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53" r:id="rId5"/>
    <p:sldMasterId id="2147483754" r:id="rId6"/>
    <p:sldMasterId id="2147483755" r:id="rId7"/>
    <p:sldMasterId id="2147483756" r:id="rId8"/>
    <p:sldMasterId id="2147483757" r:id="rId9"/>
    <p:sldMasterId id="2147483758" r:id="rId10"/>
    <p:sldMasterId id="2147483759" r:id="rId11"/>
    <p:sldMasterId id="2147483760" r:id="rId12"/>
    <p:sldMasterId id="2147483761" r:id="rId13"/>
    <p:sldMasterId id="214748376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 id="407" r:id="rId167"/>
    <p:sldId id="408" r:id="rId168"/>
    <p:sldId id="409" r:id="rId169"/>
    <p:sldId id="410" r:id="rId170"/>
    <p:sldId id="411" r:id="rId171"/>
    <p:sldId id="412" r:id="rId172"/>
    <p:sldId id="413" r:id="rId173"/>
    <p:sldId id="414" r:id="rId174"/>
    <p:sldId id="415" r:id="rId175"/>
    <p:sldId id="416" r:id="rId176"/>
    <p:sldId id="417" r:id="rId177"/>
    <p:sldId id="418" r:id="rId178"/>
    <p:sldId id="419" r:id="rId179"/>
    <p:sldId id="420" r:id="rId180"/>
    <p:sldId id="421" r:id="rId181"/>
    <p:sldId id="422" r:id="rId182"/>
    <p:sldId id="423" r:id="rId183"/>
    <p:sldId id="424" r:id="rId184"/>
    <p:sldId id="425" r:id="rId185"/>
    <p:sldId id="426" r:id="rId186"/>
    <p:sldId id="427" r:id="rId187"/>
    <p:sldId id="428" r:id="rId188"/>
    <p:sldId id="429" r:id="rId189"/>
    <p:sldId id="430" r:id="rId190"/>
    <p:sldId id="431" r:id="rId191"/>
    <p:sldId id="432" r:id="rId192"/>
    <p:sldId id="433" r:id="rId193"/>
    <p:sldId id="434" r:id="rId194"/>
    <p:sldId id="435" r:id="rId195"/>
    <p:sldId id="436" r:id="rId196"/>
    <p:sldId id="437" r:id="rId197"/>
    <p:sldId id="438" r:id="rId198"/>
    <p:sldId id="439" r:id="rId199"/>
    <p:sldId id="440" r:id="rId200"/>
    <p:sldId id="441" r:id="rId201"/>
    <p:sldId id="442" r:id="rId202"/>
    <p:sldId id="443" r:id="rId203"/>
    <p:sldId id="444" r:id="rId204"/>
    <p:sldId id="445" r:id="rId205"/>
    <p:sldId id="446" r:id="rId206"/>
    <p:sldId id="447" r:id="rId207"/>
    <p:sldId id="448" r:id="rId208"/>
    <p:sldId id="449" r:id="rId209"/>
    <p:sldId id="450" r:id="rId210"/>
    <p:sldId id="451" r:id="rId211"/>
    <p:sldId id="452" r:id="rId212"/>
    <p:sldId id="453" r:id="rId213"/>
    <p:sldId id="454" r:id="rId214"/>
    <p:sldId id="455" r:id="rId215"/>
    <p:sldId id="456" r:id="rId216"/>
    <p:sldId id="457" r:id="rId217"/>
    <p:sldId id="458" r:id="rId218"/>
    <p:sldId id="459" r:id="rId219"/>
    <p:sldId id="460" r:id="rId220"/>
    <p:sldId id="461" r:id="rId221"/>
    <p:sldId id="462" r:id="rId222"/>
    <p:sldId id="463" r:id="rId223"/>
    <p:sldId id="464" r:id="rId224"/>
    <p:sldId id="465" r:id="rId225"/>
    <p:sldId id="466" r:id="rId226"/>
    <p:sldId id="467" r:id="rId227"/>
    <p:sldId id="468" r:id="rId228"/>
    <p:sldId id="469" r:id="rId229"/>
    <p:sldId id="470" r:id="rId230"/>
    <p:sldId id="471" r:id="rId231"/>
    <p:sldId id="472" r:id="rId232"/>
    <p:sldId id="473" r:id="rId233"/>
    <p:sldId id="474" r:id="rId234"/>
    <p:sldId id="475" r:id="rId235"/>
    <p:sldId id="476" r:id="rId236"/>
    <p:sldId id="477" r:id="rId237"/>
    <p:sldId id="478" r:id="rId238"/>
    <p:sldId id="479" r:id="rId239"/>
    <p:sldId id="480" r:id="rId240"/>
    <p:sldId id="481" r:id="rId241"/>
    <p:sldId id="482" r:id="rId242"/>
    <p:sldId id="483" r:id="rId243"/>
    <p:sldId id="484" r:id="rId244"/>
    <p:sldId id="485" r:id="rId245"/>
    <p:sldId id="486" r:id="rId246"/>
    <p:sldId id="487" r:id="rId247"/>
    <p:sldId id="488" r:id="rId248"/>
    <p:sldId id="489" r:id="rId249"/>
    <p:sldId id="490" r:id="rId250"/>
    <p:sldId id="491" r:id="rId251"/>
    <p:sldId id="492" r:id="rId252"/>
    <p:sldId id="493" r:id="rId253"/>
    <p:sldId id="494" r:id="rId254"/>
  </p:sldIdLst>
  <p:sldSz cy="6858000" cx="12192000"/>
  <p:notesSz cx="6858000" cy="9144000"/>
  <p:embeddedFontLst>
    <p:embeddedFont>
      <p:font typeface="Raleway"/>
      <p:regular r:id="rId255"/>
      <p:bold r:id="rId256"/>
      <p:italic r:id="rId257"/>
      <p:boldItalic r:id="rId258"/>
    </p:embeddedFont>
    <p:embeddedFont>
      <p:font typeface="Monda"/>
      <p:regular r:id="rId259"/>
      <p:bold r:id="rId260"/>
    </p:embeddedFont>
    <p:embeddedFont>
      <p:font typeface="Helvetica Neue"/>
      <p:regular r:id="rId261"/>
      <p:bold r:id="rId262"/>
      <p:italic r:id="rId263"/>
      <p:boldItalic r:id="rId264"/>
    </p:embeddedFont>
    <p:embeddedFont>
      <p:font typeface="Helvetica Neue Light"/>
      <p:regular r:id="rId265"/>
      <p:bold r:id="rId266"/>
      <p:italic r:id="rId267"/>
      <p:boldItalic r:id="rId268"/>
    </p:embeddedFont>
    <p:embeddedFont>
      <p:font typeface="Gill Sans"/>
      <p:regular r:id="rId269"/>
      <p:bold r:id="rId270"/>
    </p:embeddedFont>
    <p:embeddedFont>
      <p:font typeface="Open Sans"/>
      <p:regular r:id="rId271"/>
      <p:bold r:id="rId272"/>
      <p:italic r:id="rId273"/>
      <p:boldItalic r:id="rId2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avid Hink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0FCF1E-ECCD-40E1-A6CB-5F374742C74B}">
  <a:tblStyle styleId="{020FCF1E-ECCD-40E1-A6CB-5F374742C7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1E630CF-02DF-4C6B-A3FD-1E427923456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190" Type="http://schemas.openxmlformats.org/officeDocument/2006/relationships/slide" Target="slides/slide175.xml"/><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194" Type="http://schemas.openxmlformats.org/officeDocument/2006/relationships/slide" Target="slides/slide179.xml"/><Relationship Id="rId43" Type="http://schemas.openxmlformats.org/officeDocument/2006/relationships/slide" Target="slides/slide28.xml"/><Relationship Id="rId193" Type="http://schemas.openxmlformats.org/officeDocument/2006/relationships/slide" Target="slides/slide178.xml"/><Relationship Id="rId46" Type="http://schemas.openxmlformats.org/officeDocument/2006/relationships/slide" Target="slides/slide31.xml"/><Relationship Id="rId192" Type="http://schemas.openxmlformats.org/officeDocument/2006/relationships/slide" Target="slides/slide177.xml"/><Relationship Id="rId45" Type="http://schemas.openxmlformats.org/officeDocument/2006/relationships/slide" Target="slides/slide30.xml"/><Relationship Id="rId191" Type="http://schemas.openxmlformats.org/officeDocument/2006/relationships/slide" Target="slides/slide176.xml"/><Relationship Id="rId48" Type="http://schemas.openxmlformats.org/officeDocument/2006/relationships/slide" Target="slides/slide33.xml"/><Relationship Id="rId187" Type="http://schemas.openxmlformats.org/officeDocument/2006/relationships/slide" Target="slides/slide172.xml"/><Relationship Id="rId47" Type="http://schemas.openxmlformats.org/officeDocument/2006/relationships/slide" Target="slides/slide32.xml"/><Relationship Id="rId186" Type="http://schemas.openxmlformats.org/officeDocument/2006/relationships/slide" Target="slides/slide171.xml"/><Relationship Id="rId185" Type="http://schemas.openxmlformats.org/officeDocument/2006/relationships/slide" Target="slides/slide170.xml"/><Relationship Id="rId49" Type="http://schemas.openxmlformats.org/officeDocument/2006/relationships/slide" Target="slides/slide34.xml"/><Relationship Id="rId184" Type="http://schemas.openxmlformats.org/officeDocument/2006/relationships/slide" Target="slides/slide169.xml"/><Relationship Id="rId189" Type="http://schemas.openxmlformats.org/officeDocument/2006/relationships/slide" Target="slides/slide174.xml"/><Relationship Id="rId188" Type="http://schemas.openxmlformats.org/officeDocument/2006/relationships/slide" Target="slides/slide173.xml"/><Relationship Id="rId31" Type="http://schemas.openxmlformats.org/officeDocument/2006/relationships/slide" Target="slides/slide16.xml"/><Relationship Id="rId30" Type="http://schemas.openxmlformats.org/officeDocument/2006/relationships/slide" Target="slides/slide15.xml"/><Relationship Id="rId33" Type="http://schemas.openxmlformats.org/officeDocument/2006/relationships/slide" Target="slides/slide18.xml"/><Relationship Id="rId183" Type="http://schemas.openxmlformats.org/officeDocument/2006/relationships/slide" Target="slides/slide168.xml"/><Relationship Id="rId32" Type="http://schemas.openxmlformats.org/officeDocument/2006/relationships/slide" Target="slides/slide17.xml"/><Relationship Id="rId182" Type="http://schemas.openxmlformats.org/officeDocument/2006/relationships/slide" Target="slides/slide167.xml"/><Relationship Id="rId35" Type="http://schemas.openxmlformats.org/officeDocument/2006/relationships/slide" Target="slides/slide20.xml"/><Relationship Id="rId181" Type="http://schemas.openxmlformats.org/officeDocument/2006/relationships/slide" Target="slides/slide166.xml"/><Relationship Id="rId34" Type="http://schemas.openxmlformats.org/officeDocument/2006/relationships/slide" Target="slides/slide19.xml"/><Relationship Id="rId180" Type="http://schemas.openxmlformats.org/officeDocument/2006/relationships/slide" Target="slides/slide165.xml"/><Relationship Id="rId37" Type="http://schemas.openxmlformats.org/officeDocument/2006/relationships/slide" Target="slides/slide22.xml"/><Relationship Id="rId176" Type="http://schemas.openxmlformats.org/officeDocument/2006/relationships/slide" Target="slides/slide161.xml"/><Relationship Id="rId36" Type="http://schemas.openxmlformats.org/officeDocument/2006/relationships/slide" Target="slides/slide21.xml"/><Relationship Id="rId175" Type="http://schemas.openxmlformats.org/officeDocument/2006/relationships/slide" Target="slides/slide160.xml"/><Relationship Id="rId39" Type="http://schemas.openxmlformats.org/officeDocument/2006/relationships/slide" Target="slides/slide24.xml"/><Relationship Id="rId174" Type="http://schemas.openxmlformats.org/officeDocument/2006/relationships/slide" Target="slides/slide159.xml"/><Relationship Id="rId38" Type="http://schemas.openxmlformats.org/officeDocument/2006/relationships/slide" Target="slides/slide23.xml"/><Relationship Id="rId173" Type="http://schemas.openxmlformats.org/officeDocument/2006/relationships/slide" Target="slides/slide158.xml"/><Relationship Id="rId179" Type="http://schemas.openxmlformats.org/officeDocument/2006/relationships/slide" Target="slides/slide164.xml"/><Relationship Id="rId178" Type="http://schemas.openxmlformats.org/officeDocument/2006/relationships/slide" Target="slides/slide163.xml"/><Relationship Id="rId177" Type="http://schemas.openxmlformats.org/officeDocument/2006/relationships/slide" Target="slides/slide162.xml"/><Relationship Id="rId20" Type="http://schemas.openxmlformats.org/officeDocument/2006/relationships/slide" Target="slides/slide5.xml"/><Relationship Id="rId22" Type="http://schemas.openxmlformats.org/officeDocument/2006/relationships/slide" Target="slides/slide7.xml"/><Relationship Id="rId21" Type="http://schemas.openxmlformats.org/officeDocument/2006/relationships/slide" Target="slides/slide6.xml"/><Relationship Id="rId24" Type="http://schemas.openxmlformats.org/officeDocument/2006/relationships/slide" Target="slides/slide9.xml"/><Relationship Id="rId23" Type="http://schemas.openxmlformats.org/officeDocument/2006/relationships/slide" Target="slides/slide8.xml"/><Relationship Id="rId26" Type="http://schemas.openxmlformats.org/officeDocument/2006/relationships/slide" Target="slides/slide11.xml"/><Relationship Id="rId25" Type="http://schemas.openxmlformats.org/officeDocument/2006/relationships/slide" Target="slides/slide10.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notesMaster" Target="notesMasters/notesMaster1.xml"/><Relationship Id="rId198" Type="http://schemas.openxmlformats.org/officeDocument/2006/relationships/slide" Target="slides/slide183.xml"/><Relationship Id="rId14" Type="http://schemas.openxmlformats.org/officeDocument/2006/relationships/slideMaster" Target="slideMasters/slideMaster10.xml"/><Relationship Id="rId197" Type="http://schemas.openxmlformats.org/officeDocument/2006/relationships/slide" Target="slides/slide182.xml"/><Relationship Id="rId17" Type="http://schemas.openxmlformats.org/officeDocument/2006/relationships/slide" Target="slides/slide2.xml"/><Relationship Id="rId196" Type="http://schemas.openxmlformats.org/officeDocument/2006/relationships/slide" Target="slides/slide181.xml"/><Relationship Id="rId16" Type="http://schemas.openxmlformats.org/officeDocument/2006/relationships/slide" Target="slides/slide1.xml"/><Relationship Id="rId195" Type="http://schemas.openxmlformats.org/officeDocument/2006/relationships/slide" Target="slides/slide180.xml"/><Relationship Id="rId19" Type="http://schemas.openxmlformats.org/officeDocument/2006/relationships/slide" Target="slides/slide4.xml"/><Relationship Id="rId18" Type="http://schemas.openxmlformats.org/officeDocument/2006/relationships/slide" Target="slides/slide3.xml"/><Relationship Id="rId199" Type="http://schemas.openxmlformats.org/officeDocument/2006/relationships/slide" Target="slides/slide184.xml"/><Relationship Id="rId84" Type="http://schemas.openxmlformats.org/officeDocument/2006/relationships/slide" Target="slides/slide69.xml"/><Relationship Id="rId83" Type="http://schemas.openxmlformats.org/officeDocument/2006/relationships/slide" Target="slides/slide68.xml"/><Relationship Id="rId86" Type="http://schemas.openxmlformats.org/officeDocument/2006/relationships/slide" Target="slides/slide71.xml"/><Relationship Id="rId85" Type="http://schemas.openxmlformats.org/officeDocument/2006/relationships/slide" Target="slides/slide70.xml"/><Relationship Id="rId88" Type="http://schemas.openxmlformats.org/officeDocument/2006/relationships/slide" Target="slides/slide73.xml"/><Relationship Id="rId150" Type="http://schemas.openxmlformats.org/officeDocument/2006/relationships/slide" Target="slides/slide135.xml"/><Relationship Id="rId271" Type="http://schemas.openxmlformats.org/officeDocument/2006/relationships/font" Target="fonts/OpenSans-regular.fntdata"/><Relationship Id="rId87" Type="http://schemas.openxmlformats.org/officeDocument/2006/relationships/slide" Target="slides/slide72.xml"/><Relationship Id="rId270" Type="http://schemas.openxmlformats.org/officeDocument/2006/relationships/font" Target="fonts/GillSans-bold.fntdata"/><Relationship Id="rId89" Type="http://schemas.openxmlformats.org/officeDocument/2006/relationships/slide" Target="slides/slide74.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34.xml"/><Relationship Id="rId4" Type="http://schemas.openxmlformats.org/officeDocument/2006/relationships/commentAuthors" Target="commentAuthors.xml"/><Relationship Id="rId148" Type="http://schemas.openxmlformats.org/officeDocument/2006/relationships/slide" Target="slides/slide133.xml"/><Relationship Id="rId269" Type="http://schemas.openxmlformats.org/officeDocument/2006/relationships/font" Target="fonts/GillSans-regular.fntdata"/><Relationship Id="rId9" Type="http://schemas.openxmlformats.org/officeDocument/2006/relationships/slideMaster" Target="slideMasters/slideMaster5.xml"/><Relationship Id="rId143" Type="http://schemas.openxmlformats.org/officeDocument/2006/relationships/slide" Target="slides/slide128.xml"/><Relationship Id="rId264" Type="http://schemas.openxmlformats.org/officeDocument/2006/relationships/font" Target="fonts/HelveticaNeue-boldItalic.fntdata"/><Relationship Id="rId142" Type="http://schemas.openxmlformats.org/officeDocument/2006/relationships/slide" Target="slides/slide127.xml"/><Relationship Id="rId263" Type="http://schemas.openxmlformats.org/officeDocument/2006/relationships/font" Target="fonts/HelveticaNeue-italic.fntdata"/><Relationship Id="rId141" Type="http://schemas.openxmlformats.org/officeDocument/2006/relationships/slide" Target="slides/slide126.xml"/><Relationship Id="rId262" Type="http://schemas.openxmlformats.org/officeDocument/2006/relationships/font" Target="fonts/HelveticaNeue-bold.fntdata"/><Relationship Id="rId140" Type="http://schemas.openxmlformats.org/officeDocument/2006/relationships/slide" Target="slides/slide125.xml"/><Relationship Id="rId261" Type="http://schemas.openxmlformats.org/officeDocument/2006/relationships/font" Target="fonts/HelveticaNeue-regular.fntdata"/><Relationship Id="rId5" Type="http://schemas.openxmlformats.org/officeDocument/2006/relationships/slideMaster" Target="slideMasters/slideMaster1.xml"/><Relationship Id="rId147" Type="http://schemas.openxmlformats.org/officeDocument/2006/relationships/slide" Target="slides/slide132.xml"/><Relationship Id="rId268" Type="http://schemas.openxmlformats.org/officeDocument/2006/relationships/font" Target="fonts/HelveticaNeueLight-boldItalic.fntdata"/><Relationship Id="rId6" Type="http://schemas.openxmlformats.org/officeDocument/2006/relationships/slideMaster" Target="slideMasters/slideMaster2.xml"/><Relationship Id="rId146" Type="http://schemas.openxmlformats.org/officeDocument/2006/relationships/slide" Target="slides/slide131.xml"/><Relationship Id="rId267" Type="http://schemas.openxmlformats.org/officeDocument/2006/relationships/font" Target="fonts/HelveticaNeueLight-italic.fntdata"/><Relationship Id="rId7" Type="http://schemas.openxmlformats.org/officeDocument/2006/relationships/slideMaster" Target="slideMasters/slideMaster3.xml"/><Relationship Id="rId145" Type="http://schemas.openxmlformats.org/officeDocument/2006/relationships/slide" Target="slides/slide130.xml"/><Relationship Id="rId266" Type="http://schemas.openxmlformats.org/officeDocument/2006/relationships/font" Target="fonts/HelveticaNeueLight-bold.fntdata"/><Relationship Id="rId8" Type="http://schemas.openxmlformats.org/officeDocument/2006/relationships/slideMaster" Target="slideMasters/slideMaster4.xml"/><Relationship Id="rId144" Type="http://schemas.openxmlformats.org/officeDocument/2006/relationships/slide" Target="slides/slide129.xml"/><Relationship Id="rId265" Type="http://schemas.openxmlformats.org/officeDocument/2006/relationships/font" Target="fonts/HelveticaNeueLight-regular.fntdata"/><Relationship Id="rId73" Type="http://schemas.openxmlformats.org/officeDocument/2006/relationships/slide" Target="slides/slide58.xml"/><Relationship Id="rId72" Type="http://schemas.openxmlformats.org/officeDocument/2006/relationships/slide" Target="slides/slide57.xml"/><Relationship Id="rId75" Type="http://schemas.openxmlformats.org/officeDocument/2006/relationships/slide" Target="slides/slide60.xml"/><Relationship Id="rId74" Type="http://schemas.openxmlformats.org/officeDocument/2006/relationships/slide" Target="slides/slide59.xml"/><Relationship Id="rId77" Type="http://schemas.openxmlformats.org/officeDocument/2006/relationships/slide" Target="slides/slide62.xml"/><Relationship Id="rId260" Type="http://schemas.openxmlformats.org/officeDocument/2006/relationships/font" Target="fonts/Monda-bold.fntdata"/><Relationship Id="rId76" Type="http://schemas.openxmlformats.org/officeDocument/2006/relationships/slide" Target="slides/slide61.xml"/><Relationship Id="rId79" Type="http://schemas.openxmlformats.org/officeDocument/2006/relationships/slide" Target="slides/slide64.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139" Type="http://schemas.openxmlformats.org/officeDocument/2006/relationships/slide" Target="slides/slide124.xml"/><Relationship Id="rId138" Type="http://schemas.openxmlformats.org/officeDocument/2006/relationships/slide" Target="slides/slide123.xml"/><Relationship Id="rId259" Type="http://schemas.openxmlformats.org/officeDocument/2006/relationships/font" Target="fonts/Monda-regular.fntdata"/><Relationship Id="rId137" Type="http://schemas.openxmlformats.org/officeDocument/2006/relationships/slide" Target="slides/slide122.xml"/><Relationship Id="rId258" Type="http://schemas.openxmlformats.org/officeDocument/2006/relationships/font" Target="fonts/Raleway-boldItalic.fntdata"/><Relationship Id="rId132" Type="http://schemas.openxmlformats.org/officeDocument/2006/relationships/slide" Target="slides/slide117.xml"/><Relationship Id="rId253" Type="http://schemas.openxmlformats.org/officeDocument/2006/relationships/slide" Target="slides/slide238.xml"/><Relationship Id="rId131" Type="http://schemas.openxmlformats.org/officeDocument/2006/relationships/slide" Target="slides/slide116.xml"/><Relationship Id="rId252" Type="http://schemas.openxmlformats.org/officeDocument/2006/relationships/slide" Target="slides/slide237.xml"/><Relationship Id="rId130" Type="http://schemas.openxmlformats.org/officeDocument/2006/relationships/slide" Target="slides/slide115.xml"/><Relationship Id="rId251" Type="http://schemas.openxmlformats.org/officeDocument/2006/relationships/slide" Target="slides/slide236.xml"/><Relationship Id="rId250" Type="http://schemas.openxmlformats.org/officeDocument/2006/relationships/slide" Target="slides/slide235.xml"/><Relationship Id="rId136" Type="http://schemas.openxmlformats.org/officeDocument/2006/relationships/slide" Target="slides/slide121.xml"/><Relationship Id="rId257" Type="http://schemas.openxmlformats.org/officeDocument/2006/relationships/font" Target="fonts/Raleway-italic.fntdata"/><Relationship Id="rId135" Type="http://schemas.openxmlformats.org/officeDocument/2006/relationships/slide" Target="slides/slide120.xml"/><Relationship Id="rId256" Type="http://schemas.openxmlformats.org/officeDocument/2006/relationships/font" Target="fonts/Raleway-bold.fntdata"/><Relationship Id="rId134" Type="http://schemas.openxmlformats.org/officeDocument/2006/relationships/slide" Target="slides/slide119.xml"/><Relationship Id="rId255" Type="http://schemas.openxmlformats.org/officeDocument/2006/relationships/font" Target="fonts/Raleway-regular.fntdata"/><Relationship Id="rId133" Type="http://schemas.openxmlformats.org/officeDocument/2006/relationships/slide" Target="slides/slide118.xml"/><Relationship Id="rId254" Type="http://schemas.openxmlformats.org/officeDocument/2006/relationships/slide" Target="slides/slide239.xml"/><Relationship Id="rId62" Type="http://schemas.openxmlformats.org/officeDocument/2006/relationships/slide" Target="slides/slide47.xml"/><Relationship Id="rId61" Type="http://schemas.openxmlformats.org/officeDocument/2006/relationships/slide" Target="slides/slide46.xml"/><Relationship Id="rId64" Type="http://schemas.openxmlformats.org/officeDocument/2006/relationships/slide" Target="slides/slide49.xml"/><Relationship Id="rId63" Type="http://schemas.openxmlformats.org/officeDocument/2006/relationships/slide" Target="slides/slide48.xml"/><Relationship Id="rId66" Type="http://schemas.openxmlformats.org/officeDocument/2006/relationships/slide" Target="slides/slide51.xml"/><Relationship Id="rId172" Type="http://schemas.openxmlformats.org/officeDocument/2006/relationships/slide" Target="slides/slide157.xml"/><Relationship Id="rId65" Type="http://schemas.openxmlformats.org/officeDocument/2006/relationships/slide" Target="slides/slide50.xml"/><Relationship Id="rId171" Type="http://schemas.openxmlformats.org/officeDocument/2006/relationships/slide" Target="slides/slide156.xml"/><Relationship Id="rId68" Type="http://schemas.openxmlformats.org/officeDocument/2006/relationships/slide" Target="slides/slide53.xml"/><Relationship Id="rId170" Type="http://schemas.openxmlformats.org/officeDocument/2006/relationships/slide" Target="slides/slide155.xml"/><Relationship Id="rId67" Type="http://schemas.openxmlformats.org/officeDocument/2006/relationships/slide" Target="slides/slide52.xml"/><Relationship Id="rId60" Type="http://schemas.openxmlformats.org/officeDocument/2006/relationships/slide" Target="slides/slide45.xml"/><Relationship Id="rId165" Type="http://schemas.openxmlformats.org/officeDocument/2006/relationships/slide" Target="slides/slide150.xml"/><Relationship Id="rId69" Type="http://schemas.openxmlformats.org/officeDocument/2006/relationships/slide" Target="slides/slide54.xml"/><Relationship Id="rId164" Type="http://schemas.openxmlformats.org/officeDocument/2006/relationships/slide" Target="slides/slide149.xml"/><Relationship Id="rId163" Type="http://schemas.openxmlformats.org/officeDocument/2006/relationships/slide" Target="slides/slide148.xml"/><Relationship Id="rId162" Type="http://schemas.openxmlformats.org/officeDocument/2006/relationships/slide" Target="slides/slide147.xml"/><Relationship Id="rId169" Type="http://schemas.openxmlformats.org/officeDocument/2006/relationships/slide" Target="slides/slide154.xml"/><Relationship Id="rId168" Type="http://schemas.openxmlformats.org/officeDocument/2006/relationships/slide" Target="slides/slide153.xml"/><Relationship Id="rId167" Type="http://schemas.openxmlformats.org/officeDocument/2006/relationships/slide" Target="slides/slide152.xml"/><Relationship Id="rId166" Type="http://schemas.openxmlformats.org/officeDocument/2006/relationships/slide" Target="slides/slide151.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55" Type="http://schemas.openxmlformats.org/officeDocument/2006/relationships/slide" Target="slides/slide40.xml"/><Relationship Id="rId161" Type="http://schemas.openxmlformats.org/officeDocument/2006/relationships/slide" Target="slides/slide146.xml"/><Relationship Id="rId54" Type="http://schemas.openxmlformats.org/officeDocument/2006/relationships/slide" Target="slides/slide39.xml"/><Relationship Id="rId160" Type="http://schemas.openxmlformats.org/officeDocument/2006/relationships/slide" Target="slides/slide145.xml"/><Relationship Id="rId57" Type="http://schemas.openxmlformats.org/officeDocument/2006/relationships/slide" Target="slides/slide42.xml"/><Relationship Id="rId56" Type="http://schemas.openxmlformats.org/officeDocument/2006/relationships/slide" Target="slides/slide41.xml"/><Relationship Id="rId159" Type="http://schemas.openxmlformats.org/officeDocument/2006/relationships/slide" Target="slides/slide144.xml"/><Relationship Id="rId59" Type="http://schemas.openxmlformats.org/officeDocument/2006/relationships/slide" Target="slides/slide44.xml"/><Relationship Id="rId154" Type="http://schemas.openxmlformats.org/officeDocument/2006/relationships/slide" Target="slides/slide139.xml"/><Relationship Id="rId58" Type="http://schemas.openxmlformats.org/officeDocument/2006/relationships/slide" Target="slides/slide43.xml"/><Relationship Id="rId153" Type="http://schemas.openxmlformats.org/officeDocument/2006/relationships/slide" Target="slides/slide138.xml"/><Relationship Id="rId274" Type="http://schemas.openxmlformats.org/officeDocument/2006/relationships/font" Target="fonts/OpenSans-boldItalic.fntdata"/><Relationship Id="rId152" Type="http://schemas.openxmlformats.org/officeDocument/2006/relationships/slide" Target="slides/slide137.xml"/><Relationship Id="rId273" Type="http://schemas.openxmlformats.org/officeDocument/2006/relationships/font" Target="fonts/OpenSans-italic.fntdata"/><Relationship Id="rId151" Type="http://schemas.openxmlformats.org/officeDocument/2006/relationships/slide" Target="slides/slide136.xml"/><Relationship Id="rId272" Type="http://schemas.openxmlformats.org/officeDocument/2006/relationships/font" Target="fonts/OpenSans-bold.fntdata"/><Relationship Id="rId158" Type="http://schemas.openxmlformats.org/officeDocument/2006/relationships/slide" Target="slides/slide143.xml"/><Relationship Id="rId157" Type="http://schemas.openxmlformats.org/officeDocument/2006/relationships/slide" Target="slides/slide142.xml"/><Relationship Id="rId156" Type="http://schemas.openxmlformats.org/officeDocument/2006/relationships/slide" Target="slides/slide141.xml"/><Relationship Id="rId155" Type="http://schemas.openxmlformats.org/officeDocument/2006/relationships/slide" Target="slides/slide140.xml"/><Relationship Id="rId107" Type="http://schemas.openxmlformats.org/officeDocument/2006/relationships/slide" Target="slides/slide92.xml"/><Relationship Id="rId228" Type="http://schemas.openxmlformats.org/officeDocument/2006/relationships/slide" Target="slides/slide213.xml"/><Relationship Id="rId106" Type="http://schemas.openxmlformats.org/officeDocument/2006/relationships/slide" Target="slides/slide91.xml"/><Relationship Id="rId227" Type="http://schemas.openxmlformats.org/officeDocument/2006/relationships/slide" Target="slides/slide212.xml"/><Relationship Id="rId105" Type="http://schemas.openxmlformats.org/officeDocument/2006/relationships/slide" Target="slides/slide90.xml"/><Relationship Id="rId226" Type="http://schemas.openxmlformats.org/officeDocument/2006/relationships/slide" Target="slides/slide211.xml"/><Relationship Id="rId104" Type="http://schemas.openxmlformats.org/officeDocument/2006/relationships/slide" Target="slides/slide89.xml"/><Relationship Id="rId225" Type="http://schemas.openxmlformats.org/officeDocument/2006/relationships/slide" Target="slides/slide210.xml"/><Relationship Id="rId109" Type="http://schemas.openxmlformats.org/officeDocument/2006/relationships/slide" Target="slides/slide94.xml"/><Relationship Id="rId108" Type="http://schemas.openxmlformats.org/officeDocument/2006/relationships/slide" Target="slides/slide93.xml"/><Relationship Id="rId229" Type="http://schemas.openxmlformats.org/officeDocument/2006/relationships/slide" Target="slides/slide214.xml"/><Relationship Id="rId220" Type="http://schemas.openxmlformats.org/officeDocument/2006/relationships/slide" Target="slides/slide205.xml"/><Relationship Id="rId103" Type="http://schemas.openxmlformats.org/officeDocument/2006/relationships/slide" Target="slides/slide88.xml"/><Relationship Id="rId224" Type="http://schemas.openxmlformats.org/officeDocument/2006/relationships/slide" Target="slides/slide209.xml"/><Relationship Id="rId102" Type="http://schemas.openxmlformats.org/officeDocument/2006/relationships/slide" Target="slides/slide87.xml"/><Relationship Id="rId223" Type="http://schemas.openxmlformats.org/officeDocument/2006/relationships/slide" Target="slides/slide208.xml"/><Relationship Id="rId101" Type="http://schemas.openxmlformats.org/officeDocument/2006/relationships/slide" Target="slides/slide86.xml"/><Relationship Id="rId222" Type="http://schemas.openxmlformats.org/officeDocument/2006/relationships/slide" Target="slides/slide207.xml"/><Relationship Id="rId100" Type="http://schemas.openxmlformats.org/officeDocument/2006/relationships/slide" Target="slides/slide85.xml"/><Relationship Id="rId221" Type="http://schemas.openxmlformats.org/officeDocument/2006/relationships/slide" Target="slides/slide206.xml"/><Relationship Id="rId217" Type="http://schemas.openxmlformats.org/officeDocument/2006/relationships/slide" Target="slides/slide202.xml"/><Relationship Id="rId216" Type="http://schemas.openxmlformats.org/officeDocument/2006/relationships/slide" Target="slides/slide201.xml"/><Relationship Id="rId215" Type="http://schemas.openxmlformats.org/officeDocument/2006/relationships/slide" Target="slides/slide200.xml"/><Relationship Id="rId214" Type="http://schemas.openxmlformats.org/officeDocument/2006/relationships/slide" Target="slides/slide199.xml"/><Relationship Id="rId219" Type="http://schemas.openxmlformats.org/officeDocument/2006/relationships/slide" Target="slides/slide204.xml"/><Relationship Id="rId218" Type="http://schemas.openxmlformats.org/officeDocument/2006/relationships/slide" Target="slides/slide203.xml"/><Relationship Id="rId213" Type="http://schemas.openxmlformats.org/officeDocument/2006/relationships/slide" Target="slides/slide198.xml"/><Relationship Id="rId212" Type="http://schemas.openxmlformats.org/officeDocument/2006/relationships/slide" Target="slides/slide197.xml"/><Relationship Id="rId211" Type="http://schemas.openxmlformats.org/officeDocument/2006/relationships/slide" Target="slides/slide196.xml"/><Relationship Id="rId210" Type="http://schemas.openxmlformats.org/officeDocument/2006/relationships/slide" Target="slides/slide195.xml"/><Relationship Id="rId129" Type="http://schemas.openxmlformats.org/officeDocument/2006/relationships/slide" Target="slides/slide114.xml"/><Relationship Id="rId128" Type="http://schemas.openxmlformats.org/officeDocument/2006/relationships/slide" Target="slides/slide113.xml"/><Relationship Id="rId249" Type="http://schemas.openxmlformats.org/officeDocument/2006/relationships/slide" Target="slides/slide234.xml"/><Relationship Id="rId127" Type="http://schemas.openxmlformats.org/officeDocument/2006/relationships/slide" Target="slides/slide112.xml"/><Relationship Id="rId248" Type="http://schemas.openxmlformats.org/officeDocument/2006/relationships/slide" Target="slides/slide233.xml"/><Relationship Id="rId126" Type="http://schemas.openxmlformats.org/officeDocument/2006/relationships/slide" Target="slides/slide111.xml"/><Relationship Id="rId247" Type="http://schemas.openxmlformats.org/officeDocument/2006/relationships/slide" Target="slides/slide232.xml"/><Relationship Id="rId121" Type="http://schemas.openxmlformats.org/officeDocument/2006/relationships/slide" Target="slides/slide106.xml"/><Relationship Id="rId242" Type="http://schemas.openxmlformats.org/officeDocument/2006/relationships/slide" Target="slides/slide227.xml"/><Relationship Id="rId120" Type="http://schemas.openxmlformats.org/officeDocument/2006/relationships/slide" Target="slides/slide105.xml"/><Relationship Id="rId241" Type="http://schemas.openxmlformats.org/officeDocument/2006/relationships/slide" Target="slides/slide226.xml"/><Relationship Id="rId240" Type="http://schemas.openxmlformats.org/officeDocument/2006/relationships/slide" Target="slides/slide225.xml"/><Relationship Id="rId125" Type="http://schemas.openxmlformats.org/officeDocument/2006/relationships/slide" Target="slides/slide110.xml"/><Relationship Id="rId246" Type="http://schemas.openxmlformats.org/officeDocument/2006/relationships/slide" Target="slides/slide231.xml"/><Relationship Id="rId124" Type="http://schemas.openxmlformats.org/officeDocument/2006/relationships/slide" Target="slides/slide109.xml"/><Relationship Id="rId245" Type="http://schemas.openxmlformats.org/officeDocument/2006/relationships/slide" Target="slides/slide230.xml"/><Relationship Id="rId123" Type="http://schemas.openxmlformats.org/officeDocument/2006/relationships/slide" Target="slides/slide108.xml"/><Relationship Id="rId244" Type="http://schemas.openxmlformats.org/officeDocument/2006/relationships/slide" Target="slides/slide229.xml"/><Relationship Id="rId122" Type="http://schemas.openxmlformats.org/officeDocument/2006/relationships/slide" Target="slides/slide107.xml"/><Relationship Id="rId243" Type="http://schemas.openxmlformats.org/officeDocument/2006/relationships/slide" Target="slides/slide228.xml"/><Relationship Id="rId95" Type="http://schemas.openxmlformats.org/officeDocument/2006/relationships/slide" Target="slides/slide80.xml"/><Relationship Id="rId94" Type="http://schemas.openxmlformats.org/officeDocument/2006/relationships/slide" Target="slides/slide79.xml"/><Relationship Id="rId97" Type="http://schemas.openxmlformats.org/officeDocument/2006/relationships/slide" Target="slides/slide82.xml"/><Relationship Id="rId96" Type="http://schemas.openxmlformats.org/officeDocument/2006/relationships/slide" Target="slides/slide81.xml"/><Relationship Id="rId99" Type="http://schemas.openxmlformats.org/officeDocument/2006/relationships/slide" Target="slides/slide84.xml"/><Relationship Id="rId98" Type="http://schemas.openxmlformats.org/officeDocument/2006/relationships/slide" Target="slides/slide83.xml"/><Relationship Id="rId91" Type="http://schemas.openxmlformats.org/officeDocument/2006/relationships/slide" Target="slides/slide76.xml"/><Relationship Id="rId90" Type="http://schemas.openxmlformats.org/officeDocument/2006/relationships/slide" Target="slides/slide75.xml"/><Relationship Id="rId93" Type="http://schemas.openxmlformats.org/officeDocument/2006/relationships/slide" Target="slides/slide78.xml"/><Relationship Id="rId92" Type="http://schemas.openxmlformats.org/officeDocument/2006/relationships/slide" Target="slides/slide77.xml"/><Relationship Id="rId118" Type="http://schemas.openxmlformats.org/officeDocument/2006/relationships/slide" Target="slides/slide103.xml"/><Relationship Id="rId239" Type="http://schemas.openxmlformats.org/officeDocument/2006/relationships/slide" Target="slides/slide224.xml"/><Relationship Id="rId117" Type="http://schemas.openxmlformats.org/officeDocument/2006/relationships/slide" Target="slides/slide102.xml"/><Relationship Id="rId238" Type="http://schemas.openxmlformats.org/officeDocument/2006/relationships/slide" Target="slides/slide223.xml"/><Relationship Id="rId116" Type="http://schemas.openxmlformats.org/officeDocument/2006/relationships/slide" Target="slides/slide101.xml"/><Relationship Id="rId237" Type="http://schemas.openxmlformats.org/officeDocument/2006/relationships/slide" Target="slides/slide222.xml"/><Relationship Id="rId115" Type="http://schemas.openxmlformats.org/officeDocument/2006/relationships/slide" Target="slides/slide100.xml"/><Relationship Id="rId236" Type="http://schemas.openxmlformats.org/officeDocument/2006/relationships/slide" Target="slides/slide221.xml"/><Relationship Id="rId119" Type="http://schemas.openxmlformats.org/officeDocument/2006/relationships/slide" Target="slides/slide104.xml"/><Relationship Id="rId110" Type="http://schemas.openxmlformats.org/officeDocument/2006/relationships/slide" Target="slides/slide95.xml"/><Relationship Id="rId231" Type="http://schemas.openxmlformats.org/officeDocument/2006/relationships/slide" Target="slides/slide216.xml"/><Relationship Id="rId230" Type="http://schemas.openxmlformats.org/officeDocument/2006/relationships/slide" Target="slides/slide215.xml"/><Relationship Id="rId114" Type="http://schemas.openxmlformats.org/officeDocument/2006/relationships/slide" Target="slides/slide99.xml"/><Relationship Id="rId235" Type="http://schemas.openxmlformats.org/officeDocument/2006/relationships/slide" Target="slides/slide220.xml"/><Relationship Id="rId113" Type="http://schemas.openxmlformats.org/officeDocument/2006/relationships/slide" Target="slides/slide98.xml"/><Relationship Id="rId234" Type="http://schemas.openxmlformats.org/officeDocument/2006/relationships/slide" Target="slides/slide219.xml"/><Relationship Id="rId112" Type="http://schemas.openxmlformats.org/officeDocument/2006/relationships/slide" Target="slides/slide97.xml"/><Relationship Id="rId233" Type="http://schemas.openxmlformats.org/officeDocument/2006/relationships/slide" Target="slides/slide218.xml"/><Relationship Id="rId111" Type="http://schemas.openxmlformats.org/officeDocument/2006/relationships/slide" Target="slides/slide96.xml"/><Relationship Id="rId232" Type="http://schemas.openxmlformats.org/officeDocument/2006/relationships/slide" Target="slides/slide217.xml"/><Relationship Id="rId206" Type="http://schemas.openxmlformats.org/officeDocument/2006/relationships/slide" Target="slides/slide191.xml"/><Relationship Id="rId205" Type="http://schemas.openxmlformats.org/officeDocument/2006/relationships/slide" Target="slides/slide190.xml"/><Relationship Id="rId204" Type="http://schemas.openxmlformats.org/officeDocument/2006/relationships/slide" Target="slides/slide189.xml"/><Relationship Id="rId203" Type="http://schemas.openxmlformats.org/officeDocument/2006/relationships/slide" Target="slides/slide188.xml"/><Relationship Id="rId209" Type="http://schemas.openxmlformats.org/officeDocument/2006/relationships/slide" Target="slides/slide194.xml"/><Relationship Id="rId208" Type="http://schemas.openxmlformats.org/officeDocument/2006/relationships/slide" Target="slides/slide193.xml"/><Relationship Id="rId207" Type="http://schemas.openxmlformats.org/officeDocument/2006/relationships/slide" Target="slides/slide192.xml"/><Relationship Id="rId202" Type="http://schemas.openxmlformats.org/officeDocument/2006/relationships/slide" Target="slides/slide187.xml"/><Relationship Id="rId201" Type="http://schemas.openxmlformats.org/officeDocument/2006/relationships/slide" Target="slides/slide186.xml"/><Relationship Id="rId200" Type="http://schemas.openxmlformats.org/officeDocument/2006/relationships/slide" Target="slides/slide185.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7-11T20:09:22.575">
    <p:pos x="6000" y="0"/>
    <p:text>change county to counties on graph
also change NOR to facebook posts.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lingtonva.s3.dualstack.us-east-1.amazonaws.com/wp-content/uploads/sites/31/2017/04/2017ProfilePagesFINAL.pdf"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fhealthnetwork.org/primary-care-3/community-health-programs-for-youth-chpy/" TargetMode="External"/><Relationship Id="rId3" Type="http://schemas.openxmlformats.org/officeDocument/2006/relationships/hyperlink" Target="http://www.sfhealthnetwork.org/primary-care-3/community-health-programs-for-youth-chpy/" TargetMode="External"/><Relationship Id="rId4" Type="http://schemas.openxmlformats.org/officeDocument/2006/relationships/hyperlink" Target="http://www.edgewood.org/whatwedo/school/?referrer=https://www.google.com/" TargetMode="External"/><Relationship Id="rId9" Type="http://schemas.openxmlformats.org/officeDocument/2006/relationships/hyperlink" Target="https://sfwellness.org/our-program/results-impact/" TargetMode="External"/><Relationship Id="rId5" Type="http://schemas.openxmlformats.org/officeDocument/2006/relationships/hyperlink" Target="http://www.edgewood.org/whatwedo/school/?referrer=https://www.google.com/" TargetMode="External"/><Relationship Id="rId6" Type="http://schemas.openxmlformats.org/officeDocument/2006/relationships/hyperlink" Target="https://sfwellness.org/our-program/results-impact/" TargetMode="External"/><Relationship Id="rId7" Type="http://schemas.openxmlformats.org/officeDocument/2006/relationships/hyperlink" Target="http://achieve.lausd.net/smh" TargetMode="External"/><Relationship Id="rId8" Type="http://schemas.openxmlformats.org/officeDocument/2006/relationships/hyperlink" Target="http://www.fairfaxcounty.gov/living/healthhuman/reports/youth-behavioral-health-service-report.pdf"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23d4d1a69c_24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affiliated contributors develop projects within their organization and outside </a:t>
            </a:r>
            <a:endParaRPr/>
          </a:p>
          <a:p>
            <a:pPr indent="0" lvl="0" marL="0" rtl="0" algn="l">
              <a:spcBef>
                <a:spcPts val="0"/>
              </a:spcBef>
              <a:spcAft>
                <a:spcPts val="0"/>
              </a:spcAft>
              <a:buNone/>
            </a:pPr>
            <a:r>
              <a:t/>
            </a:r>
            <a:endParaRPr/>
          </a:p>
        </p:txBody>
      </p:sp>
      <p:sp>
        <p:nvSpPr>
          <p:cNvPr id="525" name="Google Shape;525;g23d4d1a69c_24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23d4d1a69c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3d4d1a69c_2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23d4d1a69c_2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23d4d1a69c_2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3d4d1a69c_2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g23d4d1a69c_2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23d4d1a69c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3d4d1a69c_2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g23d4d1a69c_2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23d4d1a69c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3d4d1a69c_2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g23d4d1a69c_2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23d4d1a69c_2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3d4d1a69c_2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g23d4d1a69c_2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23d4d1a69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3d4d1a69c_9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23d4d1a69c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3d4d1a69c_9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23d4d1a69c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3d4d1a69c_9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23d4d1a69c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3d4d1a69c_9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NOTE:  Add data source</a:t>
            </a:r>
            <a:endParaRPr/>
          </a:p>
          <a:p>
            <a:pPr indent="0" lvl="0" marL="0" rtl="0" algn="l">
              <a:spcBef>
                <a:spcPts val="0"/>
              </a:spcBef>
              <a:spcAft>
                <a:spcPts val="0"/>
              </a:spcAft>
              <a:buClr>
                <a:schemeClr val="dk1"/>
              </a:buClr>
              <a:buSzPts val="1100"/>
              <a:buFont typeface="Arial"/>
              <a:buNone/>
            </a:pPr>
            <a:r>
              <a:rPr lang="en-US" sz="1100">
                <a:solidFill>
                  <a:schemeClr val="dk1"/>
                </a:solidFill>
              </a:rPr>
              <a:t>One thing we wanted to look at for New Kent to see was if there was a trend in population over time. From this graph, pulled from an acs table, it shows clearly that there was a large spike in move ins to New Kent from 2000 to 2009.</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US" sz="1100">
                <a:solidFill>
                  <a:schemeClr val="dk1"/>
                </a:solidFill>
              </a:rPr>
              <a:t>Other from this graph we have several other housing data sets that we are planning to explore and see what we can find from them.</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23d4d1a69c_2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3d4d1a69c_2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 needs more explanation. What is key take away?</a:t>
            </a:r>
            <a:endParaRPr/>
          </a:p>
        </p:txBody>
      </p:sp>
      <p:sp>
        <p:nvSpPr>
          <p:cNvPr id="1387" name="Google Shape;1387;g23d4d1a69c_2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23d4d1a69c_24_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portfolio projects are developed by contributors within and outside the organization</a:t>
            </a:r>
            <a:endParaRPr/>
          </a:p>
        </p:txBody>
      </p:sp>
      <p:sp>
        <p:nvSpPr>
          <p:cNvPr id="538" name="Google Shape;538;g23d4d1a69c_24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23d4d1a69c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3d4d1a69c_9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Add source of data to slides, What is key take away?</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23d4d1a69c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3d4d1a69c_9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Add source of data to slides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23d4d1a69c_9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3d4d1a69c_9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Add source of data to slides, What is key take away?</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23d4d1a69c_9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3d4d1a69c_9_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Add source of data to slides, What is key take away?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23d4d1a69c_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3d4d1a69c_9_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23d4d1a69c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3d4d1a69c_9_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23d4d1a69c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3d4d1a69c_7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23d4d1a69c_9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3d4d1a69c_9_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23d4d1a69c_9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3d4d1a69c_9_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23d4d1a69c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3d4d1a69c_7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g23d4d1a69c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23d4d1a69c_24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Understanding timeline of development.  Should it be </a:t>
            </a:r>
            <a:r>
              <a:rPr lang="en-US"/>
              <a:t>Understanding timeline of OSS development.</a:t>
            </a:r>
            <a:endParaRPr/>
          </a:p>
          <a:p>
            <a:pPr indent="0" lvl="0" marL="0" rtl="0" algn="l">
              <a:spcBef>
                <a:spcPts val="0"/>
              </a:spcBef>
              <a:spcAft>
                <a:spcPts val="0"/>
              </a:spcAft>
              <a:buNone/>
            </a:pPr>
            <a:r>
              <a:rPr lang="en-US"/>
              <a:t>Yes, thank you :) Change incorporated</a:t>
            </a:r>
            <a:endParaRPr/>
          </a:p>
        </p:txBody>
      </p:sp>
      <p:sp>
        <p:nvSpPr>
          <p:cNvPr id="551" name="Google Shape;551;g23d4d1a69c_24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1e959b6543_2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1e959b6543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23d4d1a69c_4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3d4d1a69c_41_1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Wants us to conduct a needs-based assessment</a:t>
            </a:r>
            <a:r>
              <a:rPr lang="en-US" sz="1050">
                <a:solidFill>
                  <a:srgbClr val="333333"/>
                </a:solidFill>
                <a:highlight>
                  <a:schemeClr val="lt1"/>
                </a:highlight>
              </a:rPr>
              <a:t>.</a:t>
            </a:r>
            <a:r>
              <a:rPr lang="en-US" sz="1800">
                <a:solidFill>
                  <a:srgbClr val="333333"/>
                </a:solidFill>
                <a:highlight>
                  <a:schemeClr val="lt1"/>
                </a:highlight>
              </a:rPr>
              <a:t>of Arlington County residents belonging to zip code 22204 to identify service gaps and mobilize citizens to close these gaps in that area.</a:t>
            </a:r>
            <a:endParaRPr sz="1800">
              <a:solidFill>
                <a:srgbClr val="333333"/>
              </a:solidFill>
              <a:highlight>
                <a:schemeClr val="lt1"/>
              </a:highlight>
            </a:endParaRPr>
          </a:p>
          <a:p>
            <a:pPr indent="-317500" lvl="1" marL="914400" rtl="0" algn="l">
              <a:lnSpc>
                <a:spcPct val="115000"/>
              </a:lnSpc>
              <a:spcBef>
                <a:spcPts val="0"/>
              </a:spcBef>
              <a:spcAft>
                <a:spcPts val="0"/>
              </a:spcAft>
              <a:buClr>
                <a:srgbClr val="333333"/>
              </a:buClr>
              <a:buSzPts val="1400"/>
              <a:buChar char="○"/>
            </a:pPr>
            <a:r>
              <a:rPr lang="en-US" sz="1400">
                <a:solidFill>
                  <a:srgbClr val="333333"/>
                </a:solidFill>
                <a:highlight>
                  <a:schemeClr val="lt1"/>
                </a:highlight>
              </a:rPr>
              <a:t>Preschool and Childcare</a:t>
            </a:r>
            <a:endParaRPr sz="1400">
              <a:solidFill>
                <a:srgbClr val="333333"/>
              </a:solidFill>
              <a:highlight>
                <a:schemeClr val="lt1"/>
              </a:highlight>
            </a:endParaRPr>
          </a:p>
          <a:p>
            <a:pPr indent="-317500" lvl="1" marL="914400" rtl="0" algn="l">
              <a:lnSpc>
                <a:spcPct val="115000"/>
              </a:lnSpc>
              <a:spcBef>
                <a:spcPts val="0"/>
              </a:spcBef>
              <a:spcAft>
                <a:spcPts val="0"/>
              </a:spcAft>
              <a:buClr>
                <a:srgbClr val="333333"/>
              </a:buClr>
              <a:buSzPts val="1400"/>
              <a:buChar char="○"/>
            </a:pPr>
            <a:r>
              <a:rPr lang="en-US" sz="1400">
                <a:solidFill>
                  <a:srgbClr val="333333"/>
                </a:solidFill>
                <a:highlight>
                  <a:schemeClr val="lt1"/>
                </a:highlight>
              </a:rPr>
              <a:t>Workforce</a:t>
            </a:r>
            <a:endParaRPr sz="1400">
              <a:solidFill>
                <a:srgbClr val="333333"/>
              </a:solidFill>
              <a:highlight>
                <a:schemeClr val="lt1"/>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They are funded by the Citibank Community Progress Makers Fund and must report to their donors. </a:t>
            </a:r>
            <a:endParaRPr sz="1800">
              <a:solidFill>
                <a:srgbClr val="333333"/>
              </a:solidFill>
              <a:highlight>
                <a:schemeClr val="lt1"/>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 We are planning to host workshop for APAH and the Community Progress Makers roster where we show them how to find the information they need to conduct a needs-based assessment of zip-code 22204 independently, since most of it is readily available.</a:t>
            </a:r>
            <a:endParaRPr sz="1800">
              <a:solidFill>
                <a:srgbClr val="333333"/>
              </a:solidFill>
              <a:highlight>
                <a:schemeClr val="lt1"/>
              </a:highlight>
            </a:endParaRPr>
          </a:p>
          <a:p>
            <a:pPr indent="0" lvl="0" marL="0" rtl="0" algn="l">
              <a:spcBef>
                <a:spcPts val="1600"/>
              </a:spcBef>
              <a:spcAft>
                <a:spcPts val="0"/>
              </a:spcAft>
              <a:buNone/>
            </a:pPr>
            <a:r>
              <a:t/>
            </a:r>
            <a:endParaRPr sz="1800">
              <a:solidFill>
                <a:srgbClr val="333333"/>
              </a:solidFill>
              <a:highlight>
                <a:schemeClr val="lt1"/>
              </a:highlight>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23d4d1a69c_4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3d4d1a69c_41_1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Wants us to conduct a needs-based assessment</a:t>
            </a:r>
            <a:r>
              <a:rPr lang="en-US" sz="1050">
                <a:solidFill>
                  <a:srgbClr val="333333"/>
                </a:solidFill>
                <a:highlight>
                  <a:schemeClr val="lt1"/>
                </a:highlight>
              </a:rPr>
              <a:t>.</a:t>
            </a:r>
            <a:r>
              <a:rPr lang="en-US" sz="1800">
                <a:solidFill>
                  <a:srgbClr val="333333"/>
                </a:solidFill>
                <a:highlight>
                  <a:schemeClr val="lt1"/>
                </a:highlight>
              </a:rPr>
              <a:t>of Arlington County residents belonging to zip code 22204 to identify service gaps and mobilize citizens to close these gaps in that area.</a:t>
            </a:r>
            <a:endParaRPr sz="1800">
              <a:solidFill>
                <a:srgbClr val="333333"/>
              </a:solidFill>
              <a:highlight>
                <a:schemeClr val="lt1"/>
              </a:highlight>
            </a:endParaRPr>
          </a:p>
          <a:p>
            <a:pPr indent="-317500" lvl="1" marL="914400" rtl="0" algn="l">
              <a:lnSpc>
                <a:spcPct val="115000"/>
              </a:lnSpc>
              <a:spcBef>
                <a:spcPts val="0"/>
              </a:spcBef>
              <a:spcAft>
                <a:spcPts val="0"/>
              </a:spcAft>
              <a:buClr>
                <a:srgbClr val="333333"/>
              </a:buClr>
              <a:buSzPts val="1400"/>
              <a:buChar char="○"/>
            </a:pPr>
            <a:r>
              <a:rPr lang="en-US" sz="1400">
                <a:solidFill>
                  <a:srgbClr val="333333"/>
                </a:solidFill>
                <a:highlight>
                  <a:schemeClr val="lt1"/>
                </a:highlight>
              </a:rPr>
              <a:t>Preschool and Childcare</a:t>
            </a:r>
            <a:endParaRPr sz="1400">
              <a:solidFill>
                <a:srgbClr val="333333"/>
              </a:solidFill>
              <a:highlight>
                <a:schemeClr val="lt1"/>
              </a:highlight>
            </a:endParaRPr>
          </a:p>
          <a:p>
            <a:pPr indent="-317500" lvl="1" marL="914400" rtl="0" algn="l">
              <a:lnSpc>
                <a:spcPct val="115000"/>
              </a:lnSpc>
              <a:spcBef>
                <a:spcPts val="0"/>
              </a:spcBef>
              <a:spcAft>
                <a:spcPts val="0"/>
              </a:spcAft>
              <a:buClr>
                <a:srgbClr val="333333"/>
              </a:buClr>
              <a:buSzPts val="1400"/>
              <a:buChar char="○"/>
            </a:pPr>
            <a:r>
              <a:rPr lang="en-US" sz="1400">
                <a:solidFill>
                  <a:srgbClr val="333333"/>
                </a:solidFill>
                <a:highlight>
                  <a:schemeClr val="lt1"/>
                </a:highlight>
              </a:rPr>
              <a:t>Workforce</a:t>
            </a:r>
            <a:endParaRPr sz="1400">
              <a:solidFill>
                <a:srgbClr val="333333"/>
              </a:solidFill>
              <a:highlight>
                <a:schemeClr val="lt1"/>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They are funded by the Citibank Community Progress Makers Fund and must report to their donors. </a:t>
            </a:r>
            <a:endParaRPr sz="1800">
              <a:solidFill>
                <a:srgbClr val="333333"/>
              </a:solidFill>
              <a:highlight>
                <a:schemeClr val="lt1"/>
              </a:highlight>
            </a:endParaRPr>
          </a:p>
          <a:p>
            <a:pPr indent="-342900" lvl="0" marL="457200" rtl="0" algn="l">
              <a:lnSpc>
                <a:spcPct val="115000"/>
              </a:lnSpc>
              <a:spcBef>
                <a:spcPts val="0"/>
              </a:spcBef>
              <a:spcAft>
                <a:spcPts val="0"/>
              </a:spcAft>
              <a:buClr>
                <a:srgbClr val="333333"/>
              </a:buClr>
              <a:buSzPts val="1800"/>
              <a:buChar char="●"/>
            </a:pPr>
            <a:r>
              <a:rPr lang="en-US" sz="1800">
                <a:solidFill>
                  <a:srgbClr val="333333"/>
                </a:solidFill>
                <a:highlight>
                  <a:schemeClr val="lt1"/>
                </a:highlight>
              </a:rPr>
              <a:t> We are planning to host workshop for APAH and the Community Progress Makers roster where we show them how to find the information they need to conduct a needs-based assessment of zip-code 22204 independently, since most of it is readily available.</a:t>
            </a:r>
            <a:endParaRPr sz="1800">
              <a:solidFill>
                <a:srgbClr val="333333"/>
              </a:solidFill>
              <a:highlight>
                <a:schemeClr val="lt1"/>
              </a:highlight>
            </a:endParaRPr>
          </a:p>
          <a:p>
            <a:pPr indent="0" lvl="0" marL="0" rtl="0" algn="l">
              <a:spcBef>
                <a:spcPts val="1600"/>
              </a:spcBef>
              <a:spcAft>
                <a:spcPts val="0"/>
              </a:spcAft>
              <a:buNone/>
            </a:pPr>
            <a:r>
              <a:t/>
            </a:r>
            <a:endParaRPr sz="1800">
              <a:solidFill>
                <a:srgbClr val="333333"/>
              </a:solidFill>
              <a:highlight>
                <a:schemeClr val="lt1"/>
              </a:highlight>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23d4d1a69c_4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23d4d1a69c_41_1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333333"/>
                </a:solidFill>
                <a:highlight>
                  <a:schemeClr val="lt1"/>
                </a:highlight>
              </a:rPr>
              <a:t>tell that it’s intersting only 21% of ppl are using mass transit </a:t>
            </a:r>
            <a:endParaRPr sz="1800">
              <a:solidFill>
                <a:srgbClr val="333333"/>
              </a:solidFill>
              <a:highlight>
                <a:schemeClr val="lt1"/>
              </a:highlight>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23d4d1a69c_4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3d4d1a69c_41_1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23d4d1a69c_4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3d4d1a69c_41_1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a:t>Family households with own children under 18 years comprise only 21.4% of Arlington households - explaining the stark contrast in median income here vs for the county overall (~ $100,000) .. </a:t>
            </a:r>
            <a:r>
              <a:rPr lang="en-US" u="sng">
                <a:solidFill>
                  <a:schemeClr val="hlink"/>
                </a:solidFill>
                <a:hlinkClick r:id="rId2"/>
              </a:rPr>
              <a:t>AC2017 Profile</a:t>
            </a:r>
            <a:endParaRPr/>
          </a:p>
          <a:p>
            <a:pPr indent="-317500" lvl="0" marL="457200" rtl="0" algn="l">
              <a:spcBef>
                <a:spcPts val="0"/>
              </a:spcBef>
              <a:spcAft>
                <a:spcPts val="0"/>
              </a:spcAft>
              <a:buSzPts val="1400"/>
              <a:buChar char="-"/>
            </a:pPr>
            <a:r>
              <a:rPr lang="en-US"/>
              <a:t>Figures from KIDS COUNT Data Center (Annie E Casey Foundation), which uses ACS tables.</a:t>
            </a:r>
            <a:endParaRPr/>
          </a:p>
          <a:p>
            <a:pPr indent="-317500" lvl="0" marL="457200" rtl="0" algn="l">
              <a:spcBef>
                <a:spcPts val="0"/>
              </a:spcBef>
              <a:spcAft>
                <a:spcPts val="0"/>
              </a:spcAft>
              <a:buSzPts val="1400"/>
              <a:buChar char="-"/>
            </a:pPr>
            <a:r>
              <a:rPr lang="en-US"/>
              <a:t>In 22204 row, the ranges are (50 work weeks/year - 52 work weeks/year)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Emily:</a:t>
            </a:r>
            <a:endParaRPr/>
          </a:p>
          <a:p>
            <a:pPr indent="-317500" lvl="0" marL="457200" rtl="0" algn="l">
              <a:spcBef>
                <a:spcPts val="0"/>
              </a:spcBef>
              <a:spcAft>
                <a:spcPts val="0"/>
              </a:spcAft>
              <a:buSzPts val="1400"/>
              <a:buChar char="-"/>
            </a:pPr>
            <a:r>
              <a:rPr lang="en-US"/>
              <a:t>ACS dual working parents</a:t>
            </a:r>
            <a:endParaRPr/>
          </a:p>
          <a:p>
            <a:pPr indent="-317500" lvl="0" marL="457200" rtl="0" algn="l">
              <a:spcBef>
                <a:spcPts val="0"/>
              </a:spcBef>
              <a:spcAft>
                <a:spcPts val="0"/>
              </a:spcAft>
              <a:buSzPts val="1400"/>
              <a:buChar char="-"/>
            </a:pPr>
            <a:r>
              <a:rPr lang="en-US"/>
              <a:t>parnents with multiple kids under 5 (are they move likely to use family/friends because they can’t use daycare)</a:t>
            </a:r>
            <a:endParaRPr/>
          </a:p>
          <a:p>
            <a:pPr indent="-317500" lvl="0" marL="457200" rtl="0" algn="l">
              <a:spcBef>
                <a:spcPts val="0"/>
              </a:spcBef>
              <a:spcAft>
                <a:spcPts val="0"/>
              </a:spcAft>
              <a:buSzPts val="1400"/>
              <a:buChar char="-"/>
            </a:pPr>
            <a:r>
              <a:rPr lang="en-US"/>
              <a:t>more infants than infant spots because of stricter regulations regards to ratio fo caretakers/infants</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23d4d1a69c_4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3d4d1a69c_41_1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Challenging to find 6,000-10,000 square feet space</a:t>
            </a:r>
            <a:endParaRPr sz="1000">
              <a:solidFill>
                <a:schemeClr val="dk2"/>
              </a:solidFill>
              <a:highlight>
                <a:srgbClr val="FFFF00"/>
              </a:highlight>
            </a:endParaRPr>
          </a:p>
          <a:p>
            <a:pPr indent="-298450" lvl="2" marL="1371600" rtl="0" algn="l">
              <a:lnSpc>
                <a:spcPct val="115000"/>
              </a:lnSpc>
              <a:spcBef>
                <a:spcPts val="0"/>
              </a:spcBef>
              <a:spcAft>
                <a:spcPts val="0"/>
              </a:spcAft>
              <a:buClr>
                <a:schemeClr val="dk2"/>
              </a:buClr>
              <a:buSzPts val="1100"/>
              <a:buChar char="■"/>
            </a:pPr>
            <a:r>
              <a:rPr lang="en-US" sz="1000">
                <a:solidFill>
                  <a:schemeClr val="dk2"/>
                </a:solidFill>
              </a:rPr>
              <a:t>Must provide outdoor element for children to run around</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Play areas/ appropriate walking routes</a:t>
            </a:r>
            <a:endParaRPr sz="1000">
              <a:solidFill>
                <a:schemeClr val="dk2"/>
              </a:solidFill>
              <a:highlight>
                <a:srgbClr val="FFFF00"/>
              </a:highlight>
            </a:endParaRPr>
          </a:p>
          <a:p>
            <a:pPr indent="0" lvl="0" marL="0" rtl="0" algn="l">
              <a:lnSpc>
                <a:spcPct val="115000"/>
              </a:lnSpc>
              <a:spcBef>
                <a:spcPts val="0"/>
              </a:spcBef>
              <a:spcAft>
                <a:spcPts val="0"/>
              </a:spcAft>
              <a:buNone/>
            </a:pPr>
            <a:r>
              <a:t/>
            </a:r>
            <a:endParaRPr sz="1000">
              <a:solidFill>
                <a:schemeClr val="dk2"/>
              </a:solidFill>
            </a:endParaRPr>
          </a:p>
          <a:p>
            <a:pPr indent="-298450" lvl="2" marL="1371600" rtl="0" algn="l">
              <a:lnSpc>
                <a:spcPct val="115000"/>
              </a:lnSpc>
              <a:spcBef>
                <a:spcPts val="0"/>
              </a:spcBef>
              <a:spcAft>
                <a:spcPts val="0"/>
              </a:spcAft>
              <a:buClr>
                <a:schemeClr val="dk2"/>
              </a:buClr>
              <a:buSzPts val="1100"/>
              <a:buChar char="■"/>
            </a:pPr>
            <a:r>
              <a:rPr lang="en-US" sz="1000">
                <a:solidFill>
                  <a:schemeClr val="dk2"/>
                </a:solidFill>
              </a:rPr>
              <a:t>Rent is expensive</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$30- low $30s per square foot is max rent that child care providers can afford</a:t>
            </a:r>
            <a:endParaRPr sz="1000">
              <a:solidFill>
                <a:schemeClr val="dk2"/>
              </a:solidFill>
              <a:highlight>
                <a:srgbClr val="FFFF00"/>
              </a:highlight>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Plan submittals cost can quickly escalate because the County requires a lot of details</a:t>
            </a:r>
            <a:endParaRPr sz="1000">
              <a:solidFill>
                <a:schemeClr val="dk2"/>
              </a:solidFill>
              <a:highlight>
                <a:srgbClr val="FFFF00"/>
              </a:highlight>
            </a:endParaRPr>
          </a:p>
          <a:p>
            <a:pPr indent="0" lvl="0" marL="914400" marR="0" rtl="0" algn="l">
              <a:lnSpc>
                <a:spcPct val="115000"/>
              </a:lnSpc>
              <a:spcBef>
                <a:spcPts val="0"/>
              </a:spcBef>
              <a:spcAft>
                <a:spcPts val="0"/>
              </a:spcAft>
              <a:buNone/>
            </a:pPr>
            <a:r>
              <a:t/>
            </a:r>
            <a:endParaRPr sz="1000">
              <a:solidFill>
                <a:schemeClr val="dk2"/>
              </a:solidFill>
            </a:endParaRPr>
          </a:p>
          <a:p>
            <a:pPr indent="-298450" lvl="1" marL="914400" rtl="0" algn="l">
              <a:lnSpc>
                <a:spcPct val="115000"/>
              </a:lnSpc>
              <a:spcBef>
                <a:spcPts val="0"/>
              </a:spcBef>
              <a:spcAft>
                <a:spcPts val="0"/>
              </a:spcAft>
              <a:buClr>
                <a:schemeClr val="dk2"/>
              </a:buClr>
              <a:buSzPts val="1100"/>
              <a:buChar char="○"/>
            </a:pPr>
            <a:r>
              <a:rPr lang="en-US" sz="1000">
                <a:solidFill>
                  <a:schemeClr val="dk2"/>
                </a:solidFill>
              </a:rPr>
              <a:t>Regulatory requirements</a:t>
            </a:r>
            <a:endParaRPr sz="1000">
              <a:solidFill>
                <a:schemeClr val="dk2"/>
              </a:solidFill>
            </a:endParaRPr>
          </a:p>
          <a:p>
            <a:pPr indent="-298450" lvl="2" marL="1371600" rtl="0" algn="l">
              <a:lnSpc>
                <a:spcPct val="115000"/>
              </a:lnSpc>
              <a:spcBef>
                <a:spcPts val="0"/>
              </a:spcBef>
              <a:spcAft>
                <a:spcPts val="0"/>
              </a:spcAft>
              <a:buClr>
                <a:schemeClr val="dk2"/>
              </a:buClr>
              <a:buSzPts val="1100"/>
              <a:buChar char="■"/>
            </a:pPr>
            <a:r>
              <a:rPr lang="en-US" sz="1000">
                <a:solidFill>
                  <a:schemeClr val="dk2"/>
                </a:solidFill>
              </a:rPr>
              <a:t>Reduction in capacity of programs</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Strict regulations regarding ratios and staff education levels</a:t>
            </a:r>
            <a:endParaRPr sz="1000">
              <a:solidFill>
                <a:schemeClr val="dk2"/>
              </a:solidFill>
              <a:highlight>
                <a:srgbClr val="FFFF00"/>
              </a:highlight>
            </a:endParaRPr>
          </a:p>
          <a:p>
            <a:pPr indent="-298450" lvl="2" marL="1371600" rtl="0" algn="l">
              <a:lnSpc>
                <a:spcPct val="115000"/>
              </a:lnSpc>
              <a:spcBef>
                <a:spcPts val="0"/>
              </a:spcBef>
              <a:spcAft>
                <a:spcPts val="0"/>
              </a:spcAft>
              <a:buClr>
                <a:schemeClr val="dk2"/>
              </a:buClr>
              <a:buSzPts val="1100"/>
              <a:buChar char="■"/>
            </a:pPr>
            <a:r>
              <a:rPr lang="en-US" sz="1000">
                <a:solidFill>
                  <a:schemeClr val="dk2"/>
                </a:solidFill>
              </a:rPr>
              <a:t>Parking</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Some programs may not have parking to accommodate the provider; thus, increasing cost to find parking elsewhere</a:t>
            </a:r>
            <a:endParaRPr sz="1000">
              <a:solidFill>
                <a:schemeClr val="dk2"/>
              </a:solidFill>
              <a:highlight>
                <a:srgbClr val="FFFF00"/>
              </a:highlight>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No mechanism for County Board to change the required parking ratios as of now</a:t>
            </a:r>
            <a:endParaRPr sz="1000">
              <a:solidFill>
                <a:schemeClr val="dk2"/>
              </a:solidFill>
              <a:highlight>
                <a:srgbClr val="FFFF00"/>
              </a:highlight>
            </a:endParaRPr>
          </a:p>
          <a:p>
            <a:pPr indent="-298450" lvl="1" marL="914400" rtl="0" algn="l">
              <a:lnSpc>
                <a:spcPct val="115000"/>
              </a:lnSpc>
              <a:spcBef>
                <a:spcPts val="0"/>
              </a:spcBef>
              <a:spcAft>
                <a:spcPts val="0"/>
              </a:spcAft>
              <a:buClr>
                <a:schemeClr val="dk2"/>
              </a:buClr>
              <a:buSzPts val="1100"/>
              <a:buChar char="○"/>
            </a:pPr>
            <a:r>
              <a:rPr lang="en-US" sz="1000">
                <a:solidFill>
                  <a:schemeClr val="dk2"/>
                </a:solidFill>
              </a:rPr>
              <a:t>Perceptions</a:t>
            </a:r>
            <a:endParaRPr sz="1000">
              <a:solidFill>
                <a:schemeClr val="dk2"/>
              </a:solidFill>
            </a:endParaRPr>
          </a:p>
          <a:p>
            <a:pPr indent="-298450" lvl="2" marL="1371600" rtl="0" algn="l">
              <a:lnSpc>
                <a:spcPct val="115000"/>
              </a:lnSpc>
              <a:spcBef>
                <a:spcPts val="0"/>
              </a:spcBef>
              <a:spcAft>
                <a:spcPts val="0"/>
              </a:spcAft>
              <a:buClr>
                <a:schemeClr val="dk2"/>
              </a:buClr>
              <a:buSzPts val="1100"/>
              <a:buChar char="■"/>
            </a:pPr>
            <a:r>
              <a:rPr lang="en-US" sz="1000">
                <a:solidFill>
                  <a:schemeClr val="dk2"/>
                </a:solidFill>
              </a:rPr>
              <a:t>Negative perception of child care uses within office buildings</a:t>
            </a:r>
            <a:endParaRPr sz="1000">
              <a:solidFill>
                <a:schemeClr val="dk2"/>
              </a:solidFill>
            </a:endParaRPr>
          </a:p>
          <a:p>
            <a:pPr indent="-298450" lvl="3" marL="1828800" rtl="0" algn="l">
              <a:lnSpc>
                <a:spcPct val="115000"/>
              </a:lnSpc>
              <a:spcBef>
                <a:spcPts val="0"/>
              </a:spcBef>
              <a:spcAft>
                <a:spcPts val="0"/>
              </a:spcAft>
              <a:buClr>
                <a:schemeClr val="dk2"/>
              </a:buClr>
              <a:buSzPts val="1100"/>
              <a:buChar char="■"/>
            </a:pPr>
            <a:r>
              <a:rPr lang="en-US" sz="1000">
                <a:solidFill>
                  <a:schemeClr val="dk2"/>
                </a:solidFill>
                <a:highlight>
                  <a:srgbClr val="FFFF00"/>
                </a:highlight>
              </a:rPr>
              <a:t>Noise/visual impact and aesthetic </a:t>
            </a:r>
            <a:endParaRPr/>
          </a:p>
          <a:p>
            <a:pPr indent="0" lvl="0" marL="0" rtl="0" algn="l">
              <a:spcBef>
                <a:spcPts val="1600"/>
              </a:spcBef>
              <a:spcAft>
                <a:spcPts val="0"/>
              </a:spcAft>
              <a:buNone/>
            </a:pPr>
            <a:r>
              <a:rPr lang="en-US"/>
              <a:t>Side note: Another hindering factor: Not all child care providers picked up when I called, thus, making it hard to schedule an appointment</a:t>
            </a:r>
            <a:endParaRPr/>
          </a:p>
          <a:p>
            <a:pPr indent="0" lvl="0" marL="0" rtl="0" algn="l">
              <a:spcBef>
                <a:spcPts val="0"/>
              </a:spcBef>
              <a:spcAft>
                <a:spcPts val="0"/>
              </a:spcAft>
              <a:buNone/>
            </a:pPr>
            <a:r>
              <a:rPr lang="en-US"/>
              <a:t>-Data Sources:</a:t>
            </a:r>
            <a:endParaRPr/>
          </a:p>
          <a:p>
            <a:pPr indent="0" lvl="0" marL="0" rtl="0" algn="l">
              <a:spcBef>
                <a:spcPts val="0"/>
              </a:spcBef>
              <a:spcAft>
                <a:spcPts val="0"/>
              </a:spcAft>
              <a:buNone/>
            </a:pPr>
            <a:r>
              <a:rPr lang="en-US"/>
              <a:t>- Arlington County Open Data</a:t>
            </a:r>
            <a:endParaRPr/>
          </a:p>
          <a:p>
            <a:pPr indent="0" lvl="0" marL="0" rtl="0" algn="l">
              <a:spcBef>
                <a:spcPts val="0"/>
              </a:spcBef>
              <a:spcAft>
                <a:spcPts val="0"/>
              </a:spcAft>
              <a:buNone/>
            </a:pPr>
            <a:r>
              <a:rPr lang="en-US"/>
              <a:t>-Childcarecenter.us</a:t>
            </a:r>
            <a:endParaRPr/>
          </a:p>
          <a:p>
            <a:pPr indent="0" lvl="0" marL="0" rtl="0" algn="l">
              <a:spcBef>
                <a:spcPts val="0"/>
              </a:spcBef>
              <a:spcAft>
                <a:spcPts val="0"/>
              </a:spcAft>
              <a:buNone/>
            </a:pPr>
            <a:r>
              <a:rPr lang="en-US"/>
              <a:t>-Carelulu.com</a:t>
            </a:r>
            <a:endParaRPr/>
          </a:p>
          <a:p>
            <a:pPr indent="0" lvl="0" marL="0" rtl="0" algn="l">
              <a:spcBef>
                <a:spcPts val="0"/>
              </a:spcBef>
              <a:spcAft>
                <a:spcPts val="0"/>
              </a:spcAft>
              <a:buNone/>
            </a:pPr>
            <a:r>
              <a:rPr lang="en-US"/>
              <a:t>-Daycare.com</a:t>
            </a:r>
            <a:endParaRPr/>
          </a:p>
          <a:p>
            <a:pPr indent="0" lvl="0" marL="0" rtl="0" algn="l">
              <a:spcBef>
                <a:spcPts val="0"/>
              </a:spcBef>
              <a:spcAft>
                <a:spcPts val="0"/>
              </a:spcAft>
              <a:buNone/>
            </a:pPr>
            <a:r>
              <a:rPr lang="en-US"/>
              <a:t>-County Manager’s Message from FY 2018 Proposed budget page 41</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23d4d1a69c_4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3d4d1a69c_41_1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Side note: Another hindering factor: Not all child care providers picked up when I called, thus, making it hard to schedule an appointment</a:t>
            </a:r>
            <a:endParaRPr/>
          </a:p>
          <a:p>
            <a:pPr indent="0" lvl="0" marL="0" rtl="0" algn="l">
              <a:spcBef>
                <a:spcPts val="0"/>
              </a:spcBef>
              <a:spcAft>
                <a:spcPts val="0"/>
              </a:spcAft>
              <a:buNone/>
            </a:pPr>
            <a:r>
              <a:rPr lang="en-US"/>
              <a:t>-Data Sources:</a:t>
            </a:r>
            <a:endParaRPr/>
          </a:p>
          <a:p>
            <a:pPr indent="0" lvl="0" marL="0" rtl="0" algn="l">
              <a:spcBef>
                <a:spcPts val="0"/>
              </a:spcBef>
              <a:spcAft>
                <a:spcPts val="0"/>
              </a:spcAft>
              <a:buNone/>
            </a:pPr>
            <a:r>
              <a:rPr lang="en-US"/>
              <a:t>- Arlington Country Open Data</a:t>
            </a:r>
            <a:endParaRPr/>
          </a:p>
          <a:p>
            <a:pPr indent="0" lvl="0" marL="0" rtl="0" algn="l">
              <a:spcBef>
                <a:spcPts val="0"/>
              </a:spcBef>
              <a:spcAft>
                <a:spcPts val="0"/>
              </a:spcAft>
              <a:buNone/>
            </a:pPr>
            <a:r>
              <a:rPr lang="en-US"/>
              <a:t>-Childcarecenter.us</a:t>
            </a:r>
            <a:endParaRPr/>
          </a:p>
          <a:p>
            <a:pPr indent="0" lvl="0" marL="0" rtl="0" algn="l">
              <a:spcBef>
                <a:spcPts val="0"/>
              </a:spcBef>
              <a:spcAft>
                <a:spcPts val="0"/>
              </a:spcAft>
              <a:buNone/>
            </a:pPr>
            <a:r>
              <a:rPr lang="en-US"/>
              <a:t>-Carelulu.com</a:t>
            </a:r>
            <a:endParaRPr/>
          </a:p>
          <a:p>
            <a:pPr indent="0" lvl="0" marL="0" rtl="0" algn="l">
              <a:spcBef>
                <a:spcPts val="0"/>
              </a:spcBef>
              <a:spcAft>
                <a:spcPts val="0"/>
              </a:spcAft>
              <a:buNone/>
            </a:pPr>
            <a:r>
              <a:rPr lang="en-US"/>
              <a:t>-Daycare.com</a:t>
            </a:r>
            <a:endParaRPr/>
          </a:p>
          <a:p>
            <a:pPr indent="0" lvl="0" marL="0" rtl="0" algn="l">
              <a:spcBef>
                <a:spcPts val="0"/>
              </a:spcBef>
              <a:spcAft>
                <a:spcPts val="0"/>
              </a:spcAft>
              <a:buNone/>
            </a:pPr>
            <a:r>
              <a:rPr lang="en-US"/>
              <a:t>-County Manager’s Message from FY 2018 Proposed budget page 41</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23d4d1a69c_4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3d4d1a69c_41_2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a:t>Richmond has an official department that appears similar to the Community Progress Makers. This enables better cooperation and integration of public and non-profit services.</a:t>
            </a:r>
            <a:endParaRPr/>
          </a:p>
          <a:p>
            <a:pPr indent="-317500" lvl="0" marL="457200" rtl="0" algn="l">
              <a:spcBef>
                <a:spcPts val="0"/>
              </a:spcBef>
              <a:spcAft>
                <a:spcPts val="0"/>
              </a:spcAft>
              <a:buSzPts val="1400"/>
              <a:buChar char="-"/>
            </a:pPr>
            <a:r>
              <a:rPr lang="en-US"/>
              <a:t>Send-A-Kid-To-Camp Campaign is an annual radiothon that raises scholarship funds to send Richmond children to Parks &amp; Rec camps. This is a partnership between a nonprofit and radio station local to Richmond.</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23d4d1a69c_4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g23d4d1a69c_41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23d70650f5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3d70650f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23d4d1a69c_4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g23d4d1a69c_41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23d4d1a69c_4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g23d4d1a69c_4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2" name="Shape 1552"/>
        <p:cNvGrpSpPr/>
        <p:nvPr/>
      </p:nvGrpSpPr>
      <p:grpSpPr>
        <a:xfrm>
          <a:off x="0" y="0"/>
          <a:ext cx="0" cy="0"/>
          <a:chOff x="0" y="0"/>
          <a:chExt cx="0" cy="0"/>
        </a:xfrm>
      </p:grpSpPr>
      <p:sp>
        <p:nvSpPr>
          <p:cNvPr id="1553" name="Google Shape;1553;g24916068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g249160681f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24916068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249160681f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24916068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49160681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23d4d1a69c_4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g23d4d1a69c_41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Google Shape;1590;g23d4d1a69c_41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g23d4d1a69c_41_2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92" name="Google Shape;1592;g23d4d1a69c_41_2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1e959b6543_2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g1e959b6543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1e959b6543_2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g1e959b6543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1e98ef3d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e98ef3d7f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Our sponsor is the US Army Research Institute for Behavioral and Social Science Research. And our goal for this project has been to answer the question “Do Soliders leave the Army because of better opportunities in civilian life? In order to do this we have been investigating the opportunities, specifically given to them in around around the geographic area of the bases they are stationed at. To go deeper into this process, I will pass you on to David.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23d4d1a69c_4_2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Tables were covering text. Reduced size of tables. </a:t>
            </a:r>
            <a:endParaRPr/>
          </a:p>
        </p:txBody>
      </p:sp>
      <p:sp>
        <p:nvSpPr>
          <p:cNvPr id="563" name="Google Shape;563;g23d4d1a69c_4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1e98ef3d7f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e98ef3d7f_2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1e98ef3d7f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e98ef3d7f_2_1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Provide list of tables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1e98ef3d7f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e98ef3d7f_2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When determining what level to actually collect our data by, our first instinct was to collect by Zip Codes seeing as the army database uses zip codes, allowing for future linkage. But, what we learned along the way is that Census data will be over counted because the census organizes zip data by ZIP Code Tabulated areas. These areas are basically a generalized form of the USPS ZIP Codes that are defined to not cross county lines and better represent the population in the area. You can see on the screen that these areas can match the zip code areas pretty well, contain the zip code are or just be completely different from the zip code area itself.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1e98ef3d7f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1e98ef3d7f_2_1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NOTE: What happened to the economic variables? Unemployment rate</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1e98ef3d7f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1e98ef3d7f_2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Note:  What is source of data?</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Note:  What is ‘more people’? Do you mean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Map shows area surrounding the base while the red dots shows the location of the base itself</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1e98ef3d7f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e98ef3d7f_2_1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Key takeaways: more people in the fort belvoir area seem to have at least an associate’s degree compared to the rest of the zip codes in the Fairfax area where a high percentage of people in the area have at least a bachelor’s degree.</a:t>
            </a:r>
            <a:endParaRPr/>
          </a:p>
          <a:p>
            <a:pPr indent="0" lvl="0" marL="0" rtl="0" algn="l">
              <a:spcBef>
                <a:spcPts val="0"/>
              </a:spcBef>
              <a:spcAft>
                <a:spcPts val="0"/>
              </a:spcAft>
              <a:buNone/>
            </a:pPr>
            <a:r>
              <a:rPr lang="en-US"/>
              <a:t>An explanation for this could be that a good percentage of people at Fort Belvoir could be also be students working to get their bachelor degree. </a:t>
            </a:r>
            <a:endParaRPr/>
          </a:p>
          <a:p>
            <a:pPr indent="0" lvl="0" marL="0" rtl="0" algn="l">
              <a:spcBef>
                <a:spcPts val="0"/>
              </a:spcBef>
              <a:spcAft>
                <a:spcPts val="0"/>
              </a:spcAft>
              <a:buNone/>
            </a:pPr>
            <a:r>
              <a:rPr lang="en-US"/>
              <a:t>Also judging from this plot, most people who have joined the army have at least a high school education which explains the almost absence of people who have not completed high school</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g1e98ef3d7f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1e98ef3d7f_2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g1e98ef3d7f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e98ef3d7f_2_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*shape file is ZCTAs</a:t>
            </a:r>
            <a:endParaRPr/>
          </a:p>
          <a:p>
            <a:pPr indent="0" lvl="0" marL="0" rtl="0" algn="l">
              <a:spcBef>
                <a:spcPts val="0"/>
              </a:spcBef>
              <a:spcAft>
                <a:spcPts val="0"/>
              </a:spcAft>
              <a:buNone/>
            </a:pPr>
            <a:r>
              <a:rPr lang="en-US"/>
              <a:t>Key takeaways: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9" name="Shape 1679"/>
        <p:cNvGrpSpPr/>
        <p:nvPr/>
      </p:nvGrpSpPr>
      <p:grpSpPr>
        <a:xfrm>
          <a:off x="0" y="0"/>
          <a:ext cx="0" cy="0"/>
          <a:chOff x="0" y="0"/>
          <a:chExt cx="0" cy="0"/>
        </a:xfrm>
      </p:grpSpPr>
      <p:sp>
        <p:nvSpPr>
          <p:cNvPr id="1680" name="Google Shape;1680;g1e98ef3d7f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e98ef3d7f_2_1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Once we had completed the base by base profiling, we had to ask, how do these individual bases compare across the board. Since it was too overwhelming to try to look at all 100 some profiles at once, we decided to create a user friendly platform to show similar analysis for all bases across the country. We are currently mid process in this. I can pull it up now. Right now, it is using dummy data but, we are formulating a large dataset that will include all of the ACS variables we are looking at for all bases. The goal is to have points as each base (like you see here) sized by population and colored based on ACS variable. Right now you can see how the color changes as we change our dummy variables. We also, will include the plots shown before on this drop down menu. And have interactive points that gives you basic information about each base.</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1e98ef3d7f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e98ef3d7f_2_1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So, that is our major goal for future work. But, we are also looking to link this data with data given to us from the Army through the PDE. And eventually, use this ACS, PDE and BLS data to create a model for attrition rates.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23d4d1a69c_4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3d4d1a69c_4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g1e98ef3d7f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1e98ef3d7f_2_1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23d4d1a69c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3d4d1a69c_13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g23d4d1a69c_1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23d4d1a69c_13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23d4d1a69c_1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23d4d1a69c_13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literature review will be on the topics of bus fare evasion and its history in the</a:t>
            </a:r>
            <a:endParaRPr/>
          </a:p>
          <a:p>
            <a:pPr indent="0" lvl="0" marL="0" rtl="0" algn="l">
              <a:spcBef>
                <a:spcPts val="0"/>
              </a:spcBef>
              <a:spcAft>
                <a:spcPts val="0"/>
              </a:spcAft>
              <a:buClr>
                <a:schemeClr val="dk1"/>
              </a:buClr>
              <a:buSzPts val="1100"/>
              <a:buFont typeface="Arial"/>
              <a:buNone/>
            </a:pPr>
            <a:r>
              <a:rPr lang="en-US"/>
              <a:t>context of WMATA. It will cover what has been tried and tested in other transit agencies</a:t>
            </a:r>
            <a:endParaRPr/>
          </a:p>
          <a:p>
            <a:pPr indent="0" lvl="0" marL="0" rtl="0" algn="l">
              <a:spcBef>
                <a:spcPts val="0"/>
              </a:spcBef>
              <a:spcAft>
                <a:spcPts val="0"/>
              </a:spcAft>
              <a:buClr>
                <a:schemeClr val="dk1"/>
              </a:buClr>
              <a:buSzPts val="1100"/>
              <a:buFont typeface="Arial"/>
              <a:buNone/>
            </a:pPr>
            <a:r>
              <a:rPr lang="en-US"/>
              <a:t>to tackle the problem. The literature review will guide data discovery and statistical</a:t>
            </a:r>
            <a:endParaRPr/>
          </a:p>
          <a:p>
            <a:pPr indent="0" lvl="0" marL="0" rtl="0" algn="l">
              <a:spcBef>
                <a:spcPts val="0"/>
              </a:spcBef>
              <a:spcAft>
                <a:spcPts val="0"/>
              </a:spcAft>
              <a:buNone/>
            </a:pPr>
            <a:r>
              <a:rPr lang="en-US"/>
              <a:t>model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data discovery process will involve working with WMATA employees to acquire</a:t>
            </a:r>
            <a:endParaRPr/>
          </a:p>
          <a:p>
            <a:pPr indent="0" lvl="0" marL="0" rtl="0" algn="l">
              <a:spcBef>
                <a:spcPts val="0"/>
              </a:spcBef>
              <a:spcAft>
                <a:spcPts val="0"/>
              </a:spcAft>
              <a:buClr>
                <a:schemeClr val="dk1"/>
              </a:buClr>
              <a:buSzPts val="1100"/>
              <a:buFont typeface="Arial"/>
              <a:buNone/>
            </a:pPr>
            <a:r>
              <a:rPr lang="en-US"/>
              <a:t>the appropriate data sources to accurately tell the story of Metrobus over its existence.</a:t>
            </a:r>
            <a:endParaRPr/>
          </a:p>
          <a:p>
            <a:pPr indent="0" lvl="0" marL="0" rtl="0" algn="l">
              <a:spcBef>
                <a:spcPts val="0"/>
              </a:spcBef>
              <a:spcAft>
                <a:spcPts val="0"/>
              </a:spcAft>
              <a:buClr>
                <a:schemeClr val="dk1"/>
              </a:buClr>
              <a:buSzPts val="1100"/>
              <a:buFont typeface="Arial"/>
              <a:buNone/>
            </a:pPr>
            <a:r>
              <a:rPr lang="en-US"/>
              <a:t>Other local, state, and federal sources will be used to augment the WMATA data to</a:t>
            </a:r>
            <a:endParaRPr/>
          </a:p>
          <a:p>
            <a:pPr indent="0" lvl="0" marL="0" rtl="0" algn="l">
              <a:spcBef>
                <a:spcPts val="0"/>
              </a:spcBef>
              <a:spcAft>
                <a:spcPts val="0"/>
              </a:spcAft>
              <a:buNone/>
            </a:pPr>
            <a:r>
              <a:rPr lang="en-US"/>
              <a:t>provide geographically and time relevant insights.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data integration and statistical analyses will address whether it is possible to</a:t>
            </a:r>
            <a:endParaRPr/>
          </a:p>
          <a:p>
            <a:pPr indent="0" lvl="0" marL="0" rtl="0" algn="l">
              <a:spcBef>
                <a:spcPts val="0"/>
              </a:spcBef>
              <a:spcAft>
                <a:spcPts val="0"/>
              </a:spcAft>
              <a:buClr>
                <a:schemeClr val="dk1"/>
              </a:buClr>
              <a:buSzPts val="1100"/>
              <a:buFont typeface="Arial"/>
              <a:buNone/>
            </a:pPr>
            <a:r>
              <a:rPr lang="en-US"/>
              <a:t>quantify the types of bus fare evasion (e.g. farebox malfunction, rider non-compliance</a:t>
            </a:r>
            <a:endParaRPr/>
          </a:p>
          <a:p>
            <a:pPr indent="0" lvl="0" marL="0" rtl="0" algn="l">
              <a:spcBef>
                <a:spcPts val="0"/>
              </a:spcBef>
              <a:spcAft>
                <a:spcPts val="0"/>
              </a:spcAft>
              <a:buClr>
                <a:schemeClr val="dk1"/>
              </a:buClr>
              <a:buSzPts val="1100"/>
              <a:buFont typeface="Arial"/>
              <a:buNone/>
            </a:pPr>
            <a:r>
              <a:rPr lang="en-US"/>
              <a:t>[rider not paying anything or only a portion of the fare], rider fails to successfully swipe</a:t>
            </a:r>
            <a:endParaRPr/>
          </a:p>
          <a:p>
            <a:pPr indent="0" lvl="0" marL="0" rtl="0" algn="l">
              <a:spcBef>
                <a:spcPts val="0"/>
              </a:spcBef>
              <a:spcAft>
                <a:spcPts val="0"/>
              </a:spcAft>
              <a:buClr>
                <a:schemeClr val="dk1"/>
              </a:buClr>
              <a:buSzPts val="1100"/>
              <a:buFont typeface="Arial"/>
              <a:buNone/>
            </a:pPr>
            <a:r>
              <a:rPr lang="en-US"/>
              <a:t>their SmarTrip Card). It will also include development of demographic profiles of the</a:t>
            </a:r>
            <a:endParaRPr/>
          </a:p>
          <a:p>
            <a:pPr indent="0" lvl="0" marL="0" rtl="0" algn="l">
              <a:spcBef>
                <a:spcPts val="0"/>
              </a:spcBef>
              <a:spcAft>
                <a:spcPts val="0"/>
              </a:spcAft>
              <a:buClr>
                <a:schemeClr val="dk1"/>
              </a:buClr>
              <a:buSzPts val="1100"/>
              <a:buFont typeface="Arial"/>
              <a:buNone/>
            </a:pPr>
            <a:r>
              <a:rPr lang="en-US"/>
              <a:t>neighborhoods where the fare evaders board the bus. These analyses will be used to</a:t>
            </a:r>
            <a:endParaRPr/>
          </a:p>
          <a:p>
            <a:pPr indent="0" lvl="0" marL="0" rtl="0" algn="l">
              <a:spcBef>
                <a:spcPts val="0"/>
              </a:spcBef>
              <a:spcAft>
                <a:spcPts val="0"/>
              </a:spcAft>
              <a:buClr>
                <a:schemeClr val="dk1"/>
              </a:buClr>
              <a:buSzPts val="1100"/>
              <a:buFont typeface="Arial"/>
              <a:buNone/>
            </a:pPr>
            <a:r>
              <a:rPr lang="en-US"/>
              <a:t>propose intervention strategies and future research.</a:t>
            </a:r>
            <a:endParaRPr/>
          </a:p>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23d4d1a69c_1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3d4d1a69c_13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2" name="Shape 1722"/>
        <p:cNvGrpSpPr/>
        <p:nvPr/>
      </p:nvGrpSpPr>
      <p:grpSpPr>
        <a:xfrm>
          <a:off x="0" y="0"/>
          <a:ext cx="0" cy="0"/>
          <a:chOff x="0" y="0"/>
          <a:chExt cx="0" cy="0"/>
        </a:xfrm>
      </p:grpSpPr>
      <p:sp>
        <p:nvSpPr>
          <p:cNvPr id="1723" name="Google Shape;1723;g23d4d1a69c_1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3d4d1a69c_13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g23d4d1a69c_1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23d4d1a69c_13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23d4d1a69c_1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3d4d1a69c_13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g23d4d1a69c_1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3d4d1a69c_13_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Crop the image. Take out axes.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g23d4d1a69c_1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3d4d1a69c_13_5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From Notice to Bus Drivers from WMATA: “If someone boards your bus and refuses to pay the fare, press the 8 key to mark the ride as fare evasion.”  NOTE: We do not know how it happened, only that bus driver noted fare evasion. Also NOTE: 8 key presses is the MEASURE WMATA uses to report on fare evasion.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23d4d1a69c_4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3d4d1a69c_4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0" name="Shape 1760"/>
        <p:cNvGrpSpPr/>
        <p:nvPr/>
      </p:nvGrpSpPr>
      <p:grpSpPr>
        <a:xfrm>
          <a:off x="0" y="0"/>
          <a:ext cx="0" cy="0"/>
          <a:chOff x="0" y="0"/>
          <a:chExt cx="0" cy="0"/>
        </a:xfrm>
      </p:grpSpPr>
      <p:sp>
        <p:nvSpPr>
          <p:cNvPr id="1761" name="Google Shape;1761;g23d4d1a69c_1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3d4d1a69c_13_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Crop the image. Take out axes.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23d4d1a69c_1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3d4d1a69c_13_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Crop the image. Take out axes.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23d4d1a69c_1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3d4d1a69c_13_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PLACE ZOOMED IN PICTURE HERE IF RUNNING OUT OF TIME! Otherwise Google map image of some of the routes would be great!</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23d4d1a69c_1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3d4d1a69c_13_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ROUTES NEED TO HAVE SOME INFORMATION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For each bus stop, there are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Google Shape;1789;g23d4d1a69c_1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3d4d1a69c_13_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23d4d1a69c_1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3d4d1a69c_13_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Aggregated</a:t>
            </a:r>
            <a:r>
              <a:rPr lang="en-US"/>
              <a:t> Data for Census block groups</a:t>
            </a:r>
            <a:endParaRPr/>
          </a:p>
          <a:p>
            <a:pPr indent="0" lvl="0" marL="0" rtl="0" algn="l">
              <a:spcBef>
                <a:spcPts val="0"/>
              </a:spcBef>
              <a:spcAft>
                <a:spcPts val="0"/>
              </a:spcAft>
              <a:buNone/>
            </a:pPr>
            <a:r>
              <a:rPr lang="en-US"/>
              <a:t>NOTES: Tie in location with tactics from lit review to combat fare evasion and economic vulnerability and understand correlation/relationship between back door entries and 8 key presses.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Google Shape;1846;g23d4d1a69c_1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23d4d1a69c_13_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1" name="Shape 1851"/>
        <p:cNvGrpSpPr/>
        <p:nvPr/>
      </p:nvGrpSpPr>
      <p:grpSpPr>
        <a:xfrm>
          <a:off x="0" y="0"/>
          <a:ext cx="0" cy="0"/>
          <a:chOff x="0" y="0"/>
          <a:chExt cx="0" cy="0"/>
        </a:xfrm>
      </p:grpSpPr>
      <p:sp>
        <p:nvSpPr>
          <p:cNvPr id="1852" name="Google Shape;1852;g1e959b6543_2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g1e959b6543_2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1e98ef3d7f_1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g1e98ef3d7f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23d4d1a69c_14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g23d4d1a69c_1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23d70650f5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3d70650f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23d4d1a69c_14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a:p>
            <a:pPr indent="-317500" lvl="0" marL="457200" rtl="0" algn="l">
              <a:spcBef>
                <a:spcPts val="0"/>
              </a:spcBef>
              <a:spcAft>
                <a:spcPts val="0"/>
              </a:spcAft>
              <a:buSzPts val="1400"/>
              <a:buChar char="●"/>
            </a:pPr>
            <a:r>
              <a:rPr lang="en-US"/>
              <a:t>This project’s focus is to research how certain events could affect either types of crimes being </a:t>
            </a:r>
            <a:r>
              <a:rPr lang="en-US"/>
              <a:t>committed</a:t>
            </a:r>
            <a:r>
              <a:rPr lang="en-US"/>
              <a:t> or amount of crime</a:t>
            </a:r>
            <a:endParaRPr/>
          </a:p>
        </p:txBody>
      </p:sp>
      <p:sp>
        <p:nvSpPr>
          <p:cNvPr id="1874" name="Google Shape;1874;g23d4d1a69c_14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8" name="Shape 1878"/>
        <p:cNvGrpSpPr/>
        <p:nvPr/>
      </p:nvGrpSpPr>
      <p:grpSpPr>
        <a:xfrm>
          <a:off x="0" y="0"/>
          <a:ext cx="0" cy="0"/>
          <a:chOff x="0" y="0"/>
          <a:chExt cx="0" cy="0"/>
        </a:xfrm>
      </p:grpSpPr>
      <p:sp>
        <p:nvSpPr>
          <p:cNvPr id="1879" name="Google Shape;1879;g23d4d1a69c_14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a:p>
            <a:pPr indent="-317500" lvl="0" marL="457200" rtl="0" algn="l">
              <a:spcBef>
                <a:spcPts val="0"/>
              </a:spcBef>
              <a:spcAft>
                <a:spcPts val="0"/>
              </a:spcAft>
              <a:buSzPts val="1400"/>
              <a:buChar char="●"/>
            </a:pPr>
            <a:r>
              <a:rPr lang="en-US"/>
              <a:t>Political events such as elections, inaurations, etc.</a:t>
            </a:r>
            <a:endParaRPr/>
          </a:p>
          <a:p>
            <a:pPr indent="-317500" lvl="0" marL="457200" rtl="0" algn="l">
              <a:spcBef>
                <a:spcPts val="0"/>
              </a:spcBef>
              <a:spcAft>
                <a:spcPts val="0"/>
              </a:spcAft>
              <a:buSzPts val="1400"/>
              <a:buChar char="●"/>
            </a:pPr>
            <a:r>
              <a:rPr lang="en-US"/>
              <a:t>Holidays such as New Year’s, Halloween, etc.</a:t>
            </a:r>
            <a:endParaRPr/>
          </a:p>
          <a:p>
            <a:pPr indent="-317500" lvl="0" marL="457200" rtl="0" algn="l">
              <a:spcBef>
                <a:spcPts val="0"/>
              </a:spcBef>
              <a:spcAft>
                <a:spcPts val="0"/>
              </a:spcAft>
              <a:buSzPts val="1400"/>
              <a:buChar char="●"/>
            </a:pPr>
            <a:r>
              <a:rPr lang="en-US"/>
              <a:t>Weather-related events such as the 2010 blizzard, Snowmaggen</a:t>
            </a:r>
            <a:endParaRPr/>
          </a:p>
          <a:p>
            <a:pPr indent="-317500" lvl="0" marL="457200" rtl="0" algn="l">
              <a:spcBef>
                <a:spcPts val="0"/>
              </a:spcBef>
              <a:spcAft>
                <a:spcPts val="0"/>
              </a:spcAft>
              <a:buSzPts val="1400"/>
              <a:buChar char="●"/>
            </a:pPr>
            <a:r>
              <a:rPr lang="en-US"/>
              <a:t>Sports events such as the Superbowl</a:t>
            </a:r>
            <a:endParaRPr/>
          </a:p>
          <a:p>
            <a:pPr indent="-317500" lvl="0" marL="457200" rtl="0" algn="l">
              <a:spcBef>
                <a:spcPts val="0"/>
              </a:spcBef>
              <a:spcAft>
                <a:spcPts val="0"/>
              </a:spcAft>
              <a:buSzPts val="1400"/>
              <a:buChar char="●"/>
            </a:pPr>
            <a:r>
              <a:rPr lang="en-US"/>
              <a:t>Social events such as food and wine festivals</a:t>
            </a:r>
            <a:endParaRPr/>
          </a:p>
          <a:p>
            <a:pPr indent="-317500" lvl="0" marL="457200" rtl="0" algn="l">
              <a:spcBef>
                <a:spcPts val="0"/>
              </a:spcBef>
              <a:spcAft>
                <a:spcPts val="0"/>
              </a:spcAft>
              <a:buSzPts val="1400"/>
              <a:buChar char="●"/>
            </a:pPr>
            <a:r>
              <a:rPr lang="en-US"/>
              <a:t>Full-moon just to see if there was any patterns</a:t>
            </a:r>
            <a:endParaRPr/>
          </a:p>
        </p:txBody>
      </p:sp>
      <p:sp>
        <p:nvSpPr>
          <p:cNvPr id="1880" name="Google Shape;1880;g23d4d1a69c_14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Google Shape;1885;g23d4d1a69c_14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p:txBody>
      </p:sp>
      <p:sp>
        <p:nvSpPr>
          <p:cNvPr id="1886" name="Google Shape;1886;g23d4d1a69c_14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23d4d1a69c_14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p:txBody>
      </p:sp>
      <p:sp>
        <p:nvSpPr>
          <p:cNvPr id="1893" name="Google Shape;1893;g23d4d1a69c_1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7" name="Shape 1897"/>
        <p:cNvGrpSpPr/>
        <p:nvPr/>
      </p:nvGrpSpPr>
      <p:grpSpPr>
        <a:xfrm>
          <a:off x="0" y="0"/>
          <a:ext cx="0" cy="0"/>
          <a:chOff x="0" y="0"/>
          <a:chExt cx="0" cy="0"/>
        </a:xfrm>
      </p:grpSpPr>
      <p:sp>
        <p:nvSpPr>
          <p:cNvPr id="1898" name="Google Shape;1898;g23d4d1a69c_1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3d4d1a69c_14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23d4d1a69c_24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23d4d1a69c_24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g23d4d1a69c_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3d4d1a69c_1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http://lightfoot.vbi.vt.edu:8788/files/git/ac911_public_safety/output/Police/Featured_events/snowmageddon_2010/snowmageddon_2010.gif</a:t>
            </a:r>
            <a:endParaRPr/>
          </a:p>
        </p:txBody>
      </p:sp>
      <p:sp>
        <p:nvSpPr>
          <p:cNvPr id="1911" name="Google Shape;1911;g23d4d1a69c_1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g23d4d1a69c_24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g23d4d1a69c_24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g23d4d1a69c_24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23d4d1a69c_24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g23d4d1a69c_24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g23d4d1a69c_14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cool!</a:t>
            </a:r>
            <a:endParaRPr/>
          </a:p>
          <a:p>
            <a:pPr indent="0" lvl="0" marL="0" rtl="0" algn="l">
              <a:spcBef>
                <a:spcPts val="0"/>
              </a:spcBef>
              <a:spcAft>
                <a:spcPts val="0"/>
              </a:spcAft>
              <a:buNone/>
            </a:pPr>
            <a:r>
              <a:t/>
            </a:r>
            <a:endParaRPr/>
          </a:p>
        </p:txBody>
      </p:sp>
      <p:sp>
        <p:nvSpPr>
          <p:cNvPr id="1929" name="Google Shape;1929;g23d4d1a69c_1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23d70650f5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23d70650f5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g23d4d1a69c_14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g23d4d1a69c_14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Google Shape;1940;g23d4d1a69c_19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3d4d1a69c_19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g23d4d1a69c_19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g23d4d1a69c_14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g23d4d1a69c_14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4" name="Shape 1954"/>
        <p:cNvGrpSpPr/>
        <p:nvPr/>
      </p:nvGrpSpPr>
      <p:grpSpPr>
        <a:xfrm>
          <a:off x="0" y="0"/>
          <a:ext cx="0" cy="0"/>
          <a:chOff x="0" y="0"/>
          <a:chExt cx="0" cy="0"/>
        </a:xfrm>
      </p:grpSpPr>
      <p:sp>
        <p:nvSpPr>
          <p:cNvPr id="1955" name="Google Shape;1955;g23d4d1a69c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g23d4d1a69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g23d4d1a69c_4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23d4d1a69c_4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g23d4d1a69c_4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g23d4d1a69c_4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23d4d1a69c_4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g23d4d1a69c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Google Shape;1980;g23d4d1a69c_4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Say how many unique codes there are…. Maybe don’t give the exact percentages</a:t>
            </a:r>
            <a:endParaRPr/>
          </a:p>
        </p:txBody>
      </p:sp>
      <p:sp>
        <p:nvSpPr>
          <p:cNvPr id="1981" name="Google Shape;1981;g23d4d1a69c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5" name="Shape 1985"/>
        <p:cNvGrpSpPr/>
        <p:nvPr/>
      </p:nvGrpSpPr>
      <p:grpSpPr>
        <a:xfrm>
          <a:off x="0" y="0"/>
          <a:ext cx="0" cy="0"/>
          <a:chOff x="0" y="0"/>
          <a:chExt cx="0" cy="0"/>
        </a:xfrm>
      </p:grpSpPr>
      <p:sp>
        <p:nvSpPr>
          <p:cNvPr id="1986" name="Google Shape;1986;g23d4d1a69c_4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3d4d1a69c_4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2" name="Shape 1992"/>
        <p:cNvGrpSpPr/>
        <p:nvPr/>
      </p:nvGrpSpPr>
      <p:grpSpPr>
        <a:xfrm>
          <a:off x="0" y="0"/>
          <a:ext cx="0" cy="0"/>
          <a:chOff x="0" y="0"/>
          <a:chExt cx="0" cy="0"/>
        </a:xfrm>
      </p:grpSpPr>
      <p:sp>
        <p:nvSpPr>
          <p:cNvPr id="1993" name="Google Shape;1993;g23d4d1a69c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23d4d1a69c_4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900">
                <a:latin typeface="Arial"/>
                <a:ea typeface="Arial"/>
                <a:cs typeface="Arial"/>
                <a:sym typeface="Arial"/>
              </a:rPr>
              <a:t>Threatened Suicide Attempt (481)</a:t>
            </a:r>
            <a:endParaRPr/>
          </a:p>
        </p:txBody>
      </p:sp>
      <p:sp>
        <p:nvSpPr>
          <p:cNvPr id="1995" name="Google Shape;1995;g23d4d1a69c_4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23d4d1a69c_4_3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457200" lvl="0" marL="609600" rtl="0" algn="l">
              <a:lnSpc>
                <a:spcPct val="115000"/>
              </a:lnSpc>
              <a:spcBef>
                <a:spcPts val="1100"/>
              </a:spcBef>
              <a:spcAft>
                <a:spcPts val="0"/>
              </a:spcAft>
              <a:buClr>
                <a:schemeClr val="dk2"/>
              </a:buClr>
              <a:buSzPts val="2400"/>
              <a:buFont typeface="Trebuchet MS"/>
              <a:buChar char="●"/>
            </a:pPr>
            <a:r>
              <a:rPr lang="en-US" sz="2400">
                <a:solidFill>
                  <a:schemeClr val="dk2"/>
                </a:solidFill>
                <a:latin typeface="Trebuchet MS"/>
                <a:ea typeface="Trebuchet MS"/>
                <a:cs typeface="Trebuchet MS"/>
                <a:sym typeface="Trebuchet MS"/>
              </a:rPr>
              <a:t>Potential future work</a:t>
            </a:r>
            <a:endParaRPr sz="2400">
              <a:solidFill>
                <a:schemeClr val="dk2"/>
              </a:solidFill>
              <a:latin typeface="Trebuchet MS"/>
              <a:ea typeface="Trebuchet MS"/>
              <a:cs typeface="Trebuchet MS"/>
              <a:sym typeface="Trebuchet MS"/>
            </a:endParaRPr>
          </a:p>
          <a:p>
            <a:pPr indent="-431800" lvl="1" marL="1219200" rtl="0" algn="l">
              <a:lnSpc>
                <a:spcPct val="115000"/>
              </a:lnSpc>
              <a:spcBef>
                <a:spcPts val="0"/>
              </a:spcBef>
              <a:spcAft>
                <a:spcPts val="0"/>
              </a:spcAft>
              <a:buClr>
                <a:schemeClr val="dk2"/>
              </a:buClr>
              <a:buSzPts val="2000"/>
              <a:buFont typeface="Trebuchet MS"/>
              <a:buChar char="○"/>
            </a:pPr>
            <a:r>
              <a:rPr lang="en-US" sz="2000">
                <a:solidFill>
                  <a:schemeClr val="dk2"/>
                </a:solidFill>
                <a:latin typeface="Trebuchet MS"/>
                <a:ea typeface="Trebuchet MS"/>
                <a:cs typeface="Trebuchet MS"/>
                <a:sym typeface="Trebuchet MS"/>
              </a:rPr>
              <a:t>Depsy also has information on ~2,000 Python packages</a:t>
            </a:r>
            <a:endParaRPr/>
          </a:p>
        </p:txBody>
      </p:sp>
      <p:sp>
        <p:nvSpPr>
          <p:cNvPr id="605" name="Google Shape;605;g23d4d1a69c_4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Google Shape;2000;g23d4d1a69c_4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g23d4d1a69c_4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6" name="Shape 2006"/>
        <p:cNvGrpSpPr/>
        <p:nvPr/>
      </p:nvGrpSpPr>
      <p:grpSpPr>
        <a:xfrm>
          <a:off x="0" y="0"/>
          <a:ext cx="0" cy="0"/>
          <a:chOff x="0" y="0"/>
          <a:chExt cx="0" cy="0"/>
        </a:xfrm>
      </p:grpSpPr>
      <p:sp>
        <p:nvSpPr>
          <p:cNvPr id="2007" name="Google Shape;2007;g23d4d1a69c_54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g23d4d1a69c_54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3" name="Shape 2013"/>
        <p:cNvGrpSpPr/>
        <p:nvPr/>
      </p:nvGrpSpPr>
      <p:grpSpPr>
        <a:xfrm>
          <a:off x="0" y="0"/>
          <a:ext cx="0" cy="0"/>
          <a:chOff x="0" y="0"/>
          <a:chExt cx="0" cy="0"/>
        </a:xfrm>
      </p:grpSpPr>
      <p:sp>
        <p:nvSpPr>
          <p:cNvPr id="2014" name="Google Shape;2014;g23d4d1a69c_4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g23d4d1a69c_4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0" name="Shape 2020"/>
        <p:cNvGrpSpPr/>
        <p:nvPr/>
      </p:nvGrpSpPr>
      <p:grpSpPr>
        <a:xfrm>
          <a:off x="0" y="0"/>
          <a:ext cx="0" cy="0"/>
          <a:chOff x="0" y="0"/>
          <a:chExt cx="0" cy="0"/>
        </a:xfrm>
      </p:grpSpPr>
      <p:sp>
        <p:nvSpPr>
          <p:cNvPr id="2021" name="Google Shape;2021;g23d4d1a69c_4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g23d4d1a69c_4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g23d4d1a69c_4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g23d4d1a69c_4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3" name="Shape 2033"/>
        <p:cNvGrpSpPr/>
        <p:nvPr/>
      </p:nvGrpSpPr>
      <p:grpSpPr>
        <a:xfrm>
          <a:off x="0" y="0"/>
          <a:ext cx="0" cy="0"/>
          <a:chOff x="0" y="0"/>
          <a:chExt cx="0" cy="0"/>
        </a:xfrm>
      </p:grpSpPr>
      <p:sp>
        <p:nvSpPr>
          <p:cNvPr id="2034" name="Google Shape;2034;g23d4d1a69c_4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3d4d1a69c_4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23d4d1a69c_4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g23d4d1a69c_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7" name="Shape 2047"/>
        <p:cNvGrpSpPr/>
        <p:nvPr/>
      </p:nvGrpSpPr>
      <p:grpSpPr>
        <a:xfrm>
          <a:off x="0" y="0"/>
          <a:ext cx="0" cy="0"/>
          <a:chOff x="0" y="0"/>
          <a:chExt cx="0" cy="0"/>
        </a:xfrm>
      </p:grpSpPr>
      <p:sp>
        <p:nvSpPr>
          <p:cNvPr id="2048" name="Google Shape;2048;g23d4d1a69c_4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g23d4d1a69c_4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23d4d1a69c_4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g23d4d1a69c_4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0" name="Shape 2060"/>
        <p:cNvGrpSpPr/>
        <p:nvPr/>
      </p:nvGrpSpPr>
      <p:grpSpPr>
        <a:xfrm>
          <a:off x="0" y="0"/>
          <a:ext cx="0" cy="0"/>
          <a:chOff x="0" y="0"/>
          <a:chExt cx="0" cy="0"/>
        </a:xfrm>
      </p:grpSpPr>
      <p:sp>
        <p:nvSpPr>
          <p:cNvPr id="2061" name="Google Shape;2061;g23d4d1a69c_38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g23d4d1a69c_3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23d4d1a69c_4_3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23d4d1a69c_4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7" name="Shape 2067"/>
        <p:cNvGrpSpPr/>
        <p:nvPr/>
      </p:nvGrpSpPr>
      <p:grpSpPr>
        <a:xfrm>
          <a:off x="0" y="0"/>
          <a:ext cx="0" cy="0"/>
          <a:chOff x="0" y="0"/>
          <a:chExt cx="0" cy="0"/>
        </a:xfrm>
      </p:grpSpPr>
      <p:sp>
        <p:nvSpPr>
          <p:cNvPr id="2068" name="Google Shape;2068;g23d4d1a69c_38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23d4d1a69c_38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g23d4d1a69c_38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4" name="Shape 2074"/>
        <p:cNvGrpSpPr/>
        <p:nvPr/>
      </p:nvGrpSpPr>
      <p:grpSpPr>
        <a:xfrm>
          <a:off x="0" y="0"/>
          <a:ext cx="0" cy="0"/>
          <a:chOff x="0" y="0"/>
          <a:chExt cx="0" cy="0"/>
        </a:xfrm>
      </p:grpSpPr>
      <p:sp>
        <p:nvSpPr>
          <p:cNvPr id="2075" name="Google Shape;2075;g23d4d1a69c_38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6" name="Google Shape;2076;g23d4d1a69c_38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0.12% of the turnout times are above 10 minutes, so we make the assumption that those are special circumstances which should be excluded from the model</a:t>
            </a:r>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lang="en-US"/>
              <a:t>FD resources info</a:t>
            </a:r>
            <a:endParaRPr/>
          </a:p>
          <a:p>
            <a:pPr indent="0" lvl="0" marL="0" marR="0" rtl="0" algn="l">
              <a:spcBef>
                <a:spcPts val="0"/>
              </a:spcBef>
              <a:spcAft>
                <a:spcPts val="0"/>
              </a:spcAft>
              <a:buNone/>
            </a:pPr>
            <a:r>
              <a:t/>
            </a:r>
            <a:endParaRPr/>
          </a:p>
        </p:txBody>
      </p:sp>
      <p:sp>
        <p:nvSpPr>
          <p:cNvPr id="2077" name="Google Shape;2077;g23d4d1a69c_38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23d4d1a69c_38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(1xx incident types only) 111 = building fire, 113 = kitchen fire, 118 = trash or rubbish fire</a:t>
            </a:r>
            <a:endParaRPr/>
          </a:p>
        </p:txBody>
      </p:sp>
      <p:sp>
        <p:nvSpPr>
          <p:cNvPr id="2094" name="Google Shape;2094;g23d4d1a69c_38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23d4d1a69c_38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each bin is 1 minute</a:t>
            </a:r>
            <a:endParaRPr/>
          </a:p>
          <a:p>
            <a:pPr indent="-317500" lvl="0" marL="457200" rtl="0" algn="l">
              <a:spcBef>
                <a:spcPts val="0"/>
              </a:spcBef>
              <a:spcAft>
                <a:spcPts val="0"/>
              </a:spcAft>
              <a:buSzPts val="1400"/>
              <a:buChar char="-"/>
            </a:pPr>
            <a:r>
              <a:rPr lang="en-US"/>
              <a:t>99% of all calculated processing times are represented in this histogram (which only covers 1 hour)</a:t>
            </a:r>
            <a:endParaRPr/>
          </a:p>
          <a:p>
            <a:pPr indent="-317500" lvl="0" marL="457200" rtl="0" algn="l">
              <a:spcBef>
                <a:spcPts val="0"/>
              </a:spcBef>
              <a:spcAft>
                <a:spcPts val="0"/>
              </a:spcAft>
              <a:buSzPts val="1400"/>
              <a:buChar char="-"/>
            </a:pPr>
            <a:r>
              <a:rPr lang="en-US"/>
              <a:t>91% of all calculated turnout times are represented in this histogram (which only covers 1 hour)</a:t>
            </a:r>
            <a:endParaRPr/>
          </a:p>
          <a:p>
            <a:pPr indent="-317500" lvl="0" marL="457200" rtl="0" algn="l">
              <a:spcBef>
                <a:spcPts val="0"/>
              </a:spcBef>
              <a:spcAft>
                <a:spcPts val="0"/>
              </a:spcAft>
              <a:buSzPts val="1400"/>
              <a:buChar char="-"/>
            </a:pPr>
            <a:r>
              <a:rPr lang="en-US"/>
              <a:t>68% of all calculated turnout times are represented in this histogram (which only covers 1 hour)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include NFIRS standards for response times</a:t>
            </a:r>
            <a:endParaRPr/>
          </a:p>
        </p:txBody>
      </p:sp>
      <p:sp>
        <p:nvSpPr>
          <p:cNvPr id="2102" name="Google Shape;2102;g23d4d1a69c_38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2" name="Shape 2112"/>
        <p:cNvGrpSpPr/>
        <p:nvPr/>
      </p:nvGrpSpPr>
      <p:grpSpPr>
        <a:xfrm>
          <a:off x="0" y="0"/>
          <a:ext cx="0" cy="0"/>
          <a:chOff x="0" y="0"/>
          <a:chExt cx="0" cy="0"/>
        </a:xfrm>
      </p:grpSpPr>
      <p:sp>
        <p:nvSpPr>
          <p:cNvPr id="2113" name="Google Shape;2113;g23d4d1a69c_38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spline is a fitted piecewise polynomial function of a given degree (usually 3) connected by a given number of knots.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knots = df - (degree)</a:t>
            </a:r>
            <a:endParaRPr/>
          </a:p>
          <a:p>
            <a:pPr indent="0" lvl="0" marL="0" rtl="0" algn="l">
              <a:spcBef>
                <a:spcPts val="0"/>
              </a:spcBef>
              <a:spcAft>
                <a:spcPts val="0"/>
              </a:spcAft>
              <a:buNone/>
            </a:pPr>
            <a:r>
              <a:rPr lang="en-US"/>
              <a:t>knots = df - 3</a:t>
            </a:r>
            <a:endParaRPr/>
          </a:p>
        </p:txBody>
      </p:sp>
      <p:sp>
        <p:nvSpPr>
          <p:cNvPr id="2114" name="Google Shape;2114;g23d4d1a69c_38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23d4d1a69c_38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g23d4d1a69c_38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23d4d1a69c_38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g23d4d1a69c_38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23d4d1a69c_38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g23d4d1a69c_38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4" name="Shape 2154"/>
        <p:cNvGrpSpPr/>
        <p:nvPr/>
      </p:nvGrpSpPr>
      <p:grpSpPr>
        <a:xfrm>
          <a:off x="0" y="0"/>
          <a:ext cx="0" cy="0"/>
          <a:chOff x="0" y="0"/>
          <a:chExt cx="0" cy="0"/>
        </a:xfrm>
      </p:grpSpPr>
      <p:sp>
        <p:nvSpPr>
          <p:cNvPr id="2155" name="Google Shape;2155;g1e959b6543_2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g1e959b6543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23d4d1a69c_23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g23d4d1a69c_23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24916a4a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4916a4aa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4916a4aa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23d70650f5_9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g23d70650f5_9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23d4d1a69c_23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g23d4d1a69c_2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23d4d1a69c_45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g23d4d1a69c_45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23d4d1a69c_23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g23d4d1a69c_2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23d4d1a69c_23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g23d4d1a69c_2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23d4d1a69c_23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g23d4d1a69c_23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4" name="Shape 2204"/>
        <p:cNvGrpSpPr/>
        <p:nvPr/>
      </p:nvGrpSpPr>
      <p:grpSpPr>
        <a:xfrm>
          <a:off x="0" y="0"/>
          <a:ext cx="0" cy="0"/>
          <a:chOff x="0" y="0"/>
          <a:chExt cx="0" cy="0"/>
        </a:xfrm>
      </p:grpSpPr>
      <p:sp>
        <p:nvSpPr>
          <p:cNvPr id="2205" name="Google Shape;2205;g23d4d1a69c_23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Fellegi and Sunter</a:t>
            </a:r>
            <a:endParaRPr/>
          </a:p>
        </p:txBody>
      </p:sp>
      <p:sp>
        <p:nvSpPr>
          <p:cNvPr id="2206" name="Google Shape;2206;g23d4d1a69c_2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g23d4d1a69c_35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3d4d1a69c_35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600"/>
              <a:t>Two systems: de_duplicate/de_linkage</a:t>
            </a:r>
            <a:endParaRPr sz="600"/>
          </a:p>
          <a:p>
            <a:pPr indent="0" lvl="0" marL="0" rtl="0" algn="l">
              <a:spcBef>
                <a:spcPts val="0"/>
              </a:spcBef>
              <a:spcAft>
                <a:spcPts val="0"/>
              </a:spcAft>
              <a:buNone/>
            </a:pPr>
            <a:r>
              <a:rPr lang="en-US" sz="600"/>
              <a:t>RBind(all)... we want all the columns in</a:t>
            </a:r>
            <a:endParaRPr sz="600"/>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SCHEMA</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De-duplicate each system</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Merge them</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De-duplicate again</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Retain reference ID corresponding to each system/table</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Then get a NewID, OldID, TableID table</a:t>
            </a:r>
            <a:endParaRPr sz="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US" sz="600">
                <a:solidFill>
                  <a:srgbClr val="000000"/>
                </a:solidFill>
                <a:latin typeface="Times New Roman"/>
                <a:ea typeface="Times New Roman"/>
                <a:cs typeface="Times New Roman"/>
                <a:sym typeface="Times New Roman"/>
              </a:rPr>
              <a:t>Then get the master tabl</a:t>
            </a:r>
            <a:r>
              <a:rPr b="1" lang="en-US" sz="600">
                <a:solidFill>
                  <a:srgbClr val="000000"/>
                </a:solidFill>
                <a:latin typeface="Times New Roman"/>
                <a:ea typeface="Times New Roman"/>
                <a:cs typeface="Times New Roman"/>
                <a:sym typeface="Times New Roman"/>
              </a:rPr>
              <a:t>e with one record for each person, with NewID</a:t>
            </a:r>
            <a:endParaRPr sz="600">
              <a:solidFill>
                <a:srgbClr val="000000"/>
              </a:solidFill>
              <a:latin typeface="Times New Roman"/>
              <a:ea typeface="Times New Roman"/>
              <a:cs typeface="Times New Roman"/>
              <a:sym typeface="Times New Roman"/>
            </a:endParaRPr>
          </a:p>
        </p:txBody>
      </p:sp>
      <p:sp>
        <p:nvSpPr>
          <p:cNvPr id="2213" name="Google Shape;2213;g23d4d1a69c_35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8" name="Shape 2238"/>
        <p:cNvGrpSpPr/>
        <p:nvPr/>
      </p:nvGrpSpPr>
      <p:grpSpPr>
        <a:xfrm>
          <a:off x="0" y="0"/>
          <a:ext cx="0" cy="0"/>
          <a:chOff x="0" y="0"/>
          <a:chExt cx="0" cy="0"/>
        </a:xfrm>
      </p:grpSpPr>
      <p:sp>
        <p:nvSpPr>
          <p:cNvPr id="2239" name="Google Shape;2239;g23d4d1a69c_23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pairs is doing expand.grid but blocking reduces the number of pairs</a:t>
            </a:r>
            <a:endParaRPr/>
          </a:p>
          <a:p>
            <a:pPr indent="0" lvl="0" marL="0" rtl="0" algn="l">
              <a:spcBef>
                <a:spcPts val="0"/>
              </a:spcBef>
              <a:spcAft>
                <a:spcPts val="0"/>
              </a:spcAft>
              <a:buNone/>
            </a:pPr>
            <a:r>
              <a:rPr lang="en-US"/>
              <a:t>otherwise it’s going to be n(n-1)/2</a:t>
            </a:r>
            <a:endParaRPr/>
          </a:p>
          <a:p>
            <a:pPr indent="0" lvl="0" marL="0" rtl="0" algn="l">
              <a:spcBef>
                <a:spcPts val="0"/>
              </a:spcBef>
              <a:spcAft>
                <a:spcPts val="0"/>
              </a:spcAft>
              <a:buNone/>
            </a:pPr>
            <a:r>
              <a:t/>
            </a:r>
            <a:endParaRPr/>
          </a:p>
        </p:txBody>
      </p:sp>
      <p:sp>
        <p:nvSpPr>
          <p:cNvPr id="2240" name="Google Shape;2240;g23d4d1a69c_23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23d4d1a69c_5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23d4d1a69c_53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g23d4d1a69c_5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3d70650f5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3d70650f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23d70650f5_2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23d70650f5_2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g23d70650f5_2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23d70650f5_2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3d70650f5_2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g23d70650f5_2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23d4d1a69c_35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3d4d1a69c_35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Absolutely no idea right now</a:t>
            </a:r>
            <a:endParaRPr/>
          </a:p>
        </p:txBody>
      </p:sp>
      <p:sp>
        <p:nvSpPr>
          <p:cNvPr id="2270" name="Google Shape;2270;g23d4d1a69c_35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7" name="Shape 2277"/>
        <p:cNvGrpSpPr/>
        <p:nvPr/>
      </p:nvGrpSpPr>
      <p:grpSpPr>
        <a:xfrm>
          <a:off x="0" y="0"/>
          <a:ext cx="0" cy="0"/>
          <a:chOff x="0" y="0"/>
          <a:chExt cx="0" cy="0"/>
        </a:xfrm>
      </p:grpSpPr>
      <p:sp>
        <p:nvSpPr>
          <p:cNvPr id="2278" name="Google Shape;2278;g23d70650f5_2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3d70650f5_2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g23d70650f5_2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23d4d1a69c_23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g23d4d1a69c_23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23d4d1a69c_2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3d4d1a69c_20_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g23d4d1a69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3d4d1a69c_2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23d4d1a69c_2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23d4d1a69c_20_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Google Shape;2309;g23d4d1a69c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3d4d1a69c_2_1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If you remove replicates, you have privatized data (that is smaller)</a:t>
            </a:r>
            <a:endParaRPr/>
          </a:p>
          <a:p>
            <a:pPr indent="0" lvl="0" marL="0" rtl="0" algn="l">
              <a:spcBef>
                <a:spcPts val="0"/>
              </a:spcBef>
              <a:spcAft>
                <a:spcPts val="0"/>
              </a:spcAft>
              <a:buNone/>
            </a:pPr>
            <a:r>
              <a:rPr lang="en-US"/>
              <a:t>If you don’t, then, you risk re-identification.</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g23d4d1a69c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3d4d1a69c_2_1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First partition the observations by univariate splits (CART) in a recursive way and second fit a constant model in each cell of the resulting partition.</a:t>
            </a:r>
            <a:endParaRPr/>
          </a:p>
          <a:p>
            <a:pPr indent="0" lvl="0" marL="0" rtl="0" algn="l">
              <a:spcBef>
                <a:spcPts val="0"/>
              </a:spcBef>
              <a:spcAft>
                <a:spcPts val="0"/>
              </a:spcAft>
              <a:buNone/>
            </a:pPr>
            <a:r>
              <a:rPr lang="en-US"/>
              <a:t>CART: The partitions are found by recursive binary splits of the predictors. The series of splits can be</a:t>
            </a:r>
            <a:endParaRPr/>
          </a:p>
          <a:p>
            <a:pPr indent="0" lvl="0" marL="0" rtl="0" algn="l">
              <a:spcBef>
                <a:spcPts val="0"/>
              </a:spcBef>
              <a:spcAft>
                <a:spcPts val="0"/>
              </a:spcAft>
              <a:buNone/>
            </a:pPr>
            <a:r>
              <a:rPr lang="en-US"/>
              <a:t>effectively represented by a tree structure, with leaves corresponding to the subsets of units.</a:t>
            </a:r>
            <a:endParaRPr/>
          </a:p>
          <a:p>
            <a:pPr indent="0" lvl="0" marL="0" rtl="0" algn="l">
              <a:spcBef>
                <a:spcPts val="0"/>
              </a:spcBef>
              <a:spcAft>
                <a:spcPts val="0"/>
              </a:spcAft>
              <a:buNone/>
            </a:pPr>
            <a:r>
              <a:rPr lang="en-US"/>
              <a:t>This approach has two fundamental problems: overfitting and a selection bias towards covariates with many possible splits.</a:t>
            </a:r>
            <a:endParaRPr/>
          </a:p>
          <a:p>
            <a:pPr indent="0" lvl="0" marL="0" rtl="0" algn="l">
              <a:spcBef>
                <a:spcPts val="0"/>
              </a:spcBef>
              <a:spcAft>
                <a:spcPts val="0"/>
              </a:spcAft>
              <a:buNone/>
            </a:pPr>
            <a:r>
              <a:rPr lang="en-US"/>
              <a:t>Conditional inference tree stakes into account the distributional properties of the measures.</a:t>
            </a:r>
            <a:endParaRPr/>
          </a:p>
          <a:p>
            <a:pPr indent="0" lvl="0" marL="0" rtl="0" algn="l">
              <a:spcBef>
                <a:spcPts val="0"/>
              </a:spcBef>
              <a:spcAft>
                <a:spcPts val="0"/>
              </a:spcAft>
              <a:buNone/>
            </a:pPr>
            <a:r>
              <a:rPr lang="en-US"/>
              <a:t>The conditional distribution of statistics measuring the association between responses and covariates is the basis for an unbiased selection among covariates measured at different scales.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23d4d1a69c_47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3d4d1a69c_47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23d4d1a69c_47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23d4d1a69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23d4d1a69c_2_1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3" name="Shape 2333"/>
        <p:cNvGrpSpPr/>
        <p:nvPr/>
      </p:nvGrpSpPr>
      <p:grpSpPr>
        <a:xfrm>
          <a:off x="0" y="0"/>
          <a:ext cx="0" cy="0"/>
          <a:chOff x="0" y="0"/>
          <a:chExt cx="0" cy="0"/>
        </a:xfrm>
      </p:grpSpPr>
      <p:sp>
        <p:nvSpPr>
          <p:cNvPr id="2334" name="Google Shape;2334;g23d4d1a69c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23d4d1a69c_2_1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23d4d1a69c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3d4d1a69c_2_1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23d4d1a69c_2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23d4d1a69c_2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g23d4d1a69c_2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23d4d1a69c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3d4d1a69c_2_1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23d4d1a69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3d4d1a69c_1_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23d4d1a69c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3d4d1a69c_2_1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23d4d1a69c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23d4d1a69c_2_2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g23d4d1a69c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23d4d1a69c_2_1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23d4d1a69c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23d4d1a69c_2_1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23d70650f5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3d70650f5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23d70650f5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23d70650f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3d70650f5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3d70650f5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1e959b6543_2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e959b6543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23d4d1a69c_4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Shortcommings - not everyone can be given survey, cost, effort</a:t>
            </a:r>
            <a:endParaRPr sz="1400"/>
          </a:p>
          <a:p>
            <a:pPr indent="0" lvl="0" marL="0" rtl="0" algn="l">
              <a:spcBef>
                <a:spcPts val="0"/>
              </a:spcBef>
              <a:spcAft>
                <a:spcPts val="0"/>
              </a:spcAft>
              <a:buNone/>
            </a:pPr>
            <a:r>
              <a:rPr lang="en-US" sz="1400"/>
              <a:t>Products innovation - released in market</a:t>
            </a:r>
            <a:endParaRPr sz="1400"/>
          </a:p>
        </p:txBody>
      </p:sp>
      <p:sp>
        <p:nvSpPr>
          <p:cNvPr id="662" name="Google Shape;662;g23d4d1a69c_4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23d4d1a69c_4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3d4d1a69c_4_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 companies provided information from comanpy websites, social media, and internal sources which led to external sources.</a:t>
            </a:r>
            <a:endParaRPr/>
          </a:p>
          <a:p>
            <a:pPr indent="0" lvl="0" marL="0" rtl="0" algn="l">
              <a:spcBef>
                <a:spcPts val="0"/>
              </a:spcBef>
              <a:spcAft>
                <a:spcPts val="0"/>
              </a:spcAft>
              <a:buNone/>
            </a:pPr>
            <a:r>
              <a:rPr lang="en-US"/>
              <a:t>Through deep dive, found CrunchBase -&gt; database -&gt; compnay info, news reports</a:t>
            </a:r>
            <a:endParaRPr/>
          </a:p>
          <a:p>
            <a:pPr indent="0" lvl="0" marL="0" rtl="0" algn="l">
              <a:spcBef>
                <a:spcPts val="0"/>
              </a:spcBef>
              <a:spcAft>
                <a:spcPts val="0"/>
              </a:spcAft>
              <a:buNone/>
            </a:pPr>
            <a:r>
              <a:rPr lang="en-US"/>
              <a:t>Nielsen had Annual innovation reports -&gt; Top 10 innovations -&gt; Followed these innovative products to product launches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23d4d1a69c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3d4d1a69c_4_1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Once we started finding databases and websites, had to come up with rating system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1e959b6543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e959b654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23d4d1a69c_2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3d4d1a69c_26_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23d4d1a69c_4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3d4d1a69c_4_1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Added ‘next step’ to sub-bullet 3</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23d4d1a69c_4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3d4d1a69c_4_1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Connect + Develop: internal teams that look for innovations -&gt; help bring innovations to commercial market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23d4d1a69c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3d4d1a69c_4_1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Successful Products: sometimes, if product is successful, they create independent companies that focus around that specific product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23d4d1a69c_4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3d4d1a69c_4_2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Capital One Labs: research the next generation to find how they interact with money and banking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23d4d1a69c_4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3d4d1a69c_4_2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No Track Record of their service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23d4d1a69c_2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3d4d1a69c_26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23d4d1a69c_4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3d4d1a69c_4_2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1e98ef3d7f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e98ef3d7f_1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1e98ef3d7f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23d4d1a69c_2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3d4d1a69c_26_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23d4d1a69c_4_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3d4d1a69c_4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23d4d1a69c_4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d4d1a69c_4_1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23d4d1a69c_4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3d4d1a69c_4_2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1e959b6543_2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1e959b6543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23d4d1a69c_4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Chanida</a:t>
            </a:r>
            <a:endParaRPr/>
          </a:p>
          <a:p>
            <a:pPr indent="0" lvl="0" marL="0" rtl="0" algn="l">
              <a:spcBef>
                <a:spcPts val="0"/>
              </a:spcBef>
              <a:spcAft>
                <a:spcPts val="0"/>
              </a:spcAft>
              <a:buNone/>
            </a:pPr>
            <a:r>
              <a:t/>
            </a:r>
            <a:endParaRPr/>
          </a:p>
        </p:txBody>
      </p:sp>
      <p:sp>
        <p:nvSpPr>
          <p:cNvPr id="873" name="Google Shape;873;g23d4d1a69c_4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23d4d1a69c_4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None/>
            </a:pPr>
            <a:r>
              <a:rPr lang="en-US" sz="2170">
                <a:solidFill>
                  <a:schemeClr val="dk2"/>
                </a:solidFill>
                <a:latin typeface="Gill Sans"/>
                <a:ea typeface="Gill Sans"/>
                <a:cs typeface="Gill Sans"/>
                <a:sym typeface="Gill Sans"/>
              </a:rPr>
              <a:t>chanida</a:t>
            </a:r>
            <a:endParaRPr sz="2170">
              <a:solidFill>
                <a:schemeClr val="dk2"/>
              </a:solidFill>
              <a:latin typeface="Gill Sans"/>
              <a:ea typeface="Gill Sans"/>
              <a:cs typeface="Gill Sans"/>
              <a:sym typeface="Gill Sans"/>
            </a:endParaRPr>
          </a:p>
          <a:p>
            <a:pPr indent="0" lvl="0" marL="0" rtl="0" algn="l">
              <a:lnSpc>
                <a:spcPct val="70000"/>
              </a:lnSpc>
              <a:spcBef>
                <a:spcPts val="1000"/>
              </a:spcBef>
              <a:spcAft>
                <a:spcPts val="0"/>
              </a:spcAft>
              <a:buNone/>
            </a:pPr>
            <a:r>
              <a:t/>
            </a:r>
            <a:endParaRPr sz="2170">
              <a:solidFill>
                <a:schemeClr val="dk2"/>
              </a:solidFill>
              <a:latin typeface="Gill Sans"/>
              <a:ea typeface="Gill Sans"/>
              <a:cs typeface="Gill Sans"/>
              <a:sym typeface="Gill Sans"/>
            </a:endParaRPr>
          </a:p>
          <a:p>
            <a:pPr indent="-213994" lvl="1" marL="685800" rtl="0" algn="l">
              <a:lnSpc>
                <a:spcPct val="70000"/>
              </a:lnSpc>
              <a:spcBef>
                <a:spcPts val="1000"/>
              </a:spcBef>
              <a:spcAft>
                <a:spcPts val="0"/>
              </a:spcAft>
              <a:buClr>
                <a:schemeClr val="dk2"/>
              </a:buClr>
              <a:buSzPts val="2170"/>
              <a:buFont typeface="Gill Sans"/>
              <a:buChar char="•"/>
            </a:pPr>
            <a:r>
              <a:rPr lang="en-US" sz="2170">
                <a:solidFill>
                  <a:schemeClr val="dk2"/>
                </a:solidFill>
                <a:latin typeface="Gill Sans"/>
                <a:ea typeface="Gill Sans"/>
                <a:cs typeface="Gill Sans"/>
                <a:sym typeface="Gill Sans"/>
              </a:rPr>
              <a:t>other federal and statistical agencies (e.g., Immigrations &amp; Customs Enforcement</a:t>
            </a:r>
            <a:endParaRPr sz="2170">
              <a:solidFill>
                <a:schemeClr val="dk2"/>
              </a:solidFill>
              <a:latin typeface="Gill Sans"/>
              <a:ea typeface="Gill Sans"/>
              <a:cs typeface="Gill Sans"/>
              <a:sym typeface="Gill Sans"/>
            </a:endParaRPr>
          </a:p>
        </p:txBody>
      </p:sp>
      <p:sp>
        <p:nvSpPr>
          <p:cNvPr id="879" name="Google Shape;879;g23d4d1a69c_4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23d4d1a69c_4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3d4d1a69c_4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chanida</a:t>
            </a:r>
            <a:endParaRPr/>
          </a:p>
          <a:p>
            <a:pPr indent="0" lvl="0" marL="0" rtl="0" algn="l">
              <a:spcBef>
                <a:spcPts val="0"/>
              </a:spcBef>
              <a:spcAft>
                <a:spcPts val="0"/>
              </a:spcAft>
              <a:buNone/>
            </a:pPr>
            <a:r>
              <a:t/>
            </a:r>
            <a:endParaRPr/>
          </a:p>
        </p:txBody>
      </p:sp>
      <p:sp>
        <p:nvSpPr>
          <p:cNvPr id="886" name="Google Shape;886;g23d4d1a69c_4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23d4d1a69c_41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70000"/>
              </a:lnSpc>
              <a:spcBef>
                <a:spcPts val="1000"/>
              </a:spcBef>
              <a:spcAft>
                <a:spcPts val="0"/>
              </a:spcAft>
              <a:buNone/>
            </a:pPr>
            <a:r>
              <a:rPr lang="en-US" sz="1500">
                <a:solidFill>
                  <a:schemeClr val="dk2"/>
                </a:solidFill>
                <a:latin typeface="Gill Sans"/>
                <a:ea typeface="Gill Sans"/>
                <a:cs typeface="Gill Sans"/>
                <a:sym typeface="Gill Sans"/>
              </a:rPr>
              <a:t>hannah</a:t>
            </a:r>
            <a:endParaRPr sz="1500">
              <a:solidFill>
                <a:schemeClr val="dk2"/>
              </a:solidFill>
              <a:latin typeface="Gill Sans"/>
              <a:ea typeface="Gill Sans"/>
              <a:cs typeface="Gill Sans"/>
              <a:sym typeface="Gill Sans"/>
            </a:endParaRPr>
          </a:p>
          <a:p>
            <a:pPr indent="-323850" lvl="0" marL="457200" rtl="0" algn="l">
              <a:lnSpc>
                <a:spcPct val="70000"/>
              </a:lnSpc>
              <a:spcBef>
                <a:spcPts val="100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overview of each of these</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reason for choosing just a few occupations vs. mapping all of stem: </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making the data discovery and analysis more manageable </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chose these occupations because they provided the diversity of traditional &amp; non traditional pathways</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We define “traditional” STEM pathway to involve entering a 4-year college out of high school, graduating college with a STEM degree, and then going to work in that field</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“Non-traditional” STEM pathways</a:t>
            </a:r>
            <a:endParaRPr sz="1500">
              <a:solidFill>
                <a:schemeClr val="dk2"/>
              </a:solidFill>
              <a:latin typeface="Gill Sans"/>
              <a:ea typeface="Gill Sans"/>
              <a:cs typeface="Gill Sans"/>
              <a:sym typeface="Gill Sans"/>
            </a:endParaRPr>
          </a:p>
          <a:p>
            <a:pPr indent="-323850" lvl="2" marL="13716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Online training</a:t>
            </a:r>
            <a:endParaRPr sz="1500">
              <a:solidFill>
                <a:schemeClr val="dk2"/>
              </a:solidFill>
              <a:latin typeface="Gill Sans"/>
              <a:ea typeface="Gill Sans"/>
              <a:cs typeface="Gill Sans"/>
              <a:sym typeface="Gill Sans"/>
            </a:endParaRPr>
          </a:p>
          <a:p>
            <a:pPr indent="-323850" lvl="2" marL="13716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Sub-baccalaureate education</a:t>
            </a:r>
            <a:endParaRPr sz="1500">
              <a:solidFill>
                <a:schemeClr val="dk2"/>
              </a:solidFill>
              <a:latin typeface="Gill Sans"/>
              <a:ea typeface="Gill Sans"/>
              <a:cs typeface="Gill Sans"/>
              <a:sym typeface="Gill Sans"/>
            </a:endParaRPr>
          </a:p>
          <a:p>
            <a:pPr indent="-323850" lvl="2" marL="13716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Vocational training</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Dental hygienist and </a:t>
            </a:r>
            <a:r>
              <a:rPr lang="en-US" sz="1500">
                <a:solidFill>
                  <a:schemeClr val="dk2"/>
                </a:solidFill>
                <a:latin typeface="Gill Sans"/>
                <a:ea typeface="Gill Sans"/>
                <a:cs typeface="Gill Sans"/>
                <a:sym typeface="Gill Sans"/>
              </a:rPr>
              <a:t>environmental</a:t>
            </a:r>
            <a:r>
              <a:rPr lang="en-US" sz="1500">
                <a:solidFill>
                  <a:schemeClr val="dk2"/>
                </a:solidFill>
                <a:latin typeface="Gill Sans"/>
                <a:ea typeface="Gill Sans"/>
                <a:cs typeface="Gill Sans"/>
                <a:sym typeface="Gill Sans"/>
              </a:rPr>
              <a:t> engineer as occupations have higher proportions of women</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Dental hygienist </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Non-traditional STEM pathways</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Environmental engineer</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Traditional STEM pathways</a:t>
            </a:r>
            <a:endParaRPr sz="1500">
              <a:solidFill>
                <a:schemeClr val="dk2"/>
              </a:solidFill>
              <a:latin typeface="Gill Sans"/>
              <a:ea typeface="Gill Sans"/>
              <a:cs typeface="Gill Sans"/>
              <a:sym typeface="Gill Sans"/>
            </a:endParaRPr>
          </a:p>
          <a:p>
            <a:pPr indent="-323850" lvl="0" marL="4572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Junior software developer</a:t>
            </a:r>
            <a:endParaRPr sz="1500">
              <a:solidFill>
                <a:schemeClr val="dk2"/>
              </a:solidFill>
              <a:latin typeface="Gill Sans"/>
              <a:ea typeface="Gill Sans"/>
              <a:cs typeface="Gill Sans"/>
              <a:sym typeface="Gill Sans"/>
            </a:endParaRPr>
          </a:p>
          <a:p>
            <a:pPr indent="-323850" lvl="1" marL="914400" rtl="0" algn="l">
              <a:lnSpc>
                <a:spcPct val="7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Possible interesting mix of people coming from both traditional and nontraditional pathways</a:t>
            </a:r>
            <a:endParaRPr sz="1500">
              <a:solidFill>
                <a:schemeClr val="dk2"/>
              </a:solidFill>
              <a:latin typeface="Gill Sans"/>
              <a:ea typeface="Gill Sans"/>
              <a:cs typeface="Gill Sans"/>
              <a:sym typeface="Gill Sans"/>
            </a:endParaRPr>
          </a:p>
        </p:txBody>
      </p:sp>
      <p:sp>
        <p:nvSpPr>
          <p:cNvPr id="894" name="Google Shape;894;g23d4d1a69c_4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23d4d1a69c_41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hannah</a:t>
            </a:r>
            <a:endParaRPr sz="1500"/>
          </a:p>
          <a:p>
            <a:pPr indent="0" lvl="0" marL="0" rtl="0" algn="l">
              <a:spcBef>
                <a:spcPts val="0"/>
              </a:spcBef>
              <a:spcAft>
                <a:spcPts val="0"/>
              </a:spcAft>
              <a:buNone/>
            </a:pPr>
            <a:r>
              <a:t/>
            </a:r>
            <a:endParaRPr sz="1500"/>
          </a:p>
          <a:p>
            <a:pPr indent="-171450" lvl="1" marL="685800" rtl="0" algn="l">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Documented and evaluated approx. 20 data sources as potential resources for our analysis</a:t>
            </a:r>
            <a:endParaRPr sz="1500">
              <a:solidFill>
                <a:schemeClr val="dk2"/>
              </a:solidFill>
              <a:latin typeface="Gill Sans"/>
              <a:ea typeface="Gill Sans"/>
              <a:cs typeface="Gill Sans"/>
              <a:sym typeface="Gill Sans"/>
            </a:endParaRPr>
          </a:p>
          <a:p>
            <a:pPr indent="-171450" lvl="1" marL="685800" rtl="0" algn="l">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We assessed them across a set of factors, such as accessibility, applicability to project goal, and unit of analysis</a:t>
            </a:r>
            <a:endParaRPr sz="1500">
              <a:solidFill>
                <a:schemeClr val="dk2"/>
              </a:solidFill>
              <a:latin typeface="Gill Sans"/>
              <a:ea typeface="Gill Sans"/>
              <a:cs typeface="Gill Sans"/>
              <a:sym typeface="Gill Sans"/>
            </a:endParaRPr>
          </a:p>
          <a:p>
            <a:pPr indent="-171450" lvl="1" marL="685800" rtl="0" algn="l">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Examples:</a:t>
            </a:r>
            <a:endParaRPr sz="1500">
              <a:solidFill>
                <a:schemeClr val="dk2"/>
              </a:solidFill>
              <a:latin typeface="Gill Sans"/>
              <a:ea typeface="Gill Sans"/>
              <a:cs typeface="Gill Sans"/>
              <a:sym typeface="Gill Sans"/>
            </a:endParaRPr>
          </a:p>
          <a:p>
            <a:pPr indent="-196850" lvl="2" marL="1143000" rtl="0" algn="l">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Listed in the ppt</a:t>
            </a:r>
            <a:endParaRPr sz="1500">
              <a:solidFill>
                <a:schemeClr val="dk2"/>
              </a:solidFill>
              <a:latin typeface="Gill Sans"/>
              <a:ea typeface="Gill Sans"/>
              <a:cs typeface="Gill Sans"/>
              <a:sym typeface="Gill Sans"/>
            </a:endParaRPr>
          </a:p>
          <a:p>
            <a:pPr indent="-196850" lvl="2" marL="1143000" rtl="0" algn="l">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Mention each bullet and give an example</a:t>
            </a:r>
            <a:endParaRPr sz="1500">
              <a:solidFill>
                <a:schemeClr val="dk2"/>
              </a:solidFill>
              <a:latin typeface="Gill Sans"/>
              <a:ea typeface="Gill Sans"/>
              <a:cs typeface="Gill Sans"/>
              <a:sym typeface="Gill Sans"/>
            </a:endParaRPr>
          </a:p>
        </p:txBody>
      </p:sp>
      <p:sp>
        <p:nvSpPr>
          <p:cNvPr id="900" name="Google Shape;900;g23d4d1a69c_4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23d4d1a69c_4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3d4d1a69c_41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US" sz="1500">
                <a:solidFill>
                  <a:schemeClr val="dk2"/>
                </a:solidFill>
                <a:latin typeface="Gill Sans"/>
                <a:ea typeface="Gill Sans"/>
                <a:cs typeface="Gill Sans"/>
                <a:sym typeface="Gill Sans"/>
              </a:rPr>
              <a:t>hannah</a:t>
            </a:r>
            <a:endParaRPr sz="1500">
              <a:solidFill>
                <a:schemeClr val="dk2"/>
              </a:solidFill>
              <a:latin typeface="Gill Sans"/>
              <a:ea typeface="Gill Sans"/>
              <a:cs typeface="Gill Sans"/>
              <a:sym typeface="Gill Sans"/>
            </a:endParaRPr>
          </a:p>
          <a:p>
            <a:pPr indent="-323850" lvl="0" marL="457200" rtl="0" algn="l">
              <a:lnSpc>
                <a:spcPct val="100000"/>
              </a:lnSpc>
              <a:spcBef>
                <a:spcPts val="100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Chose to explore these data sources further</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They seemed the most promising</a:t>
            </a:r>
            <a:endParaRPr sz="1500">
              <a:solidFill>
                <a:schemeClr val="dk2"/>
              </a:solidFill>
              <a:latin typeface="Gill Sans"/>
              <a:ea typeface="Gill Sans"/>
              <a:cs typeface="Gill Sans"/>
              <a:sym typeface="Gill Sans"/>
            </a:endParaRPr>
          </a:p>
          <a:p>
            <a:pPr indent="-323850" lvl="0" marL="4572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O*net</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provides information about knowledge, skills, and abilities for all of the occupations</a:t>
            </a:r>
            <a:endParaRPr sz="1500">
              <a:solidFill>
                <a:schemeClr val="dk2"/>
              </a:solidFill>
              <a:latin typeface="Gill Sans"/>
              <a:ea typeface="Gill Sans"/>
              <a:cs typeface="Gill Sans"/>
              <a:sym typeface="Gill Sans"/>
            </a:endParaRPr>
          </a:p>
          <a:p>
            <a:pPr indent="-323850" lvl="0" marL="4572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Gathering skills and knowledge to create a mind map</a:t>
            </a:r>
            <a:endParaRPr sz="1500">
              <a:solidFill>
                <a:schemeClr val="dk2"/>
              </a:solidFill>
              <a:latin typeface="Gill Sans"/>
              <a:ea typeface="Gill Sans"/>
              <a:cs typeface="Gill Sans"/>
              <a:sym typeface="Gill Sans"/>
            </a:endParaRPr>
          </a:p>
          <a:p>
            <a:pPr indent="-323850" lvl="0" marL="4572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Survey Data</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IPEDS, O*NET, OES, SESTAT, NCES</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IPEDS: getting data on people who have gotten associate’s/ master’s degrees in STEM-fields</a:t>
            </a:r>
            <a:endParaRPr sz="1500">
              <a:solidFill>
                <a:schemeClr val="dk2"/>
              </a:solidFill>
              <a:latin typeface="Gill Sans"/>
              <a:ea typeface="Gill Sans"/>
              <a:cs typeface="Gill Sans"/>
              <a:sym typeface="Gill Sans"/>
            </a:endParaRPr>
          </a:p>
          <a:p>
            <a:pPr indent="-323850" lvl="0" marL="4572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Website Data</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linkedin.com, indeed.com, github.io</a:t>
            </a:r>
            <a:endParaRPr sz="1500">
              <a:solidFill>
                <a:schemeClr val="dk2"/>
              </a:solidFill>
              <a:latin typeface="Gill Sans"/>
              <a:ea typeface="Gill Sans"/>
              <a:cs typeface="Gill Sans"/>
              <a:sym typeface="Gill Sans"/>
            </a:endParaRPr>
          </a:p>
          <a:p>
            <a:pPr indent="-323850" lvl="1" marL="914400" rtl="0" algn="l">
              <a:lnSpc>
                <a:spcPct val="100000"/>
              </a:lnSpc>
              <a:spcBef>
                <a:spcPts val="0"/>
              </a:spcBef>
              <a:spcAft>
                <a:spcPts val="0"/>
              </a:spcAft>
              <a:buClr>
                <a:schemeClr val="dk2"/>
              </a:buClr>
              <a:buSzPts val="1500"/>
              <a:buFont typeface="Gill Sans"/>
              <a:buChar char="○"/>
            </a:pPr>
            <a:r>
              <a:rPr lang="en-US" sz="1500">
                <a:solidFill>
                  <a:schemeClr val="dk2"/>
                </a:solidFill>
                <a:latin typeface="Gill Sans"/>
                <a:ea typeface="Gill Sans"/>
                <a:cs typeface="Gill Sans"/>
                <a:sym typeface="Gill Sans"/>
              </a:rPr>
              <a:t>Scrape these websites to help us identify workforce skills</a:t>
            </a:r>
            <a:endParaRPr sz="1500">
              <a:latin typeface="Gill Sans"/>
              <a:ea typeface="Gill Sans"/>
              <a:cs typeface="Gill Sans"/>
              <a:sym typeface="Gill Sans"/>
            </a:endParaRPr>
          </a:p>
        </p:txBody>
      </p:sp>
      <p:sp>
        <p:nvSpPr>
          <p:cNvPr id="907" name="Google Shape;907;g23d4d1a69c_4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23d4d1a69c_5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3d4d1a69c_5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US" sz="1500">
                <a:solidFill>
                  <a:schemeClr val="dk2"/>
                </a:solidFill>
                <a:latin typeface="Gill Sans"/>
                <a:ea typeface="Gill Sans"/>
                <a:cs typeface="Gill Sans"/>
                <a:sym typeface="Gill Sans"/>
              </a:rPr>
              <a:t>ben</a:t>
            </a:r>
            <a:endParaRPr sz="1500">
              <a:solidFill>
                <a:schemeClr val="dk2"/>
              </a:solidFill>
              <a:latin typeface="Gill Sans"/>
              <a:ea typeface="Gill Sans"/>
              <a:cs typeface="Gill Sans"/>
              <a:sym typeface="Gill Sans"/>
            </a:endParaRPr>
          </a:p>
          <a:p>
            <a:pPr indent="0" lvl="0" marL="0" rtl="0" algn="l">
              <a:lnSpc>
                <a:spcPct val="100000"/>
              </a:lnSpc>
              <a:spcBef>
                <a:spcPts val="1000"/>
              </a:spcBef>
              <a:spcAft>
                <a:spcPts val="0"/>
              </a:spcAft>
              <a:buNone/>
            </a:pPr>
            <a:r>
              <a:rPr lang="en-US" sz="1500">
                <a:solidFill>
                  <a:schemeClr val="dk2"/>
                </a:solidFill>
                <a:latin typeface="Gill Sans"/>
                <a:ea typeface="Gill Sans"/>
                <a:cs typeface="Gill Sans"/>
                <a:sym typeface="Gill Sans"/>
              </a:rPr>
              <a:t>each panel represents the percent of degrees earned that year out of the entire 6 year period by race</a:t>
            </a:r>
            <a:endParaRPr sz="1500">
              <a:solidFill>
                <a:schemeClr val="dk2"/>
              </a:solidFill>
              <a:latin typeface="Gill Sans"/>
              <a:ea typeface="Gill Sans"/>
              <a:cs typeface="Gill Sans"/>
              <a:sym typeface="Gill Sans"/>
            </a:endParaRPr>
          </a:p>
          <a:p>
            <a:pPr indent="0" lvl="0" marL="0" rtl="0" algn="l">
              <a:lnSpc>
                <a:spcPct val="100000"/>
              </a:lnSpc>
              <a:spcBef>
                <a:spcPts val="1000"/>
              </a:spcBef>
              <a:spcAft>
                <a:spcPts val="0"/>
              </a:spcAft>
              <a:buNone/>
            </a:pPr>
            <a:r>
              <a:rPr lang="en-US" sz="1500">
                <a:solidFill>
                  <a:schemeClr val="dk2"/>
                </a:solidFill>
                <a:latin typeface="Gill Sans"/>
                <a:ea typeface="Gill Sans"/>
                <a:cs typeface="Gill Sans"/>
                <a:sym typeface="Gill Sans"/>
              </a:rPr>
              <a:t>Hispanic/Latino population earned more STEM master’s degrees and associate’s degrees in 2015 compared to 2010</a:t>
            </a:r>
            <a:endParaRPr sz="1500">
              <a:solidFill>
                <a:schemeClr val="dk2"/>
              </a:solidFill>
              <a:latin typeface="Gill Sans"/>
              <a:ea typeface="Gill Sans"/>
              <a:cs typeface="Gill Sans"/>
              <a:sym typeface="Gill Sans"/>
            </a:endParaRPr>
          </a:p>
          <a:p>
            <a:pPr indent="0" lvl="0" marL="0" rtl="0" algn="l">
              <a:lnSpc>
                <a:spcPct val="100000"/>
              </a:lnSpc>
              <a:spcBef>
                <a:spcPts val="1000"/>
              </a:spcBef>
              <a:spcAft>
                <a:spcPts val="0"/>
              </a:spcAft>
              <a:buNone/>
            </a:pPr>
            <a:r>
              <a:t/>
            </a:r>
            <a:endParaRPr sz="1500">
              <a:solidFill>
                <a:schemeClr val="dk2"/>
              </a:solidFill>
              <a:latin typeface="Gill Sans"/>
              <a:ea typeface="Gill Sans"/>
              <a:cs typeface="Gill Sans"/>
              <a:sym typeface="Gill Sans"/>
            </a:endParaRPr>
          </a:p>
        </p:txBody>
      </p:sp>
      <p:sp>
        <p:nvSpPr>
          <p:cNvPr id="914" name="Google Shape;914;g23d4d1a69c_5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23d4d1a69c_4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70000"/>
              </a:lnSpc>
              <a:spcBef>
                <a:spcPts val="1100"/>
              </a:spcBef>
              <a:spcAft>
                <a:spcPts val="0"/>
              </a:spcAft>
              <a:buNone/>
            </a:pPr>
            <a:r>
              <a:rPr lang="en-US" sz="1000">
                <a:solidFill>
                  <a:schemeClr val="dk2"/>
                </a:solidFill>
                <a:latin typeface="Trebuchet MS"/>
                <a:ea typeface="Trebuchet MS"/>
                <a:cs typeface="Trebuchet MS"/>
                <a:sym typeface="Trebuchet MS"/>
              </a:rPr>
              <a:t>Must collect IDs (project, account, org) before collecting other information</a:t>
            </a:r>
            <a:endParaRPr sz="10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sz="1000"/>
          </a:p>
        </p:txBody>
      </p:sp>
      <p:sp>
        <p:nvSpPr>
          <p:cNvPr id="484" name="Google Shape;484;g23d4d1a69c_4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23d4d1a69c_5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3d4d1a69c_5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Clr>
                <a:schemeClr val="dk1"/>
              </a:buClr>
              <a:buSzPts val="1100"/>
              <a:buFont typeface="Arial"/>
              <a:buNone/>
            </a:pPr>
            <a:r>
              <a:rPr lang="en-US"/>
              <a:t>ben</a:t>
            </a:r>
            <a:endParaRPr/>
          </a:p>
          <a:p>
            <a:pPr indent="0" lvl="0" marL="0" rtl="0" algn="l">
              <a:spcBef>
                <a:spcPts val="0"/>
              </a:spcBef>
              <a:spcAft>
                <a:spcPts val="0"/>
              </a:spcAft>
              <a:buClr>
                <a:schemeClr val="dk1"/>
              </a:buClr>
              <a:buSzPts val="1100"/>
              <a:buFont typeface="Arial"/>
              <a:buNone/>
            </a:pPr>
            <a:r>
              <a:rPr lang="en-US"/>
              <a:t>Nonresident alien population attends school in the US in a STEM field for bachelor’s, master’s (we will add PhD data to the final plot)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3" name="Google Shape;923;g23d4d1a69c_5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23d4d1a69c_4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3d4d1a69c_41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2" name="Google Shape;932;g23d4d1a69c_4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23d4d1a69c_4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3d4d1a69c_41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Clr>
                <a:schemeClr val="dk1"/>
              </a:buClr>
              <a:buSzPts val="1100"/>
              <a:buFont typeface="Arial"/>
              <a:buNone/>
            </a:pPr>
            <a:r>
              <a:rPr lang="en-US"/>
              <a:t>Say we did all three</a:t>
            </a:r>
            <a:endParaRPr/>
          </a:p>
          <a:p>
            <a:pPr indent="0" lvl="0" marL="0" rtl="0" algn="l">
              <a:spcBef>
                <a:spcPts val="0"/>
              </a:spcBef>
              <a:spcAft>
                <a:spcPts val="0"/>
              </a:spcAft>
              <a:buNone/>
            </a:pPr>
            <a:r>
              <a:rPr lang="en-US"/>
              <a:t>KSAs are developed by the employee through training, education, work experience, extracurriculars</a:t>
            </a:r>
            <a:endParaRPr/>
          </a:p>
          <a:p>
            <a:pPr indent="0" lvl="0" marL="0" rtl="0" algn="l">
              <a:spcBef>
                <a:spcPts val="0"/>
              </a:spcBef>
              <a:spcAft>
                <a:spcPts val="0"/>
              </a:spcAft>
              <a:buClr>
                <a:schemeClr val="dk1"/>
              </a:buClr>
              <a:buSzPts val="1100"/>
              <a:buFont typeface="Arial"/>
              <a:buNone/>
            </a:pPr>
            <a:r>
              <a:rPr lang="en-US"/>
              <a:t>An occupation’s work values and work interests must align with those of the employee.</a:t>
            </a:r>
            <a:endParaRPr/>
          </a:p>
          <a:p>
            <a:pPr indent="0" lvl="0" marL="0" rtl="0" algn="l">
              <a:spcBef>
                <a:spcPts val="0"/>
              </a:spcBef>
              <a:spcAft>
                <a:spcPts val="0"/>
              </a:spcAft>
              <a:buNone/>
            </a:pPr>
            <a:r>
              <a:rPr lang="en-US"/>
              <a:t>Credentials may be required by an employer before offering employment and getting them after hiring may lead to promotion or a new job</a:t>
            </a:r>
            <a:endParaRPr/>
          </a:p>
          <a:p>
            <a:pPr indent="0" lvl="0" marL="0" rtl="0" algn="l">
              <a:spcBef>
                <a:spcPts val="0"/>
              </a:spcBef>
              <a:spcAft>
                <a:spcPts val="0"/>
              </a:spcAft>
              <a:buNone/>
            </a:pPr>
            <a:r>
              <a:rPr lang="en-US"/>
              <a:t>Credentials includes training, licenses, and certifications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0" name="Google Shape;940;g23d4d1a69c_41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23d4d1a69c_5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3d4d1a69c_5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None/>
            </a:pPr>
            <a:r>
              <a:rPr lang="en-US"/>
              <a:t>advanced certifications are typically processes. Municipal waste facility operator -- provisional cert + 6 months on the job + oral exam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abilities is a list</a:t>
            </a:r>
            <a:endParaRPr/>
          </a:p>
        </p:txBody>
      </p:sp>
      <p:sp>
        <p:nvSpPr>
          <p:cNvPr id="961" name="Google Shape;961;g23d4d1a69c_5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23d4d1a69c_4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3d4d1a69c_41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Maddie</a:t>
            </a:r>
            <a:endParaRPr/>
          </a:p>
          <a:p>
            <a:pPr indent="0" lvl="0" marL="0" rtl="0" algn="l">
              <a:spcBef>
                <a:spcPts val="0"/>
              </a:spcBef>
              <a:spcAft>
                <a:spcPts val="0"/>
              </a:spcAft>
              <a:buNone/>
            </a:pPr>
            <a:r>
              <a:t/>
            </a:r>
            <a:endParaRPr/>
          </a:p>
          <a:p>
            <a:pPr indent="-292100" lvl="0" marL="457200" rtl="0" algn="l">
              <a:spcBef>
                <a:spcPts val="0"/>
              </a:spcBef>
              <a:spcAft>
                <a:spcPts val="0"/>
              </a:spcAft>
              <a:buClr>
                <a:srgbClr val="333333"/>
              </a:buClr>
              <a:buSzPts val="1000"/>
              <a:buFont typeface="Arial"/>
              <a:buChar char="-"/>
            </a:pPr>
            <a:r>
              <a:rPr lang="en-US"/>
              <a:t>So far, challenges include</a:t>
            </a:r>
            <a:endParaRPr/>
          </a:p>
          <a:p>
            <a:pPr indent="-317500" lvl="1" marL="914400" rtl="0" algn="l">
              <a:spcBef>
                <a:spcPts val="0"/>
              </a:spcBef>
              <a:spcAft>
                <a:spcPts val="0"/>
              </a:spcAft>
              <a:buSzPts val="1400"/>
              <a:buChar char="-"/>
            </a:pPr>
            <a:r>
              <a:rPr lang="en-US"/>
              <a:t>very broad definition of STEM (includes historians, teachers of all subjects, etc.)</a:t>
            </a:r>
            <a:endParaRPr/>
          </a:p>
        </p:txBody>
      </p:sp>
      <p:sp>
        <p:nvSpPr>
          <p:cNvPr id="969" name="Google Shape;969;g23d4d1a69c_41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23d4d1a69c_41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3d4d1a69c_41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Maddie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0">
              <a:solidFill>
                <a:srgbClr val="333333"/>
              </a:solidFill>
              <a:highlight>
                <a:srgbClr val="FFFFFF"/>
              </a:highlight>
              <a:latin typeface="Arial"/>
              <a:ea typeface="Arial"/>
              <a:cs typeface="Arial"/>
              <a:sym typeface="Arial"/>
            </a:endParaRPr>
          </a:p>
        </p:txBody>
      </p:sp>
      <p:sp>
        <p:nvSpPr>
          <p:cNvPr id="978" name="Google Shape;978;g23d4d1a69c_41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23d4d1a69c_4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3d4d1a69c_41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Maddie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Indeed:</a:t>
            </a:r>
            <a:endParaRPr/>
          </a:p>
          <a:p>
            <a:pPr indent="0" lvl="0" marL="0" rtl="0" algn="l">
              <a:spcBef>
                <a:spcPts val="0"/>
              </a:spcBef>
              <a:spcAft>
                <a:spcPts val="0"/>
              </a:spcAft>
              <a:buNone/>
            </a:pPr>
            <a:r>
              <a:rPr lang="en-US"/>
              <a:t>The reviews are for 17 companies in Virginia that hire dental hygienists (there were 82 total companies, but only 17 had reviews)</a:t>
            </a:r>
            <a:endParaRPr/>
          </a:p>
          <a:p>
            <a:pPr indent="0" lvl="0" marL="0" rtl="0" algn="l">
              <a:spcBef>
                <a:spcPts val="0"/>
              </a:spcBef>
              <a:spcAft>
                <a:spcPts val="0"/>
              </a:spcAft>
              <a:buNone/>
            </a:pPr>
            <a:r>
              <a:rPr lang="en-US"/>
              <a:t>Plot shows that the lowest ratings are in job security/advancement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Coursera:</a:t>
            </a:r>
            <a:endParaRPr/>
          </a:p>
          <a:p>
            <a:pPr indent="0" lvl="0" marL="0" rtl="0" algn="l">
              <a:spcBef>
                <a:spcPts val="0"/>
              </a:spcBef>
              <a:spcAft>
                <a:spcPts val="0"/>
              </a:spcAft>
              <a:buNone/>
            </a:pPr>
            <a:r>
              <a:rPr lang="en-US"/>
              <a:t>We have webscrapped courses for software developers.</a:t>
            </a:r>
            <a:endParaRPr/>
          </a:p>
          <a:p>
            <a:pPr indent="0" lvl="0" marL="0" rtl="0" algn="l">
              <a:spcBef>
                <a:spcPts val="0"/>
              </a:spcBef>
              <a:spcAft>
                <a:spcPts val="0"/>
              </a:spcAft>
              <a:buNone/>
            </a:pPr>
            <a:r>
              <a:rPr lang="en-US"/>
              <a:t>The table shows a snippet of the information for one of the courses scrapped </a:t>
            </a:r>
            <a:endParaRPr/>
          </a:p>
        </p:txBody>
      </p:sp>
      <p:sp>
        <p:nvSpPr>
          <p:cNvPr id="987" name="Google Shape;987;g23d4d1a69c_41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23d4d1a69c_41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3d4d1a69c_41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rPr>
              <a:t>Maddie</a:t>
            </a:r>
            <a:endParaRPr sz="1000">
              <a:solidFill>
                <a:srgbClr val="000000"/>
              </a:solidFill>
            </a:endParaRPr>
          </a:p>
          <a:p>
            <a:pPr indent="-50800" lvl="0" marL="228600" rtl="0" algn="l">
              <a:lnSpc>
                <a:spcPct val="90000"/>
              </a:lnSpc>
              <a:spcBef>
                <a:spcPts val="1000"/>
              </a:spcBef>
              <a:spcAft>
                <a:spcPts val="0"/>
              </a:spcAft>
              <a:buNone/>
            </a:pPr>
            <a:r>
              <a:rPr lang="en-US" sz="1000">
                <a:solidFill>
                  <a:srgbClr val="000000"/>
                </a:solidFill>
                <a:latin typeface="Trebuchet MS"/>
                <a:ea typeface="Trebuchet MS"/>
                <a:cs typeface="Trebuchet MS"/>
                <a:sym typeface="Trebuchet MS"/>
              </a:rPr>
              <a:t>Job ads on indeed.com within 25 miles Arlington, VA using the search term “junior software developer” (not all job ads pulled with have that exact title). Total of 633 job ads. This is an exploratory assessment of the percentage of job ads looking for a set of key skills.</a:t>
            </a:r>
            <a:endParaRPr sz="1000">
              <a:solidFill>
                <a:srgbClr val="000000"/>
              </a:solidFill>
              <a:latin typeface="Trebuchet MS"/>
              <a:ea typeface="Trebuchet MS"/>
              <a:cs typeface="Trebuchet MS"/>
              <a:sym typeface="Trebuchet MS"/>
            </a:endParaRPr>
          </a:p>
          <a:p>
            <a:pPr indent="-50800" lvl="0" marL="228600" rtl="0" algn="l">
              <a:lnSpc>
                <a:spcPct val="90000"/>
              </a:lnSpc>
              <a:spcBef>
                <a:spcPts val="1000"/>
              </a:spcBef>
              <a:spcAft>
                <a:spcPts val="0"/>
              </a:spcAft>
              <a:buClr>
                <a:schemeClr val="dk1"/>
              </a:buClr>
              <a:buSzPts val="1100"/>
              <a:buFont typeface="Arial"/>
              <a:buNone/>
            </a:pPr>
            <a:r>
              <a:rPr lang="en-US" sz="1000">
                <a:solidFill>
                  <a:srgbClr val="000000"/>
                </a:solidFill>
                <a:latin typeface="Trebuchet MS"/>
                <a:ea typeface="Trebuchet MS"/>
                <a:cs typeface="Trebuchet MS"/>
                <a:sym typeface="Trebuchet MS"/>
              </a:rPr>
              <a:t>We can compare this to the courses being offered by coursera (which can serve as a proxy for knowledge/skills attained by the workforce)</a:t>
            </a:r>
            <a:endParaRPr sz="1000">
              <a:solidFill>
                <a:srgbClr val="000000"/>
              </a:solidFill>
              <a:latin typeface="Trebuchet MS"/>
              <a:ea typeface="Trebuchet MS"/>
              <a:cs typeface="Trebuchet MS"/>
              <a:sym typeface="Trebuchet MS"/>
            </a:endParaRPr>
          </a:p>
        </p:txBody>
      </p:sp>
      <p:sp>
        <p:nvSpPr>
          <p:cNvPr id="996" name="Google Shape;996;g23d4d1a69c_41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23d4d1a69c_41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Maddie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Baccalaureate and Beyond (</a:t>
            </a:r>
            <a:r>
              <a:rPr lang="en-US" sz="1000">
                <a:solidFill>
                  <a:srgbClr val="363636"/>
                </a:solidFill>
                <a:highlight>
                  <a:srgbClr val="FFFFFF"/>
                </a:highlight>
                <a:latin typeface="Droid Sans"/>
                <a:ea typeface="Droid Sans"/>
                <a:cs typeface="Droid Sans"/>
                <a:sym typeface="Droid Sans"/>
              </a:rPr>
              <a:t>Population: Bachelor degree recipients who were surveyed at the time of graduation, one year after graduation, four years after graduation, and ten years after graduation)</a:t>
            </a:r>
            <a:endParaRPr sz="1000">
              <a:solidFill>
                <a:srgbClr val="363636"/>
              </a:solidFill>
              <a:highlight>
                <a:srgbClr val="FFFFFF"/>
              </a:highlight>
              <a:latin typeface="Droid Sans"/>
              <a:ea typeface="Droid Sans"/>
              <a:cs typeface="Droid Sans"/>
              <a:sym typeface="Droid Sans"/>
            </a:endParaRPr>
          </a:p>
          <a:p>
            <a:pPr indent="0" lvl="0" marL="0" rtl="0" algn="l">
              <a:spcBef>
                <a:spcPts val="0"/>
              </a:spcBef>
              <a:spcAft>
                <a:spcPts val="0"/>
              </a:spcAft>
              <a:buNone/>
            </a:pPr>
            <a:r>
              <a:t/>
            </a:r>
            <a:endParaRPr sz="1000">
              <a:solidFill>
                <a:srgbClr val="363636"/>
              </a:solidFill>
              <a:highlight>
                <a:srgbClr val="FFFFFF"/>
              </a:highlight>
              <a:latin typeface="Droid Sans"/>
              <a:ea typeface="Droid Sans"/>
              <a:cs typeface="Droid Sans"/>
              <a:sym typeface="Droid Sans"/>
            </a:endParaRPr>
          </a:p>
          <a:p>
            <a:pPr indent="0" lvl="0" marL="0" rtl="0" algn="l">
              <a:spcBef>
                <a:spcPts val="0"/>
              </a:spcBef>
              <a:spcAft>
                <a:spcPts val="0"/>
              </a:spcAft>
              <a:buNone/>
            </a:pPr>
            <a:r>
              <a:rPr lang="en-US"/>
              <a:t>Early Childhood Longitudinal Study</a:t>
            </a:r>
            <a:endParaRPr/>
          </a:p>
        </p:txBody>
      </p:sp>
      <p:sp>
        <p:nvSpPr>
          <p:cNvPr id="1003" name="Google Shape;1003;g23d4d1a69c_4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1e959b6543_2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g1e959b6543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23d4d1a69c_24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tags are keywords added to a project by a user </a:t>
            </a:r>
            <a:endParaRPr/>
          </a:p>
        </p:txBody>
      </p:sp>
      <p:sp>
        <p:nvSpPr>
          <p:cNvPr id="490" name="Google Shape;490;g23d4d1a69c_24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23d4d1a69c_2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3d4d1a69c_24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23d4d1a69c_2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3d4d1a69c_24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23d4d1a69c_2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3d4d1a69c_24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23d4d1a69c_2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3d4d1a69c_24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23d4d1a69c_5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3d4d1a69c_52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23d4d1a69c_2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3d4d1a69c_24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23d4d1a69c_5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3d4d1a69c_52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23d4d1a69c_5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3d4d1a69c_52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Most frequent, most recent, most prominent research on equity seems to be in the area of health equity. This infographic, although specified as the framework for social determinants of health, i believe it can be generalized to social determinants of other forms of equity, or the lack of it thereof, as well.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23d4d1a69c_2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3d4d1a69c_24_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23d4d1a69c_2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3d4d1a69c_24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23d4d1a69c_24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talk about the Tags story</a:t>
            </a:r>
            <a:endParaRPr/>
          </a:p>
          <a:p>
            <a:pPr indent="0" lvl="0" marL="0" rtl="0" algn="l">
              <a:spcBef>
                <a:spcPts val="0"/>
              </a:spcBef>
              <a:spcAft>
                <a:spcPts val="0"/>
              </a:spcAft>
              <a:buNone/>
            </a:pPr>
            <a:r>
              <a:rPr lang="en-US"/>
              <a:t>total code lines describes how much effort has been put into a project. This variable can be used to estimate development cost of a project in dollars using the Constructive Cost Model or COCOMO</a:t>
            </a:r>
            <a:endParaRPr/>
          </a:p>
          <a:p>
            <a:pPr indent="0" lvl="0" marL="0" rtl="0" algn="l">
              <a:spcBef>
                <a:spcPts val="0"/>
              </a:spcBef>
              <a:spcAft>
                <a:spcPts val="0"/>
              </a:spcAft>
              <a:buNone/>
            </a:pPr>
            <a:r>
              <a:rPr lang="en-US"/>
              <a:t>licenses dictate how projects can be shared and modified</a:t>
            </a:r>
            <a:endParaRPr/>
          </a:p>
          <a:p>
            <a:pPr indent="0" lvl="0" marL="0" rtl="0" algn="l">
              <a:spcBef>
                <a:spcPts val="0"/>
              </a:spcBef>
              <a:spcAft>
                <a:spcPts val="0"/>
              </a:spcAft>
              <a:buNone/>
            </a:pPr>
            <a:r>
              <a:t/>
            </a:r>
            <a:endParaRPr/>
          </a:p>
        </p:txBody>
      </p:sp>
      <p:sp>
        <p:nvSpPr>
          <p:cNvPr id="496" name="Google Shape;496;g23d4d1a69c_24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1e959b6543_2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1e959b6543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23d4d1a69c_5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3d4d1a69c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Chanid</a:t>
            </a:r>
            <a:r>
              <a:rPr lang="en-US"/>
              <a:t>a</a:t>
            </a:r>
            <a:endParaRPr/>
          </a:p>
          <a:p>
            <a:pPr indent="0" lvl="0" marL="0" rtl="0" algn="l">
              <a:spcBef>
                <a:spcPts val="0"/>
              </a:spcBef>
              <a:spcAft>
                <a:spcPts val="0"/>
              </a:spcAft>
              <a:buNone/>
            </a:pPr>
            <a:r>
              <a:t/>
            </a:r>
            <a:endParaRPr/>
          </a:p>
          <a:p>
            <a:pPr indent="0" lvl="0" marL="0" rtl="0" algn="l">
              <a:lnSpc>
                <a:spcPct val="115000"/>
              </a:lnSpc>
              <a:spcBef>
                <a:spcPts val="700"/>
              </a:spcBef>
              <a:spcAft>
                <a:spcPts val="0"/>
              </a:spcAft>
              <a:buNone/>
            </a:pPr>
            <a:r>
              <a:rPr lang="en-US" sz="700">
                <a:solidFill>
                  <a:srgbClr val="44546A"/>
                </a:solidFill>
                <a:latin typeface="Times New Roman"/>
                <a:ea typeface="Times New Roman"/>
                <a:cs typeface="Times New Roman"/>
                <a:sym typeface="Times New Roman"/>
              </a:rPr>
              <a:t>  </a:t>
            </a:r>
            <a:r>
              <a:rPr lang="en-US" sz="2400">
                <a:solidFill>
                  <a:srgbClr val="44546A"/>
                </a:solidFill>
                <a:latin typeface="Trebuchet MS"/>
                <a:ea typeface="Trebuchet MS"/>
                <a:cs typeface="Trebuchet MS"/>
                <a:sym typeface="Trebuchet MS"/>
              </a:rPr>
              <a:t>using local, state, and federal data to set their short-term planning activities</a:t>
            </a:r>
            <a:endParaRPr sz="2400">
              <a:solidFill>
                <a:srgbClr val="44546A"/>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sz="2400">
                <a:solidFill>
                  <a:srgbClr val="44546A"/>
                </a:solidFill>
                <a:latin typeface="Trebuchet MS"/>
                <a:ea typeface="Trebuchet MS"/>
                <a:cs typeface="Trebuchet MS"/>
                <a:sym typeface="Trebuchet MS"/>
              </a:rPr>
              <a:t>3. e.g., Why are kids engaging in less and less physical activity?</a:t>
            </a:r>
            <a:endParaRPr sz="2400">
              <a:solidFill>
                <a:srgbClr val="44546A"/>
              </a:solidFill>
              <a:latin typeface="Trebuchet MS"/>
              <a:ea typeface="Trebuchet MS"/>
              <a:cs typeface="Trebuchet MS"/>
              <a:sym typeface="Trebuchet MS"/>
            </a:endParaRPr>
          </a:p>
          <a:p>
            <a:pPr indent="0" lvl="0" marL="533400" rtl="0" algn="l">
              <a:lnSpc>
                <a:spcPct val="115000"/>
              </a:lnSpc>
              <a:spcBef>
                <a:spcPts val="700"/>
              </a:spcBef>
              <a:spcAft>
                <a:spcPts val="0"/>
              </a:spcAft>
              <a:buClr>
                <a:schemeClr val="dk1"/>
              </a:buClr>
              <a:buSzPts val="1100"/>
              <a:buFont typeface="Arial"/>
              <a:buNone/>
            </a:pPr>
            <a:r>
              <a:rPr lang="en-US" sz="1000">
                <a:solidFill>
                  <a:srgbClr val="44546A"/>
                </a:solidFill>
                <a:latin typeface="Arial"/>
                <a:ea typeface="Arial"/>
                <a:cs typeface="Arial"/>
                <a:sym typeface="Arial"/>
              </a:rPr>
              <a:t>·</a:t>
            </a:r>
            <a:r>
              <a:rPr lang="en-US" sz="700">
                <a:solidFill>
                  <a:srgbClr val="44546A"/>
                </a:solidFill>
                <a:latin typeface="Times New Roman"/>
                <a:ea typeface="Times New Roman"/>
                <a:cs typeface="Times New Roman"/>
                <a:sym typeface="Times New Roman"/>
              </a:rPr>
              <a:t>        </a:t>
            </a:r>
            <a:r>
              <a:rPr lang="en-US" sz="2400">
                <a:solidFill>
                  <a:srgbClr val="44546A"/>
                </a:solidFill>
                <a:latin typeface="Trebuchet MS"/>
                <a:ea typeface="Trebuchet MS"/>
                <a:cs typeface="Trebuchet MS"/>
                <a:sym typeface="Trebuchet MS"/>
              </a:rPr>
              <a:t> </a:t>
            </a:r>
            <a:endParaRPr sz="2400">
              <a:solidFill>
                <a:srgbClr val="44546A"/>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1084" name="Google Shape;1084;g23d4d1a69c_5_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23d4d1a69c_5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Chanida</a:t>
            </a:r>
            <a:endParaRPr/>
          </a:p>
          <a:p>
            <a:pPr indent="0" lvl="0" marL="0" marR="0" rtl="0" algn="l">
              <a:spcBef>
                <a:spcPts val="0"/>
              </a:spcBef>
              <a:spcAft>
                <a:spcPts val="0"/>
              </a:spcAft>
              <a:buClr>
                <a:schemeClr val="dk1"/>
              </a:buClr>
              <a:buFont typeface="Calibri"/>
              <a:buNone/>
            </a:pPr>
            <a:r>
              <a:rPr lang="en-US"/>
              <a:t>Mental Health Service availability: Ben’s scraped data, and SAMHSA</a:t>
            </a:r>
            <a:endParaRPr b="0" i="0" sz="1200" u="none" cap="none" strike="noStrike">
              <a:solidFill>
                <a:schemeClr val="dk1"/>
              </a:solidFill>
              <a:latin typeface="Calibri"/>
              <a:ea typeface="Calibri"/>
              <a:cs typeface="Calibri"/>
              <a:sym typeface="Calibri"/>
            </a:endParaRPr>
          </a:p>
        </p:txBody>
      </p:sp>
      <p:sp>
        <p:nvSpPr>
          <p:cNvPr id="1090" name="Google Shape;1090;g23d4d1a69c_5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23d4d1a69c_5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3d4d1a69c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US"/>
              <a:t>Chanida - </a:t>
            </a:r>
            <a:endParaRPr/>
          </a:p>
          <a:p>
            <a:pPr indent="0" lvl="0" marL="0" rtl="0" algn="l">
              <a:spcBef>
                <a:spcPts val="0"/>
              </a:spcBef>
              <a:spcAft>
                <a:spcPts val="0"/>
              </a:spcAft>
              <a:buClr>
                <a:srgbClr val="000000"/>
              </a:buClr>
              <a:buFont typeface="Arial"/>
              <a:buNone/>
            </a:pPr>
            <a:r>
              <a:rPr lang="en-US">
                <a:highlight>
                  <a:srgbClr val="FFFFFF"/>
                </a:highlight>
                <a:latin typeface="Times New Roman"/>
                <a:ea typeface="Times New Roman"/>
                <a:cs typeface="Times New Roman"/>
                <a:sym typeface="Times New Roman"/>
              </a:rPr>
              <a:t>The rise of mental health disorder and mental health problems have been driven by social change, which includes disruption of family structure, the growth of  youth unemployment, and the increase in educational pressures </a:t>
            </a:r>
            <a:endParaRPr/>
          </a:p>
        </p:txBody>
      </p:sp>
      <p:sp>
        <p:nvSpPr>
          <p:cNvPr id="1097" name="Google Shape;1097;g23d4d1a69c_5_2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23d4d1a69c_4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d4d1a69c_4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US"/>
              <a:t>Chanida - how often it occurs: prevalence </a:t>
            </a:r>
            <a:endParaRPr/>
          </a:p>
        </p:txBody>
      </p:sp>
      <p:sp>
        <p:nvSpPr>
          <p:cNvPr id="1105" name="Google Shape;1105;g23d4d1a69c_4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23d4d1a69c_5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3d4d1a69c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We had many other sources of data for these slides?</a:t>
            </a:r>
            <a:endParaRPr/>
          </a:p>
          <a:p>
            <a:pPr indent="0" lvl="0" marL="0" rtl="0" algn="l">
              <a:spcBef>
                <a:spcPts val="0"/>
              </a:spcBef>
              <a:spcAft>
                <a:spcPts val="0"/>
              </a:spcAft>
              <a:buNone/>
            </a:pPr>
            <a:r>
              <a:rPr lang="en-US"/>
              <a:t>Chanida</a:t>
            </a:r>
            <a:endParaRPr/>
          </a:p>
          <a:p>
            <a:pPr indent="0" lvl="0" marL="0" rtl="0" algn="l">
              <a:spcBef>
                <a:spcPts val="0"/>
              </a:spcBef>
              <a:spcAft>
                <a:spcPts val="0"/>
              </a:spcAft>
              <a:buNone/>
            </a:pPr>
            <a:r>
              <a:rPr lang="en-US"/>
              <a:t>mental health barriers to serivce availablilty, how discrete do u wanna be, private vs. public. </a:t>
            </a:r>
            <a:endParaRPr/>
          </a:p>
          <a:p>
            <a:pPr indent="0" lvl="0" marL="0" rtl="0" algn="l">
              <a:spcBef>
                <a:spcPts val="0"/>
              </a:spcBef>
              <a:spcAft>
                <a:spcPts val="0"/>
              </a:spcAft>
              <a:buNone/>
            </a:pPr>
            <a:r>
              <a:rPr lang="en-US"/>
              <a:t>-disgrace of recieving the services/care</a:t>
            </a:r>
            <a:endParaRPr/>
          </a:p>
          <a:p>
            <a:pPr indent="0" lvl="0" marL="0" rtl="0" algn="l">
              <a:spcBef>
                <a:spcPts val="0"/>
              </a:spcBef>
              <a:spcAft>
                <a:spcPts val="0"/>
              </a:spcAft>
              <a:buNone/>
            </a:pPr>
            <a:r>
              <a:rPr lang="en-US"/>
              <a:t>-cost, time, insurance</a:t>
            </a:r>
            <a:endParaRPr/>
          </a:p>
        </p:txBody>
      </p:sp>
      <p:sp>
        <p:nvSpPr>
          <p:cNvPr id="1115" name="Google Shape;1115;g23d4d1a69c_5_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23d4d1a69c_5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3d4d1a69c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latin typeface="Gill Sans"/>
                <a:ea typeface="Gill Sans"/>
                <a:cs typeface="Gill Sans"/>
                <a:sym typeface="Gill Sans"/>
              </a:rPr>
              <a:t>Sources?  Need for poster</a:t>
            </a:r>
            <a:endParaRPr sz="1400">
              <a:latin typeface="Gill Sans"/>
              <a:ea typeface="Gill Sans"/>
              <a:cs typeface="Gill Sans"/>
              <a:sym typeface="Gill Sans"/>
            </a:endParaRPr>
          </a:p>
          <a:p>
            <a:pPr indent="0" lvl="0" marL="0" rtl="0" algn="l">
              <a:spcBef>
                <a:spcPts val="400"/>
              </a:spcBef>
              <a:spcAft>
                <a:spcPts val="0"/>
              </a:spcAft>
              <a:buNone/>
            </a:pPr>
            <a:r>
              <a:rPr lang="en-US" sz="1400">
                <a:latin typeface="Gill Sans"/>
                <a:ea typeface="Gill Sans"/>
                <a:cs typeface="Gill Sans"/>
                <a:sym typeface="Gill Sans"/>
              </a:rPr>
              <a:t>Chanida</a:t>
            </a:r>
            <a:endParaRPr sz="1400">
              <a:latin typeface="Gill Sans"/>
              <a:ea typeface="Gill Sans"/>
              <a:cs typeface="Gill Sans"/>
              <a:sym typeface="Gill Sans"/>
            </a:endParaRPr>
          </a:p>
          <a:p>
            <a:pPr indent="0" lvl="0" marL="0" rtl="0" algn="l">
              <a:spcBef>
                <a:spcPts val="400"/>
              </a:spcBef>
              <a:spcAft>
                <a:spcPts val="0"/>
              </a:spcAft>
              <a:buNone/>
            </a:pPr>
            <a:r>
              <a:rPr lang="en-US" sz="1400">
                <a:latin typeface="Gill Sans"/>
                <a:ea typeface="Gill Sans"/>
                <a:cs typeface="Gill Sans"/>
                <a:sym typeface="Gill Sans"/>
              </a:rPr>
              <a:t>In conclusion, this information allows us explore more accessible health options for youth, such as community groups, therapists, psychologists, and we will try to map them in such a way to improve the accessibility of them to families. </a:t>
            </a:r>
            <a:endParaRPr sz="1400">
              <a:latin typeface="Gill Sans"/>
              <a:ea typeface="Gill Sans"/>
              <a:cs typeface="Gill Sans"/>
              <a:sym typeface="Gill Sans"/>
            </a:endParaRPr>
          </a:p>
          <a:p>
            <a:pPr indent="0" lvl="0" marL="0" rtl="0" algn="l">
              <a:spcBef>
                <a:spcPts val="400"/>
              </a:spcBef>
              <a:spcAft>
                <a:spcPts val="0"/>
              </a:spcAft>
              <a:buNone/>
            </a:pPr>
            <a:r>
              <a:rPr lang="en-US" sz="1400">
                <a:latin typeface="Gill Sans"/>
                <a:ea typeface="Gill Sans"/>
                <a:cs typeface="Gill Sans"/>
                <a:sym typeface="Gill Sans"/>
              </a:rPr>
              <a:t>Sources:</a:t>
            </a:r>
            <a:endParaRPr sz="1400">
              <a:latin typeface="Gill Sans"/>
              <a:ea typeface="Gill Sans"/>
              <a:cs typeface="Gill Sans"/>
              <a:sym typeface="Gill Sans"/>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San Fran Health Network: </a:t>
            </a:r>
            <a:r>
              <a:rPr lang="en-US" sz="1100" u="sng">
                <a:solidFill>
                  <a:srgbClr val="1155CC"/>
                </a:solidFill>
                <a:latin typeface="Arial"/>
                <a:ea typeface="Arial"/>
                <a:cs typeface="Arial"/>
                <a:sym typeface="Arial"/>
                <a:hlinkClick r:id="rId2"/>
              </a:rPr>
              <a:t>http://www.sfhealthnetwork.org/primary-care-3/community-health-programs-for-youth-chpy/</a:t>
            </a:r>
            <a:endParaRPr sz="1100" u="sng">
              <a:solidFill>
                <a:srgbClr val="1155CC"/>
              </a:solidFill>
              <a:latin typeface="Arial"/>
              <a:ea typeface="Arial"/>
              <a:cs typeface="Arial"/>
              <a:sym typeface="Arial"/>
              <a:hlinkClick r:id="rId3"/>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Edgewood: </a:t>
            </a:r>
            <a:r>
              <a:rPr lang="en-US" sz="1100" u="sng">
                <a:solidFill>
                  <a:srgbClr val="1155CC"/>
                </a:solidFill>
                <a:latin typeface="Arial"/>
                <a:ea typeface="Arial"/>
                <a:cs typeface="Arial"/>
                <a:sym typeface="Arial"/>
                <a:hlinkClick r:id="rId4"/>
              </a:rPr>
              <a:t>http://www.edgewood.org/whatwedo/school/?referrer=https://www.google.com/</a:t>
            </a:r>
            <a:endParaRPr sz="1100" u="sng">
              <a:solidFill>
                <a:srgbClr val="1155CC"/>
              </a:solidFill>
              <a:latin typeface="Arial"/>
              <a:ea typeface="Arial"/>
              <a:cs typeface="Arial"/>
              <a:sym typeface="Arial"/>
              <a:hlinkClick r:id="rId5"/>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San Francisco Wellness Initiative program: </a:t>
            </a:r>
            <a:r>
              <a:rPr lang="en-US" sz="1100" u="sng">
                <a:solidFill>
                  <a:srgbClr val="1155CC"/>
                </a:solidFill>
                <a:latin typeface="Arial"/>
                <a:ea typeface="Arial"/>
                <a:cs typeface="Arial"/>
                <a:sym typeface="Arial"/>
                <a:hlinkClick r:id="rId6"/>
              </a:rPr>
              <a:t>https://sfwellness.org/our-program/results-impact/</a:t>
            </a:r>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Youth Risk Behavior of San Fran Unified School District (SFUSD)</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California Healthy Kids Survey from the San Francisco Unified School District</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400">
                <a:latin typeface="Arial"/>
                <a:ea typeface="Arial"/>
                <a:cs typeface="Arial"/>
                <a:sym typeface="Arial"/>
              </a:rPr>
              <a:t>Los Angeles Unified School District: School Mental Health: </a:t>
            </a:r>
            <a:r>
              <a:rPr lang="en-US" sz="1400" u="sng">
                <a:solidFill>
                  <a:srgbClr val="1155CC"/>
                </a:solidFill>
                <a:latin typeface="Arial"/>
                <a:ea typeface="Arial"/>
                <a:cs typeface="Arial"/>
                <a:sym typeface="Arial"/>
                <a:hlinkClick r:id="rId7"/>
              </a:rPr>
              <a:t>http://achieve.lausd.net/smh</a:t>
            </a:r>
            <a:r>
              <a:rPr lang="en-US" sz="1400">
                <a:latin typeface="Arial"/>
                <a:ea typeface="Arial"/>
                <a:cs typeface="Arial"/>
                <a:sym typeface="Arial"/>
              </a:rPr>
              <a:t> </a:t>
            </a:r>
            <a:endParaRPr sz="14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400">
                <a:latin typeface="Arial"/>
                <a:ea typeface="Arial"/>
                <a:cs typeface="Arial"/>
                <a:sym typeface="Arial"/>
              </a:rPr>
              <a:t>Interim status reports and recommendations on Fairfax County Youth Behavioral Health Services</a:t>
            </a:r>
            <a:r>
              <a:rPr lang="en-US" sz="950" u="sng">
                <a:solidFill>
                  <a:srgbClr val="1155CC"/>
                </a:solidFill>
                <a:highlight>
                  <a:srgbClr val="FFFFFF"/>
                </a:highlight>
                <a:latin typeface="Arial"/>
                <a:ea typeface="Arial"/>
                <a:cs typeface="Arial"/>
                <a:sym typeface="Arial"/>
                <a:hlinkClick r:id="rId8"/>
              </a:rPr>
              <a:t>http://www.fairfaxcounty.gov/living/healthhuman/reports/youth-behavioral-health-service-report.pdf</a:t>
            </a:r>
            <a:endParaRPr sz="1100">
              <a:uFill>
                <a:noFill/>
              </a:uFill>
              <a:latin typeface="Arial"/>
              <a:ea typeface="Arial"/>
              <a:cs typeface="Arial"/>
              <a:sym typeface="Arial"/>
              <a:hlinkClick r:id="rId9"/>
            </a:endParaRPr>
          </a:p>
          <a:p>
            <a:pPr indent="0" lvl="0" marL="0" rtl="0" algn="l">
              <a:spcBef>
                <a:spcPts val="400"/>
              </a:spcBef>
              <a:spcAft>
                <a:spcPts val="0"/>
              </a:spcAft>
              <a:buNone/>
            </a:pPr>
            <a:r>
              <a:t/>
            </a:r>
            <a:endParaRPr sz="1400">
              <a:latin typeface="Gill Sans"/>
              <a:ea typeface="Gill Sans"/>
              <a:cs typeface="Gill Sans"/>
              <a:sym typeface="Gill Sans"/>
            </a:endParaRPr>
          </a:p>
          <a:p>
            <a:pPr indent="0" lvl="0" marL="0" rtl="0" algn="l">
              <a:spcBef>
                <a:spcPts val="400"/>
              </a:spcBef>
              <a:spcAft>
                <a:spcPts val="0"/>
              </a:spcAft>
              <a:buNone/>
            </a:pPr>
            <a:r>
              <a:t/>
            </a:r>
            <a:endParaRPr sz="1400">
              <a:latin typeface="Gill Sans"/>
              <a:ea typeface="Gill Sans"/>
              <a:cs typeface="Gill Sans"/>
              <a:sym typeface="Gill Sans"/>
            </a:endParaRPr>
          </a:p>
          <a:p>
            <a:pPr indent="0" lvl="0" marL="0" rtl="0" algn="l">
              <a:spcBef>
                <a:spcPts val="400"/>
              </a:spcBef>
              <a:spcAft>
                <a:spcPts val="0"/>
              </a:spcAft>
              <a:buNone/>
            </a:pPr>
            <a:r>
              <a:rPr lang="en-US" sz="1400">
                <a:latin typeface="Gill Sans"/>
                <a:ea typeface="Gill Sans"/>
                <a:cs typeface="Gill Sans"/>
                <a:sym typeface="Gill Sans"/>
              </a:rPr>
              <a:t>sources:</a:t>
            </a:r>
            <a:endParaRPr sz="1400">
              <a:latin typeface="Gill Sans"/>
              <a:ea typeface="Gill Sans"/>
              <a:cs typeface="Gill Sans"/>
              <a:sym typeface="Gill Sans"/>
            </a:endParaRPr>
          </a:p>
          <a:p>
            <a:pPr indent="165101" lvl="0" marL="685798" rtl="0" algn="l">
              <a:spcBef>
                <a:spcPts val="560"/>
              </a:spcBef>
              <a:spcAft>
                <a:spcPts val="0"/>
              </a:spcAft>
              <a:buClr>
                <a:schemeClr val="dk1"/>
              </a:buClr>
              <a:buSzPts val="1100"/>
              <a:buFont typeface="Arial"/>
              <a:buNone/>
            </a:pPr>
            <a:r>
              <a:t/>
            </a:r>
            <a:endParaRPr sz="1400">
              <a:latin typeface="Gill Sans"/>
              <a:ea typeface="Gill Sans"/>
              <a:cs typeface="Gill Sans"/>
              <a:sym typeface="Gill Sans"/>
            </a:endParaRPr>
          </a:p>
          <a:p>
            <a:pPr indent="0" lvl="0" marL="0" rtl="0" algn="l">
              <a:spcBef>
                <a:spcPts val="0"/>
              </a:spcBef>
              <a:spcAft>
                <a:spcPts val="0"/>
              </a:spcAft>
              <a:buNone/>
            </a:pPr>
            <a:r>
              <a:t/>
            </a:r>
            <a:endParaRPr/>
          </a:p>
        </p:txBody>
      </p:sp>
      <p:sp>
        <p:nvSpPr>
          <p:cNvPr id="1122" name="Google Shape;1122;g23d4d1a69c_5_3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23d4d1a69c_5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d4d1a69c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 WHAT HAPPENED TO THE INITIAL DATA SOURCES - PRIMARILY FEDERAL SURVEYS?</a:t>
            </a:r>
            <a:endParaRPr/>
          </a:p>
        </p:txBody>
      </p:sp>
      <p:sp>
        <p:nvSpPr>
          <p:cNvPr id="1129" name="Google Shape;1129;g23d4d1a69c_5_6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23d4d1a69c_5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3d4d1a69c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23d4d1a69c_5_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23d4d1a69c_5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3d4d1a69c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g23d4d1a69c_5_5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3d4d1a69c_24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We summarized organization data first because it was the smallest group</a:t>
            </a:r>
            <a:endParaRPr/>
          </a:p>
          <a:p>
            <a:pPr indent="0" lvl="0" marL="0" rtl="0" algn="l">
              <a:spcBef>
                <a:spcPts val="0"/>
              </a:spcBef>
              <a:spcAft>
                <a:spcPts val="0"/>
              </a:spcAft>
              <a:buNone/>
            </a:pPr>
            <a:r>
              <a:t/>
            </a:r>
            <a:endParaRPr/>
          </a:p>
        </p:txBody>
      </p:sp>
      <p:sp>
        <p:nvSpPr>
          <p:cNvPr id="501" name="Google Shape;501;g23d4d1a69c_24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23d4d1a69c_5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3d4d1a69c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23d4d1a69c_5_7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23d4d1a69c_3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3d4d1a69c_3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-fairfax county wants to do an intervention, dont want one intervention at one school, so they r going to implement an intervention on the geographic regions so they dont have to spread their resources thin over the county. </a:t>
            </a:r>
            <a:endParaRPr/>
          </a:p>
          <a:p>
            <a:pPr indent="0" lvl="0" marL="0" rtl="0" algn="l">
              <a:spcBef>
                <a:spcPts val="0"/>
              </a:spcBef>
              <a:spcAft>
                <a:spcPts val="0"/>
              </a:spcAft>
              <a:buNone/>
            </a:pPr>
            <a:r>
              <a:rPr lang="en-US"/>
              <a:t>-big idea: why it is important to look at it as a region grouping as well along with heat maps which grouped by HS boundaries. this is more broad. </a:t>
            </a:r>
            <a:endParaRPr/>
          </a:p>
          <a:p>
            <a:pPr indent="0" lvl="0" marL="0" rtl="0" algn="l">
              <a:spcBef>
                <a:spcPts val="0"/>
              </a:spcBef>
              <a:spcAft>
                <a:spcPts val="0"/>
              </a:spcAft>
              <a:buNone/>
            </a:pPr>
            <a:r>
              <a:rPr lang="en-US"/>
              <a:t>by geographic region </a:t>
            </a:r>
            <a:endParaRPr/>
          </a:p>
          <a:p>
            <a:pPr indent="0" lvl="0" marL="0" rtl="0" algn="l">
              <a:spcBef>
                <a:spcPts val="0"/>
              </a:spcBef>
              <a:spcAft>
                <a:spcPts val="0"/>
              </a:spcAft>
              <a:buNone/>
            </a:pPr>
            <a:r>
              <a:rPr lang="en-US"/>
              <a:t>-Average percent of depressed students in the region </a:t>
            </a:r>
            <a:endParaRPr/>
          </a:p>
          <a:p>
            <a:pPr indent="0" lvl="0" marL="0" rtl="0" algn="l">
              <a:spcBef>
                <a:spcPts val="0"/>
              </a:spcBef>
              <a:spcAft>
                <a:spcPts val="0"/>
              </a:spcAft>
              <a:buNone/>
            </a:pPr>
            <a:r>
              <a:rPr lang="en-US"/>
              <a:t>-found this by taking the number of depressed students in each HS and adding them up according to region, then dividing by the total number of eligible surveys in each region.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 all the surveys in region 2, 28% of surveys indicated depressive symptoms </a:t>
            </a:r>
            <a:endParaRPr/>
          </a:p>
          <a:p>
            <a:pPr indent="0" lvl="0" marL="0" rtl="0" algn="l">
              <a:spcBef>
                <a:spcPts val="0"/>
              </a:spcBef>
              <a:spcAft>
                <a:spcPts val="0"/>
              </a:spcAft>
              <a:buNone/>
            </a:pPr>
            <a:r>
              <a:rPr lang="en-US"/>
              <a:t>-data itself was given as percents in the youth survey</a:t>
            </a:r>
            <a:endParaRPr/>
          </a:p>
          <a:p>
            <a:pPr indent="0" lvl="0" marL="0" rtl="0" algn="l">
              <a:spcBef>
                <a:spcPts val="0"/>
              </a:spcBef>
              <a:spcAft>
                <a:spcPts val="0"/>
              </a:spcAft>
              <a:buNone/>
            </a:pPr>
            <a:r>
              <a:rPr lang="en-US"/>
              <a:t>-eligible surveys: column in the data (Youth survey data) </a:t>
            </a:r>
            <a:endParaRPr/>
          </a:p>
        </p:txBody>
      </p:sp>
      <p:sp>
        <p:nvSpPr>
          <p:cNvPr id="1160" name="Google Shape;1160;g23d4d1a69c_31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23d4d1a69c_5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3d4d1a69c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This table does not make sense if you look at the prior chart - this says that Fairfax and Lee have the high percent of depressive symptoms but they are in a region with the lowest % of students with depression?</a:t>
            </a:r>
            <a:endParaRPr/>
          </a:p>
          <a:p>
            <a:pPr indent="0" lvl="0" marL="0" rtl="0" algn="l">
              <a:spcBef>
                <a:spcPts val="0"/>
              </a:spcBef>
              <a:spcAft>
                <a:spcPts val="0"/>
              </a:spcAft>
              <a:buNone/>
            </a:pPr>
            <a:r>
              <a:rPr lang="en-US"/>
              <a:t>NOTE:  WHAT DO THESE NUMBER MEAN?  The findings are not clear. Are these percents of students with depressive symptoms, food insecurity, no physical activity, etc. ?</a:t>
            </a:r>
            <a:endParaRPr/>
          </a:p>
          <a:p>
            <a:pPr indent="0" lvl="0" marL="0" rtl="0" algn="l">
              <a:spcBef>
                <a:spcPts val="0"/>
              </a:spcBef>
              <a:spcAft>
                <a:spcPts val="0"/>
              </a:spcAft>
              <a:buNone/>
            </a:pPr>
            <a:r>
              <a:rPr lang="en-US"/>
              <a:t>NOTE: Round to zero decimals.  Level of specificity not needed for presentation. </a:t>
            </a:r>
            <a:endParaRPr/>
          </a:p>
          <a:p>
            <a:pPr indent="0" lvl="0" marL="0" rtl="0" algn="l">
              <a:spcBef>
                <a:spcPts val="0"/>
              </a:spcBef>
              <a:spcAft>
                <a:spcPts val="0"/>
              </a:spcAft>
              <a:buNone/>
            </a:pPr>
            <a:r>
              <a:rPr lang="en-US"/>
              <a:t>NOTE:  These are not trends. You are showing one year of data - cite source and year of data. </a:t>
            </a:r>
            <a:endParaRPr/>
          </a:p>
          <a:p>
            <a:pPr indent="0" lvl="0" marL="0" rtl="0" algn="l">
              <a:spcBef>
                <a:spcPts val="0"/>
              </a:spcBef>
              <a:spcAft>
                <a:spcPts val="0"/>
              </a:spcAft>
              <a:buNone/>
            </a:pPr>
            <a:r>
              <a:rPr lang="en-US"/>
              <a:t>make your own table</a:t>
            </a:r>
            <a:endParaRPr/>
          </a:p>
        </p:txBody>
      </p:sp>
      <p:sp>
        <p:nvSpPr>
          <p:cNvPr id="1170" name="Google Shape;1170;g23d4d1a69c_5_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23d4d1a69c_5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3d4d1a69c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Legend is unreadable. Need to make legend be much larger. Then can crop out the right hand legend.  </a:t>
            </a:r>
            <a:endParaRPr/>
          </a:p>
          <a:p>
            <a:pPr indent="0" lvl="0" marL="0" rtl="0" algn="l">
              <a:spcBef>
                <a:spcPts val="0"/>
              </a:spcBef>
              <a:spcAft>
                <a:spcPts val="0"/>
              </a:spcAft>
              <a:buNone/>
            </a:pPr>
            <a:r>
              <a:rPr lang="en-US"/>
              <a:t>Let’s talk about what to highlight for poster. </a:t>
            </a:r>
            <a:endParaRPr/>
          </a:p>
        </p:txBody>
      </p:sp>
      <p:sp>
        <p:nvSpPr>
          <p:cNvPr id="1180" name="Google Shape;1180;g23d4d1a69c_5_8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23d4d1a69c_5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3d4d1a69c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23d4d1a69c_5_9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23d4d1a69c_5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3d4d1a69c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23d4d1a69c_5_9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23d4d1a69c_5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3d4d1a69c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23d4d1a69c_5_10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23d4d1a69c_1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3d4d1a69c_13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clear relationship - make this point</a:t>
            </a:r>
            <a:endParaRPr/>
          </a:p>
        </p:txBody>
      </p:sp>
      <p:sp>
        <p:nvSpPr>
          <p:cNvPr id="1220" name="Google Shape;1220;g23d4d1a69c_13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23d4d1a69c_5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3d4d1a69c_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List sources</a:t>
            </a:r>
            <a:endParaRPr/>
          </a:p>
        </p:txBody>
      </p:sp>
      <p:sp>
        <p:nvSpPr>
          <p:cNvPr id="1229" name="Google Shape;1229;g23d4d1a69c_5_1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23d4d1a69c_5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3d4d1a69c_5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ZCTAS : Zip code tablulated area. More exploratory analysis on characteristics in school boundaries. Later do a chi-square test to test for significance</a:t>
            </a:r>
            <a:endParaRPr/>
          </a:p>
        </p:txBody>
      </p:sp>
      <p:sp>
        <p:nvSpPr>
          <p:cNvPr id="1236" name="Google Shape;1236;g23d4d1a69c_5_1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23d4d1a69c_24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Structure of an organization (OpenHub website)</a:t>
            </a:r>
            <a:endParaRPr/>
          </a:p>
          <a:p>
            <a:pPr indent="0" lvl="0" marL="0" rtl="0" algn="l">
              <a:spcBef>
                <a:spcPts val="0"/>
              </a:spcBef>
              <a:spcAft>
                <a:spcPts val="0"/>
              </a:spcAft>
              <a:buNone/>
            </a:pPr>
            <a:r>
              <a:rPr lang="en-US"/>
              <a:t>An organization has a name. Within it are portfolio projects and affiliated committers (contributors)</a:t>
            </a:r>
            <a:endParaRPr/>
          </a:p>
          <a:p>
            <a:pPr indent="0" lvl="0" marL="0" rtl="0" algn="l">
              <a:spcBef>
                <a:spcPts val="0"/>
              </a:spcBef>
              <a:spcAft>
                <a:spcPts val="0"/>
              </a:spcAft>
              <a:buNone/>
            </a:pPr>
            <a:r>
              <a:rPr lang="en-US"/>
              <a:t>Inside blue box outside blue box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Count of orgs without projects or committers</a:t>
            </a:r>
            <a:endParaRPr/>
          </a:p>
        </p:txBody>
      </p:sp>
      <p:sp>
        <p:nvSpPr>
          <p:cNvPr id="512" name="Google Shape;512;g23d4d1a69c_24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1e959b6543_2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1e959b6543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23d4d1a69c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3d4d1a69c_2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g23d4d1a69c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23d4d1a69c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3d4d1a69c_2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23d4d1a69c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23d70650f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3d70650f5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3d70650f5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23d4d1a69c_2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3d4d1a69c_2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23d4d1a69c_2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23d4d1a69c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3d4d1a69c_2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23d4d1a69c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23d4d1a69c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3d4d1a69c_2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23d4d1a69c_2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23d4d1a69c_2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3d4d1a69c_2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g23d4d1a69c_2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23d4d1a69c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3d4d1a69c_2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g23d4d1a69c_2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23d4d1a69c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3d4d1a69c_2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g23d4d1a69c_2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4.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430306" y="497541"/>
            <a:ext cx="6992470" cy="2850777"/>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Google Shape;14;p2"/>
          <p:cNvSpPr txBox="1"/>
          <p:nvPr>
            <p:ph idx="1" type="subTitle"/>
          </p:nvPr>
        </p:nvSpPr>
        <p:spPr>
          <a:xfrm>
            <a:off x="430306" y="3602038"/>
            <a:ext cx="6992470" cy="1655762"/>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3" name="Shape 43"/>
        <p:cNvGrpSpPr/>
        <p:nvPr/>
      </p:nvGrpSpPr>
      <p:grpSpPr>
        <a:xfrm>
          <a:off x="0" y="0"/>
          <a:ext cx="0" cy="0"/>
          <a:chOff x="0" y="0"/>
          <a:chExt cx="0" cy="0"/>
        </a:xfrm>
      </p:grpSpPr>
      <p:sp>
        <p:nvSpPr>
          <p:cNvPr id="44" name="Google Shape;44;p11"/>
          <p:cNvSpPr txBox="1"/>
          <p:nvPr>
            <p:ph type="title"/>
          </p:nvPr>
        </p:nvSpPr>
        <p:spPr>
          <a:xfrm>
            <a:off x="839788" y="457200"/>
            <a:ext cx="10515600" cy="1204332"/>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11"/>
          <p:cNvSpPr/>
          <p:nvPr>
            <p:ph idx="2" type="pic"/>
          </p:nvPr>
        </p:nvSpPr>
        <p:spPr>
          <a:xfrm>
            <a:off x="5183188" y="2057400"/>
            <a:ext cx="6172200" cy="380365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6" name="Google Shape;46;p1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6" name="Shape 436"/>
        <p:cNvGrpSpPr/>
        <p:nvPr/>
      </p:nvGrpSpPr>
      <p:grpSpPr>
        <a:xfrm>
          <a:off x="0" y="0"/>
          <a:ext cx="0" cy="0"/>
          <a:chOff x="0" y="0"/>
          <a:chExt cx="0" cy="0"/>
        </a:xfrm>
      </p:grpSpPr>
      <p:sp>
        <p:nvSpPr>
          <p:cNvPr id="437" name="Google Shape;437;p110"/>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438" name="Shape 438"/>
        <p:cNvGrpSpPr/>
        <p:nvPr/>
      </p:nvGrpSpPr>
      <p:grpSpPr>
        <a:xfrm>
          <a:off x="0" y="0"/>
          <a:ext cx="0" cy="0"/>
          <a:chOff x="0" y="0"/>
          <a:chExt cx="0" cy="0"/>
        </a:xfrm>
      </p:grpSpPr>
      <p:sp>
        <p:nvSpPr>
          <p:cNvPr id="439" name="Google Shape;439;p111"/>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0" name="Google Shape;440;p111"/>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441" name="Shape 441"/>
        <p:cNvGrpSpPr/>
        <p:nvPr/>
      </p:nvGrpSpPr>
      <p:grpSpPr>
        <a:xfrm>
          <a:off x="0" y="0"/>
          <a:ext cx="0" cy="0"/>
          <a:chOff x="0" y="0"/>
          <a:chExt cx="0" cy="0"/>
        </a:xfrm>
      </p:grpSpPr>
      <p:sp>
        <p:nvSpPr>
          <p:cNvPr id="442" name="Google Shape;442;p112"/>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3" name="Google Shape;443;p112"/>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444" name="Shape 444"/>
        <p:cNvGrpSpPr/>
        <p:nvPr/>
      </p:nvGrpSpPr>
      <p:grpSpPr>
        <a:xfrm>
          <a:off x="0" y="0"/>
          <a:ext cx="0" cy="0"/>
          <a:chOff x="0" y="0"/>
          <a:chExt cx="0" cy="0"/>
        </a:xfrm>
      </p:grpSpPr>
      <p:sp>
        <p:nvSpPr>
          <p:cNvPr id="445" name="Google Shape;445;p113"/>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6" name="Google Shape;446;p113"/>
          <p:cNvSpPr txBox="1"/>
          <p:nvPr>
            <p:ph idx="1" type="body"/>
          </p:nvPr>
        </p:nvSpPr>
        <p:spPr>
          <a:xfrm>
            <a:off x="839788" y="1193180"/>
            <a:ext cx="51579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47" name="Google Shape;447;p113"/>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8" name="Google Shape;448;p113"/>
          <p:cNvSpPr txBox="1"/>
          <p:nvPr>
            <p:ph idx="3" type="body"/>
          </p:nvPr>
        </p:nvSpPr>
        <p:spPr>
          <a:xfrm>
            <a:off x="6172200" y="1193180"/>
            <a:ext cx="51831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49" name="Google Shape;449;p113"/>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450" name="Shape 450"/>
        <p:cNvGrpSpPr/>
        <p:nvPr/>
      </p:nvGrpSpPr>
      <p:grpSpPr>
        <a:xfrm>
          <a:off x="0" y="0"/>
          <a:ext cx="0" cy="0"/>
          <a:chOff x="0" y="0"/>
          <a:chExt cx="0" cy="0"/>
        </a:xfrm>
      </p:grpSpPr>
      <p:sp>
        <p:nvSpPr>
          <p:cNvPr id="451" name="Google Shape;451;p114"/>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52" name="Google Shape;452;p114"/>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3" name="Google Shape;453;p114"/>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sp>
        <p:nvSpPr>
          <p:cNvPr id="455" name="Google Shape;455;p115"/>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56" name="Google Shape;456;p115"/>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57" name="Google Shape;457;p115"/>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914400" y="2130443"/>
            <a:ext cx="10363200" cy="1470000"/>
          </a:xfrm>
          <a:prstGeom prst="rect">
            <a:avLst/>
          </a:prstGeom>
          <a:noFill/>
          <a:ln>
            <a:noFill/>
          </a:ln>
        </p:spPr>
        <p:txBody>
          <a:bodyPr anchorCtr="0" anchor="ctr" bIns="121900" lIns="121900" spcFirstLastPara="1" rIns="121900" wrap="square" tIns="121900"/>
          <a:lstStyle>
            <a:lvl1pPr indent="0" lvl="0" marL="0" marR="0" rtl="0" algn="ct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52" name="Google Shape;52;p13"/>
          <p:cNvSpPr txBox="1"/>
          <p:nvPr>
            <p:ph idx="1" type="subTitle"/>
          </p:nvPr>
        </p:nvSpPr>
        <p:spPr>
          <a:xfrm>
            <a:off x="1828800" y="3886200"/>
            <a:ext cx="8534400" cy="1752300"/>
          </a:xfrm>
          <a:prstGeom prst="rect">
            <a:avLst/>
          </a:prstGeom>
          <a:noFill/>
          <a:ln>
            <a:noFill/>
          </a:ln>
        </p:spPr>
        <p:txBody>
          <a:bodyPr anchorCtr="0" anchor="t" bIns="121900" lIns="121900" spcFirstLastPara="1" rIns="121900" wrap="square" tIns="121900"/>
          <a:lstStyle>
            <a:lvl1pPr indent="0" lvl="0" marL="0" marR="0" rtl="0" algn="ctr">
              <a:lnSpc>
                <a:spcPct val="100000"/>
              </a:lnSpc>
              <a:spcBef>
                <a:spcPts val="700"/>
              </a:spcBef>
              <a:spcAft>
                <a:spcPts val="0"/>
              </a:spcAft>
              <a:buClr>
                <a:srgbClr val="888888"/>
              </a:buClr>
              <a:buSzPts val="3700"/>
              <a:buFont typeface="Arial"/>
              <a:buNone/>
              <a:defRPr b="0" i="0" sz="3700" u="none" cap="none" strike="noStrike">
                <a:solidFill>
                  <a:srgbClr val="888888"/>
                </a:solidFill>
                <a:latin typeface="Gill Sans"/>
                <a:ea typeface="Gill Sans"/>
                <a:cs typeface="Gill Sans"/>
                <a:sym typeface="Gill Sans"/>
              </a:defRPr>
            </a:lvl1pPr>
            <a:lvl2pPr indent="0" lvl="1" marL="609600" marR="0" rtl="0" algn="ctr">
              <a:lnSpc>
                <a:spcPct val="100000"/>
              </a:lnSpc>
              <a:spcBef>
                <a:spcPts val="600"/>
              </a:spcBef>
              <a:spcAft>
                <a:spcPts val="0"/>
              </a:spcAft>
              <a:buClr>
                <a:srgbClr val="888888"/>
              </a:buClr>
              <a:buSzPts val="3200"/>
              <a:buFont typeface="Arial"/>
              <a:buNone/>
              <a:defRPr b="0" i="0" sz="3200" u="none" cap="none" strike="noStrike">
                <a:solidFill>
                  <a:srgbClr val="888888"/>
                </a:solidFill>
                <a:latin typeface="Gill Sans"/>
                <a:ea typeface="Gill Sans"/>
                <a:cs typeface="Gill Sans"/>
                <a:sym typeface="Gill Sans"/>
              </a:defRPr>
            </a:lvl2pPr>
            <a:lvl3pPr indent="0" lvl="2" marL="12192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Gill Sans"/>
                <a:ea typeface="Gill Sans"/>
                <a:cs typeface="Gill Sans"/>
                <a:sym typeface="Gill Sans"/>
              </a:defRPr>
            </a:lvl3pPr>
            <a:lvl4pPr indent="0" lvl="3" marL="18288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Gill Sans"/>
                <a:ea typeface="Gill Sans"/>
                <a:cs typeface="Gill Sans"/>
                <a:sym typeface="Gill Sans"/>
              </a:defRPr>
            </a:lvl4pPr>
            <a:lvl5pPr indent="0" lvl="4" marL="24384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Gill Sans"/>
                <a:ea typeface="Gill Sans"/>
                <a:cs typeface="Gill Sans"/>
                <a:sym typeface="Gill Sans"/>
              </a:defRPr>
            </a:lvl5pPr>
            <a:lvl6pPr indent="0" lvl="5" marL="30480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indent="0" lvl="6" marL="36576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indent="0" lvl="7" marL="42672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indent="0" lvl="8" marL="4876800" marR="0" rtl="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type="titleOnly">
  <p:cSld name="TITLE_ONLY">
    <p:spTree>
      <p:nvGrpSpPr>
        <p:cNvPr id="53" name="Shape 53"/>
        <p:cNvGrpSpPr/>
        <p:nvPr/>
      </p:nvGrpSpPr>
      <p:grpSpPr>
        <a:xfrm>
          <a:off x="0" y="0"/>
          <a:ext cx="0" cy="0"/>
          <a:chOff x="0" y="0"/>
          <a:chExt cx="0" cy="0"/>
        </a:xfrm>
      </p:grpSpPr>
      <p:sp>
        <p:nvSpPr>
          <p:cNvPr id="54" name="Google Shape;54;p14"/>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Google Shape;56;p15"/>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3200"/>
              <a:buFont typeface="Raleway"/>
              <a:buNone/>
              <a:defRPr b="1" i="0" sz="3200" u="none" cap="none" strike="noStrike">
                <a:solidFill>
                  <a:schemeClr val="dk1"/>
                </a:solidFill>
                <a:latin typeface="Raleway"/>
                <a:ea typeface="Raleway"/>
                <a:cs typeface="Raleway"/>
                <a:sym typeface="Raleway"/>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57" name="Google Shape;57;p15"/>
          <p:cNvSpPr txBox="1"/>
          <p:nvPr>
            <p:ph idx="1" type="body"/>
          </p:nvPr>
        </p:nvSpPr>
        <p:spPr>
          <a:xfrm>
            <a:off x="609600" y="1341437"/>
            <a:ext cx="10972800" cy="4526100"/>
          </a:xfrm>
          <a:prstGeom prst="rect">
            <a:avLst/>
          </a:prstGeom>
          <a:noFill/>
          <a:ln>
            <a:noFill/>
          </a:ln>
        </p:spPr>
        <p:txBody>
          <a:bodyPr anchorCtr="0" anchor="t" bIns="121900" lIns="121900" spcFirstLastPara="1" rIns="121900" wrap="square" tIns="121900"/>
          <a:lstStyle>
            <a:lvl1pPr indent="-406400" lvl="0" marL="457200" marR="0" rtl="0" algn="l">
              <a:lnSpc>
                <a:spcPct val="100000"/>
              </a:lnSpc>
              <a:spcBef>
                <a:spcPts val="700"/>
              </a:spcBef>
              <a:spcAft>
                <a:spcPts val="0"/>
              </a:spcAft>
              <a:buClr>
                <a:schemeClr val="dk1"/>
              </a:buClr>
              <a:buSzPts val="2800"/>
              <a:buFont typeface="Trebuchet MS"/>
              <a:buChar char="•"/>
              <a:defRPr i="0" sz="2800" u="none" cap="none" strike="noStrike">
                <a:solidFill>
                  <a:schemeClr val="dk1"/>
                </a:solidFill>
                <a:latin typeface="Trebuchet MS"/>
                <a:ea typeface="Trebuchet MS"/>
                <a:cs typeface="Trebuchet MS"/>
                <a:sym typeface="Trebuchet MS"/>
              </a:defRPr>
            </a:lvl1pPr>
            <a:lvl2pPr indent="-381000" lvl="1" marL="914400" marR="0" rtl="0" algn="l">
              <a:lnSpc>
                <a:spcPct val="100000"/>
              </a:lnSpc>
              <a:spcBef>
                <a:spcPts val="600"/>
              </a:spcBef>
              <a:spcAft>
                <a:spcPts val="0"/>
              </a:spcAft>
              <a:buClr>
                <a:schemeClr val="dk1"/>
              </a:buClr>
              <a:buSzPts val="2400"/>
              <a:buFont typeface="Trebuchet MS"/>
              <a:buChar char="–"/>
              <a:defRPr i="0" sz="2400" u="none" cap="none" strike="noStrike">
                <a:solidFill>
                  <a:schemeClr val="dk1"/>
                </a:solidFill>
                <a:latin typeface="Trebuchet MS"/>
                <a:ea typeface="Trebuchet MS"/>
                <a:cs typeface="Trebuchet MS"/>
                <a:sym typeface="Trebuchet MS"/>
              </a:defRPr>
            </a:lvl2pPr>
            <a:lvl3pPr indent="-355600" lvl="2" marL="1371600" marR="0" rtl="0" algn="l">
              <a:lnSpc>
                <a:spcPct val="100000"/>
              </a:lnSpc>
              <a:spcBef>
                <a:spcPts val="500"/>
              </a:spcBef>
              <a:spcAft>
                <a:spcPts val="0"/>
              </a:spcAft>
              <a:buClr>
                <a:schemeClr val="dk1"/>
              </a:buClr>
              <a:buSzPts val="2000"/>
              <a:buFont typeface="Trebuchet MS"/>
              <a:buChar char="•"/>
              <a:defRPr i="0" sz="2000" u="none" cap="none" strike="noStrike">
                <a:solidFill>
                  <a:schemeClr val="dk1"/>
                </a:solidFill>
                <a:latin typeface="Trebuchet MS"/>
                <a:ea typeface="Trebuchet MS"/>
                <a:cs typeface="Trebuchet MS"/>
                <a:sym typeface="Trebuchet MS"/>
              </a:defRPr>
            </a:lvl3pPr>
            <a:lvl4pPr indent="-342900" lvl="3" marL="1828800" marR="0" rtl="0" algn="l">
              <a:lnSpc>
                <a:spcPct val="100000"/>
              </a:lnSpc>
              <a:spcBef>
                <a:spcPts val="500"/>
              </a:spcBef>
              <a:spcAft>
                <a:spcPts val="0"/>
              </a:spcAft>
              <a:buClr>
                <a:schemeClr val="dk1"/>
              </a:buClr>
              <a:buSzPts val="1800"/>
              <a:buFont typeface="Trebuchet MS"/>
              <a:buChar char="–"/>
              <a:defRPr i="0" sz="1800" u="none" cap="none" strike="noStrike">
                <a:solidFill>
                  <a:schemeClr val="dk1"/>
                </a:solidFill>
                <a:latin typeface="Trebuchet MS"/>
                <a:ea typeface="Trebuchet MS"/>
                <a:cs typeface="Trebuchet MS"/>
                <a:sym typeface="Trebuchet M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58" name="Google Shape;58;p15"/>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 name="Shape 59"/>
        <p:cNvGrpSpPr/>
        <p:nvPr/>
      </p:nvGrpSpPr>
      <p:grpSpPr>
        <a:xfrm>
          <a:off x="0" y="0"/>
          <a:ext cx="0" cy="0"/>
          <a:chOff x="0" y="0"/>
          <a:chExt cx="0" cy="0"/>
        </a:xfrm>
      </p:grpSpPr>
      <p:sp>
        <p:nvSpPr>
          <p:cNvPr id="60" name="Google Shape;60;p16"/>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61" name="Google Shape;61;p16"/>
          <p:cNvSpPr txBox="1"/>
          <p:nvPr>
            <p:ph idx="1" type="body"/>
          </p:nvPr>
        </p:nvSpPr>
        <p:spPr>
          <a:xfrm>
            <a:off x="609600" y="1341437"/>
            <a:ext cx="53847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62" name="Google Shape;62;p16"/>
          <p:cNvSpPr txBox="1"/>
          <p:nvPr>
            <p:ph idx="2" type="body"/>
          </p:nvPr>
        </p:nvSpPr>
        <p:spPr>
          <a:xfrm>
            <a:off x="6197600" y="1341437"/>
            <a:ext cx="53847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63" name="Google Shape;63;p16"/>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0" i="0" sz="2400" u="none" cap="none" strike="noStrike">
                <a:solidFill>
                  <a:schemeClr val="dk1"/>
                </a:solidFill>
                <a:latin typeface="Gill Sans"/>
                <a:ea typeface="Gill Sans"/>
                <a:cs typeface="Gill Sans"/>
                <a:sym typeface="Gill Sans"/>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64" name="Google Shape;64;p16"/>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5" name="Shape 65"/>
        <p:cNvGrpSpPr/>
        <p:nvPr/>
      </p:nvGrpSpPr>
      <p:grpSpPr>
        <a:xfrm>
          <a:off x="0" y="0"/>
          <a:ext cx="0" cy="0"/>
          <a:chOff x="0" y="0"/>
          <a:chExt cx="0" cy="0"/>
        </a:xfrm>
      </p:grpSpPr>
      <p:sp>
        <p:nvSpPr>
          <p:cNvPr id="66" name="Google Shape;66;p17"/>
          <p:cNvSpPr txBox="1"/>
          <p:nvPr>
            <p:ph type="title"/>
          </p:nvPr>
        </p:nvSpPr>
        <p:spPr>
          <a:xfrm>
            <a:off x="963083" y="4406902"/>
            <a:ext cx="10363200" cy="13620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1"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67" name="Google Shape;67;p17"/>
          <p:cNvSpPr txBox="1"/>
          <p:nvPr>
            <p:ph idx="1" type="body"/>
          </p:nvPr>
        </p:nvSpPr>
        <p:spPr>
          <a:xfrm>
            <a:off x="963083" y="2906711"/>
            <a:ext cx="10363200" cy="1500000"/>
          </a:xfrm>
          <a:prstGeom prst="rect">
            <a:avLst/>
          </a:prstGeom>
          <a:noFill/>
          <a:ln>
            <a:noFill/>
          </a:ln>
        </p:spPr>
        <p:txBody>
          <a:bodyPr anchorCtr="0" anchor="b" bIns="121900" lIns="121900" spcFirstLastPara="1" rIns="121900" wrap="square" tIns="121900"/>
          <a:lstStyle>
            <a:lvl1pPr indent="-228600" lvl="0" marL="457200" marR="0" rtl="0" algn="l">
              <a:lnSpc>
                <a:spcPct val="100000"/>
              </a:lnSpc>
              <a:spcBef>
                <a:spcPts val="500"/>
              </a:spcBef>
              <a:spcAft>
                <a:spcPts val="0"/>
              </a:spcAft>
              <a:buClr>
                <a:srgbClr val="888888"/>
              </a:buClr>
              <a:buSzPts val="3700"/>
              <a:buFont typeface="Arial"/>
              <a:buNone/>
              <a:defRPr b="0" i="0" sz="2700" u="none" cap="none" strike="noStrike">
                <a:solidFill>
                  <a:srgbClr val="888888"/>
                </a:solidFill>
                <a:latin typeface="Gill Sans"/>
                <a:ea typeface="Gill Sans"/>
                <a:cs typeface="Gill Sans"/>
                <a:sym typeface="Gill Sans"/>
              </a:defRPr>
            </a:lvl1pPr>
            <a:lvl2pPr indent="-228600" lvl="1" marL="914400" marR="0" rtl="0" algn="l">
              <a:lnSpc>
                <a:spcPct val="100000"/>
              </a:lnSpc>
              <a:spcBef>
                <a:spcPts val="500"/>
              </a:spcBef>
              <a:spcAft>
                <a:spcPts val="0"/>
              </a:spcAft>
              <a:buClr>
                <a:srgbClr val="888888"/>
              </a:buClr>
              <a:buSzPts val="3200"/>
              <a:buFont typeface="Arial"/>
              <a:buNone/>
              <a:defRPr b="0" i="0" sz="2400" u="none" cap="none" strike="noStrike">
                <a:solidFill>
                  <a:srgbClr val="888888"/>
                </a:solidFill>
                <a:latin typeface="Gill Sans"/>
                <a:ea typeface="Gill Sans"/>
                <a:cs typeface="Gill Sans"/>
                <a:sym typeface="Gill Sans"/>
              </a:defRPr>
            </a:lvl2pPr>
            <a:lvl3pPr indent="-228600" lvl="2" marL="1371600" marR="0" rtl="0" algn="l">
              <a:lnSpc>
                <a:spcPct val="100000"/>
              </a:lnSpc>
              <a:spcBef>
                <a:spcPts val="400"/>
              </a:spcBef>
              <a:spcAft>
                <a:spcPts val="0"/>
              </a:spcAft>
              <a:buClr>
                <a:srgbClr val="888888"/>
              </a:buClr>
              <a:buSzPts val="2700"/>
              <a:buFont typeface="Arial"/>
              <a:buNone/>
              <a:defRPr b="0" i="0" sz="2100" u="none" cap="none" strike="noStrike">
                <a:solidFill>
                  <a:srgbClr val="888888"/>
                </a:solidFill>
                <a:latin typeface="Gill Sans"/>
                <a:ea typeface="Gill Sans"/>
                <a:cs typeface="Gill Sans"/>
                <a:sym typeface="Gill Sans"/>
              </a:defRPr>
            </a:lvl3pPr>
            <a:lvl4pPr indent="-228600" lvl="3" marL="18288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Gill Sans"/>
                <a:ea typeface="Gill Sans"/>
                <a:cs typeface="Gill Sans"/>
                <a:sym typeface="Gill Sans"/>
              </a:defRPr>
            </a:lvl4pPr>
            <a:lvl5pPr indent="-228600" lvl="4" marL="22860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Gill Sans"/>
                <a:ea typeface="Gill Sans"/>
                <a:cs typeface="Gill Sans"/>
                <a:sym typeface="Gill Sans"/>
              </a:defRPr>
            </a:lvl5pPr>
            <a:lvl6pPr indent="-228600" lvl="5" marL="27432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400"/>
              </a:spcBef>
              <a:spcAft>
                <a:spcPts val="0"/>
              </a:spcAft>
              <a:buClr>
                <a:srgbClr val="888888"/>
              </a:buClr>
              <a:buSzPts val="2700"/>
              <a:buFont typeface="Arial"/>
              <a:buNone/>
              <a:defRPr b="0" i="0" sz="1900" u="none" cap="none" strike="noStrike">
                <a:solidFill>
                  <a:srgbClr val="888888"/>
                </a:solidFill>
                <a:latin typeface="Calibri"/>
                <a:ea typeface="Calibri"/>
                <a:cs typeface="Calibri"/>
                <a:sym typeface="Calibri"/>
              </a:defRPr>
            </a:lvl9pPr>
          </a:lstStyle>
          <a:p/>
        </p:txBody>
      </p:sp>
      <p:sp>
        <p:nvSpPr>
          <p:cNvPr id="68" name="Google Shape;68;p17"/>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9" name="Shape 69"/>
        <p:cNvGrpSpPr/>
        <p:nvPr/>
      </p:nvGrpSpPr>
      <p:grpSpPr>
        <a:xfrm>
          <a:off x="0" y="0"/>
          <a:ext cx="0" cy="0"/>
          <a:chOff x="0" y="0"/>
          <a:chExt cx="0" cy="0"/>
        </a:xfrm>
      </p:grpSpPr>
      <p:sp>
        <p:nvSpPr>
          <p:cNvPr id="70" name="Google Shape;70;p18"/>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71" name="Google Shape;71;p18"/>
          <p:cNvSpPr txBox="1"/>
          <p:nvPr>
            <p:ph idx="1" type="body"/>
          </p:nvPr>
        </p:nvSpPr>
        <p:spPr>
          <a:xfrm>
            <a:off x="609600" y="1377953"/>
            <a:ext cx="5386800" cy="639600"/>
          </a:xfrm>
          <a:prstGeom prst="rect">
            <a:avLst/>
          </a:prstGeom>
          <a:noFill/>
          <a:ln>
            <a:noFill/>
          </a:ln>
        </p:spPr>
        <p:txBody>
          <a:bodyPr anchorCtr="0" anchor="b" bIns="121900" lIns="121900" spcFirstLastPara="1" rIns="121900" wrap="square" tIns="121900"/>
          <a:lstStyle>
            <a:lvl1pPr indent="-228600" lvl="0" marL="457200" marR="0" rtl="0" algn="l">
              <a:lnSpc>
                <a:spcPct val="100000"/>
              </a:lnSpc>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500"/>
              </a:spcBef>
              <a:spcAft>
                <a:spcPts val="0"/>
              </a:spcAft>
              <a:buClr>
                <a:schemeClr val="dk1"/>
              </a:buClr>
              <a:buSzPts val="3200"/>
              <a:buFont typeface="Arial"/>
              <a:buNone/>
              <a:defRPr b="1" i="0" sz="27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500"/>
              </a:spcBef>
              <a:spcAft>
                <a:spcPts val="0"/>
              </a:spcAft>
              <a:buClr>
                <a:schemeClr val="dk1"/>
              </a:buClr>
              <a:buSzPts val="2700"/>
              <a:buFont typeface="Arial"/>
              <a:buNone/>
              <a:defRPr b="1" i="0" sz="24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9pPr>
          </a:lstStyle>
          <a:p/>
        </p:txBody>
      </p:sp>
      <p:sp>
        <p:nvSpPr>
          <p:cNvPr id="72" name="Google Shape;72;p18"/>
          <p:cNvSpPr txBox="1"/>
          <p:nvPr>
            <p:ph idx="2" type="body"/>
          </p:nvPr>
        </p:nvSpPr>
        <p:spPr>
          <a:xfrm>
            <a:off x="609600" y="2017711"/>
            <a:ext cx="5386800" cy="3951300"/>
          </a:xfrm>
          <a:prstGeom prst="rect">
            <a:avLst/>
          </a:prstGeom>
          <a:noFill/>
          <a:ln>
            <a:noFill/>
          </a:ln>
        </p:spPr>
        <p:txBody>
          <a:bodyPr anchorCtr="0" anchor="t" bIns="121900" lIns="121900" spcFirstLastPara="1" rIns="121900" wrap="square" tIns="121900"/>
          <a:lstStyle>
            <a:lvl1pPr indent="-431800" lvl="0" marL="4572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73" name="Google Shape;73;p18"/>
          <p:cNvSpPr txBox="1"/>
          <p:nvPr>
            <p:ph idx="3" type="body"/>
          </p:nvPr>
        </p:nvSpPr>
        <p:spPr>
          <a:xfrm>
            <a:off x="6193376" y="1377953"/>
            <a:ext cx="5389200" cy="639600"/>
          </a:xfrm>
          <a:prstGeom prst="rect">
            <a:avLst/>
          </a:prstGeom>
          <a:noFill/>
          <a:ln>
            <a:noFill/>
          </a:ln>
        </p:spPr>
        <p:txBody>
          <a:bodyPr anchorCtr="0" anchor="b" bIns="121900" lIns="121900" spcFirstLastPara="1" rIns="121900" wrap="square" tIns="121900"/>
          <a:lstStyle>
            <a:lvl1pPr indent="-228600" lvl="0" marL="457200" marR="0" rtl="0" algn="l">
              <a:lnSpc>
                <a:spcPct val="100000"/>
              </a:lnSpc>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500"/>
              </a:spcBef>
              <a:spcAft>
                <a:spcPts val="0"/>
              </a:spcAft>
              <a:buClr>
                <a:schemeClr val="dk1"/>
              </a:buClr>
              <a:buSzPts val="3200"/>
              <a:buFont typeface="Arial"/>
              <a:buNone/>
              <a:defRPr b="1" i="0" sz="27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500"/>
              </a:spcBef>
              <a:spcAft>
                <a:spcPts val="0"/>
              </a:spcAft>
              <a:buClr>
                <a:schemeClr val="dk1"/>
              </a:buClr>
              <a:buSzPts val="2700"/>
              <a:buFont typeface="Arial"/>
              <a:buNone/>
              <a:defRPr b="1" i="0" sz="24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9pPr>
          </a:lstStyle>
          <a:p/>
        </p:txBody>
      </p:sp>
      <p:sp>
        <p:nvSpPr>
          <p:cNvPr id="74" name="Google Shape;74;p18"/>
          <p:cNvSpPr txBox="1"/>
          <p:nvPr>
            <p:ph idx="4" type="body"/>
          </p:nvPr>
        </p:nvSpPr>
        <p:spPr>
          <a:xfrm>
            <a:off x="6193376" y="2017711"/>
            <a:ext cx="5389200" cy="3951300"/>
          </a:xfrm>
          <a:prstGeom prst="rect">
            <a:avLst/>
          </a:prstGeom>
          <a:noFill/>
          <a:ln>
            <a:noFill/>
          </a:ln>
        </p:spPr>
        <p:txBody>
          <a:bodyPr anchorCtr="0" anchor="t" bIns="121900" lIns="121900" spcFirstLastPara="1" rIns="121900" wrap="square" tIns="121900"/>
          <a:lstStyle>
            <a:lvl1pPr indent="-431800" lvl="0" marL="4572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75" name="Google Shape;75;p18"/>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0" i="0" sz="2400" u="none" cap="none" strike="noStrike">
                <a:solidFill>
                  <a:schemeClr val="dk1"/>
                </a:solidFill>
                <a:latin typeface="Gill Sans"/>
                <a:ea typeface="Gill Sans"/>
                <a:cs typeface="Gill Sans"/>
                <a:sym typeface="Gill Sans"/>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76" name="Google Shape;76;p18"/>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7" name="Shape 77"/>
        <p:cNvGrpSpPr/>
        <p:nvPr/>
      </p:nvGrpSpPr>
      <p:grpSpPr>
        <a:xfrm>
          <a:off x="0" y="0"/>
          <a:ext cx="0" cy="0"/>
          <a:chOff x="0" y="0"/>
          <a:chExt cx="0" cy="0"/>
        </a:xfrm>
      </p:grpSpPr>
      <p:sp>
        <p:nvSpPr>
          <p:cNvPr id="78" name="Google Shape;78;p19"/>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79" name="Google Shape;79;p19"/>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80" name="Shape 80"/>
        <p:cNvGrpSpPr/>
        <p:nvPr/>
      </p:nvGrpSpPr>
      <p:grpSpPr>
        <a:xfrm>
          <a:off x="0" y="0"/>
          <a:ext cx="0" cy="0"/>
          <a:chOff x="0" y="0"/>
          <a:chExt cx="0" cy="0"/>
        </a:xfrm>
      </p:grpSpPr>
      <p:sp>
        <p:nvSpPr>
          <p:cNvPr id="81" name="Google Shape;81;p20"/>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pic>
        <p:nvPicPr>
          <p:cNvPr descr="Screen Shot 2015-12-08 at 7.04.00 PM.png" id="82" name="Google Shape;82;p20"/>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spTree>
      <p:nvGrpSpPr>
        <p:cNvPr id="83" name="Shape 83"/>
        <p:cNvGrpSpPr/>
        <p:nvPr/>
      </p:nvGrpSpPr>
      <p:grpSpPr>
        <a:xfrm>
          <a:off x="0" y="0"/>
          <a:ext cx="0" cy="0"/>
          <a:chOff x="0" y="0"/>
          <a:chExt cx="0" cy="0"/>
        </a:xfrm>
      </p:grpSpPr>
      <p:sp>
        <p:nvSpPr>
          <p:cNvPr id="84" name="Google Shape;84;p21"/>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pic>
        <p:nvPicPr>
          <p:cNvPr descr="Screen Shot 2015-12-08 at 7.04.00 PM.png" id="85" name="Google Shape;85;p21"/>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3200"/>
              <a:buNone/>
              <a:defRPr i="0" sz="3200" u="none" cap="none" strike="noStrike">
                <a:solidFill>
                  <a:schemeClr val="dk2"/>
                </a:solidFil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3"/>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6" name="Shape 86"/>
        <p:cNvGrpSpPr/>
        <p:nvPr/>
      </p:nvGrpSpPr>
      <p:grpSpPr>
        <a:xfrm>
          <a:off x="0" y="0"/>
          <a:ext cx="0" cy="0"/>
          <a:chOff x="0" y="0"/>
          <a:chExt cx="0" cy="0"/>
        </a:xfrm>
      </p:grpSpPr>
      <p:pic>
        <p:nvPicPr>
          <p:cNvPr descr="Screen Shot 2015-12-08 at 7.04.00 PM.png" id="87" name="Google Shape;87;p22"/>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8" name="Shape 88"/>
        <p:cNvGrpSpPr/>
        <p:nvPr/>
      </p:nvGrpSpPr>
      <p:grpSpPr>
        <a:xfrm>
          <a:off x="0" y="0"/>
          <a:ext cx="0" cy="0"/>
          <a:chOff x="0" y="0"/>
          <a:chExt cx="0" cy="0"/>
        </a:xfrm>
      </p:grpSpPr>
      <p:sp>
        <p:nvSpPr>
          <p:cNvPr id="89" name="Google Shape;89;p23"/>
          <p:cNvSpPr txBox="1"/>
          <p:nvPr>
            <p:ph type="title"/>
          </p:nvPr>
        </p:nvSpPr>
        <p:spPr>
          <a:xfrm>
            <a:off x="609624" y="273047"/>
            <a:ext cx="4011300" cy="1161900"/>
          </a:xfrm>
          <a:prstGeom prst="rect">
            <a:avLst/>
          </a:prstGeom>
          <a:noFill/>
          <a:ln>
            <a:noFill/>
          </a:ln>
        </p:spPr>
        <p:txBody>
          <a:bodyPr anchorCtr="0" anchor="b"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1" i="0" sz="27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90" name="Google Shape;90;p23"/>
          <p:cNvSpPr txBox="1"/>
          <p:nvPr>
            <p:ph idx="1" type="body"/>
          </p:nvPr>
        </p:nvSpPr>
        <p:spPr>
          <a:xfrm>
            <a:off x="4766733" y="273068"/>
            <a:ext cx="6815700" cy="5853300"/>
          </a:xfrm>
          <a:prstGeom prst="rect">
            <a:avLst/>
          </a:prstGeom>
          <a:noFill/>
          <a:ln>
            <a:noFill/>
          </a:ln>
        </p:spPr>
        <p:txBody>
          <a:bodyPr anchorCtr="0" anchor="t" bIns="121900" lIns="121900" spcFirstLastPara="1" rIns="121900" wrap="square" tIns="121900"/>
          <a:lstStyle>
            <a:lvl1pPr indent="-501650" lvl="0" marL="457200" marR="0" rtl="0" algn="l">
              <a:lnSpc>
                <a:spcPct val="100000"/>
              </a:lnSpc>
              <a:spcBef>
                <a:spcPts val="900"/>
              </a:spcBef>
              <a:spcAft>
                <a:spcPts val="0"/>
              </a:spcAft>
              <a:buClr>
                <a:schemeClr val="dk1"/>
              </a:buClr>
              <a:buSzPts val="4300"/>
              <a:buFont typeface="Arial"/>
              <a:buChar char="•"/>
              <a:defRPr b="0" i="0" sz="4300" u="none" cap="none" strike="noStrike">
                <a:solidFill>
                  <a:schemeClr val="dk1"/>
                </a:solidFill>
                <a:latin typeface="Gill Sans"/>
                <a:ea typeface="Gill Sans"/>
                <a:cs typeface="Gill Sans"/>
                <a:sym typeface="Gill Sans"/>
              </a:defRPr>
            </a:lvl1pPr>
            <a:lvl2pPr indent="-463550" lvl="1" marL="9144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2pPr>
            <a:lvl3pPr indent="-431800" lvl="2" marL="13716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1" name="Google Shape;91;p23"/>
          <p:cNvSpPr txBox="1"/>
          <p:nvPr>
            <p:ph idx="2" type="body"/>
          </p:nvPr>
        </p:nvSpPr>
        <p:spPr>
          <a:xfrm>
            <a:off x="609624" y="1435104"/>
            <a:ext cx="4011300" cy="4691100"/>
          </a:xfrm>
          <a:prstGeom prst="rect">
            <a:avLst/>
          </a:prstGeom>
          <a:noFill/>
          <a:ln>
            <a:noFill/>
          </a:ln>
        </p:spPr>
        <p:txBody>
          <a:bodyPr anchorCtr="0" anchor="t" bIns="121900" lIns="121900" spcFirstLastPara="1" rIns="121900" wrap="square" tIns="121900"/>
          <a:lstStyle>
            <a:lvl1pPr indent="-228600" lvl="0" marL="457200" marR="0" rtl="0" algn="l">
              <a:lnSpc>
                <a:spcPct val="100000"/>
              </a:lnSpc>
              <a:spcBef>
                <a:spcPts val="400"/>
              </a:spcBef>
              <a:spcAft>
                <a:spcPts val="0"/>
              </a:spcAft>
              <a:buClr>
                <a:schemeClr val="dk1"/>
              </a:buClr>
              <a:buSzPts val="3700"/>
              <a:buFont typeface="Arial"/>
              <a:buNone/>
              <a:defRPr b="0" i="0" sz="19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300"/>
              </a:spcBef>
              <a:spcAft>
                <a:spcPts val="0"/>
              </a:spcAft>
              <a:buClr>
                <a:schemeClr val="dk1"/>
              </a:buClr>
              <a:buSzPts val="3200"/>
              <a:buFont typeface="Arial"/>
              <a:buNone/>
              <a:defRPr b="0" i="0" sz="16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300"/>
              </a:spcBef>
              <a:spcAft>
                <a:spcPts val="0"/>
              </a:spcAft>
              <a:buClr>
                <a:schemeClr val="dk1"/>
              </a:buClr>
              <a:buSzPts val="2700"/>
              <a:buFont typeface="Arial"/>
              <a:buNone/>
              <a:defRPr b="0" i="0" sz="13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9pPr>
          </a:lstStyle>
          <a:p/>
        </p:txBody>
      </p:sp>
      <p:sp>
        <p:nvSpPr>
          <p:cNvPr id="92" name="Google Shape;92;p23"/>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93" name="Google Shape;93;p23"/>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94" name="Google Shape;94;p23"/>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95" name="Shape 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6" name="Shape 96"/>
        <p:cNvGrpSpPr/>
        <p:nvPr/>
      </p:nvGrpSpPr>
      <p:grpSpPr>
        <a:xfrm>
          <a:off x="0" y="0"/>
          <a:ext cx="0" cy="0"/>
          <a:chOff x="0" y="0"/>
          <a:chExt cx="0" cy="0"/>
        </a:xfrm>
      </p:grpSpPr>
      <p:sp>
        <p:nvSpPr>
          <p:cNvPr id="97" name="Google Shape;97;p25"/>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98" name="Google Shape;98;p25"/>
          <p:cNvSpPr txBox="1"/>
          <p:nvPr>
            <p:ph idx="1" type="body"/>
          </p:nvPr>
        </p:nvSpPr>
        <p:spPr>
          <a:xfrm rot="5400000">
            <a:off x="3832949" y="-1881913"/>
            <a:ext cx="4526100" cy="109728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99" name="Google Shape;99;p25"/>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00" name="Google Shape;100;p25"/>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01" name="Google Shape;101;p25"/>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Google Shape;103;p26"/>
          <p:cNvSpPr txBox="1"/>
          <p:nvPr>
            <p:ph type="title"/>
          </p:nvPr>
        </p:nvSpPr>
        <p:spPr>
          <a:xfrm rot="5400000">
            <a:off x="7285046" y="1828789"/>
            <a:ext cx="5851500" cy="27432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04" name="Google Shape;104;p26"/>
          <p:cNvSpPr txBox="1"/>
          <p:nvPr>
            <p:ph idx="1" type="body"/>
          </p:nvPr>
        </p:nvSpPr>
        <p:spPr>
          <a:xfrm rot="5400000">
            <a:off x="1696996" y="-812859"/>
            <a:ext cx="5851500" cy="80265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05" name="Google Shape;105;p26"/>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06" name="Google Shape;106;p26"/>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07" name="Google Shape;107;p26"/>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1" name="Shape 111"/>
        <p:cNvGrpSpPr/>
        <p:nvPr/>
      </p:nvGrpSpPr>
      <p:grpSpPr>
        <a:xfrm>
          <a:off x="0" y="0"/>
          <a:ext cx="0" cy="0"/>
          <a:chOff x="0" y="0"/>
          <a:chExt cx="0" cy="0"/>
        </a:xfrm>
      </p:grpSpPr>
      <p:sp>
        <p:nvSpPr>
          <p:cNvPr id="112" name="Google Shape;112;p28"/>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13" name="Google Shape;113;p28"/>
          <p:cNvSpPr txBox="1"/>
          <p:nvPr>
            <p:ph idx="1" type="body"/>
          </p:nvPr>
        </p:nvSpPr>
        <p:spPr>
          <a:xfrm>
            <a:off x="609600" y="1377953"/>
            <a:ext cx="5386800" cy="639600"/>
          </a:xfrm>
          <a:prstGeom prst="rect">
            <a:avLst/>
          </a:prstGeom>
          <a:noFill/>
          <a:ln>
            <a:noFill/>
          </a:ln>
        </p:spPr>
        <p:txBody>
          <a:bodyPr anchorCtr="0" anchor="b" bIns="121900" lIns="121900" spcFirstLastPara="1" rIns="121900" wrap="square" tIns="121900"/>
          <a:lstStyle>
            <a:lvl1pPr indent="-228600" lvl="0" marL="457200" marR="0" rtl="0" algn="l">
              <a:lnSpc>
                <a:spcPct val="100000"/>
              </a:lnSpc>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500"/>
              </a:spcBef>
              <a:spcAft>
                <a:spcPts val="0"/>
              </a:spcAft>
              <a:buClr>
                <a:schemeClr val="dk1"/>
              </a:buClr>
              <a:buSzPts val="3200"/>
              <a:buFont typeface="Arial"/>
              <a:buNone/>
              <a:defRPr b="1" i="0" sz="27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500"/>
              </a:spcBef>
              <a:spcAft>
                <a:spcPts val="0"/>
              </a:spcAft>
              <a:buClr>
                <a:schemeClr val="dk1"/>
              </a:buClr>
              <a:buSzPts val="2700"/>
              <a:buFont typeface="Arial"/>
              <a:buNone/>
              <a:defRPr b="1" i="0" sz="24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9pPr>
          </a:lstStyle>
          <a:p/>
        </p:txBody>
      </p:sp>
      <p:sp>
        <p:nvSpPr>
          <p:cNvPr id="114" name="Google Shape;114;p28"/>
          <p:cNvSpPr txBox="1"/>
          <p:nvPr>
            <p:ph idx="2" type="body"/>
          </p:nvPr>
        </p:nvSpPr>
        <p:spPr>
          <a:xfrm>
            <a:off x="609600" y="2017711"/>
            <a:ext cx="5386800" cy="3951300"/>
          </a:xfrm>
          <a:prstGeom prst="rect">
            <a:avLst/>
          </a:prstGeom>
          <a:noFill/>
          <a:ln>
            <a:noFill/>
          </a:ln>
        </p:spPr>
        <p:txBody>
          <a:bodyPr anchorCtr="0" anchor="t" bIns="121900" lIns="121900" spcFirstLastPara="1" rIns="121900" wrap="square" tIns="121900"/>
          <a:lstStyle>
            <a:lvl1pPr indent="-431800" lvl="0" marL="4572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115" name="Google Shape;115;p28"/>
          <p:cNvSpPr txBox="1"/>
          <p:nvPr>
            <p:ph idx="3" type="body"/>
          </p:nvPr>
        </p:nvSpPr>
        <p:spPr>
          <a:xfrm>
            <a:off x="6193376" y="1377953"/>
            <a:ext cx="5389200" cy="639600"/>
          </a:xfrm>
          <a:prstGeom prst="rect">
            <a:avLst/>
          </a:prstGeom>
          <a:noFill/>
          <a:ln>
            <a:noFill/>
          </a:ln>
        </p:spPr>
        <p:txBody>
          <a:bodyPr anchorCtr="0" anchor="b" bIns="121900" lIns="121900" spcFirstLastPara="1" rIns="121900" wrap="square" tIns="121900"/>
          <a:lstStyle>
            <a:lvl1pPr indent="-228600" lvl="0" marL="457200" marR="0" rtl="0" algn="l">
              <a:lnSpc>
                <a:spcPct val="100000"/>
              </a:lnSpc>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500"/>
              </a:spcBef>
              <a:spcAft>
                <a:spcPts val="0"/>
              </a:spcAft>
              <a:buClr>
                <a:schemeClr val="dk1"/>
              </a:buClr>
              <a:buSzPts val="3200"/>
              <a:buFont typeface="Arial"/>
              <a:buNone/>
              <a:defRPr b="1" i="0" sz="27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500"/>
              </a:spcBef>
              <a:spcAft>
                <a:spcPts val="0"/>
              </a:spcAft>
              <a:buClr>
                <a:schemeClr val="dk1"/>
              </a:buClr>
              <a:buSzPts val="2700"/>
              <a:buFont typeface="Arial"/>
              <a:buNone/>
              <a:defRPr b="1" i="0" sz="24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400"/>
              </a:spcBef>
              <a:spcAft>
                <a:spcPts val="0"/>
              </a:spcAft>
              <a:buClr>
                <a:schemeClr val="dk1"/>
              </a:buClr>
              <a:buSzPts val="2700"/>
              <a:buFont typeface="Arial"/>
              <a:buNone/>
              <a:defRPr b="1" i="0" sz="2100" u="none" cap="none" strike="noStrike">
                <a:solidFill>
                  <a:schemeClr val="dk1"/>
                </a:solidFill>
                <a:latin typeface="Calibri"/>
                <a:ea typeface="Calibri"/>
                <a:cs typeface="Calibri"/>
                <a:sym typeface="Calibri"/>
              </a:defRPr>
            </a:lvl9pPr>
          </a:lstStyle>
          <a:p/>
        </p:txBody>
      </p:sp>
      <p:sp>
        <p:nvSpPr>
          <p:cNvPr id="116" name="Google Shape;116;p28"/>
          <p:cNvSpPr txBox="1"/>
          <p:nvPr>
            <p:ph idx="4" type="body"/>
          </p:nvPr>
        </p:nvSpPr>
        <p:spPr>
          <a:xfrm>
            <a:off x="6193376" y="2017711"/>
            <a:ext cx="5389200" cy="3951300"/>
          </a:xfrm>
          <a:prstGeom prst="rect">
            <a:avLst/>
          </a:prstGeom>
          <a:noFill/>
          <a:ln>
            <a:noFill/>
          </a:ln>
        </p:spPr>
        <p:txBody>
          <a:bodyPr anchorCtr="0" anchor="t" bIns="121900" lIns="121900" spcFirstLastPara="1" rIns="121900" wrap="square" tIns="121900"/>
          <a:lstStyle>
            <a:lvl1pPr indent="-431800" lvl="0" marL="4572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117" name="Google Shape;117;p28"/>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0" i="0" sz="2400" u="none" cap="none" strike="noStrike">
                <a:solidFill>
                  <a:schemeClr val="dk1"/>
                </a:solidFill>
                <a:latin typeface="Gill Sans"/>
                <a:ea typeface="Gill Sans"/>
                <a:cs typeface="Gill Sans"/>
                <a:sym typeface="Gill Sans"/>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118" name="Google Shape;118;p28"/>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9" name="Shape 119"/>
        <p:cNvGrpSpPr/>
        <p:nvPr/>
      </p:nvGrpSpPr>
      <p:grpSpPr>
        <a:xfrm>
          <a:off x="0" y="0"/>
          <a:ext cx="0" cy="0"/>
          <a:chOff x="0" y="0"/>
          <a:chExt cx="0" cy="0"/>
        </a:xfrm>
      </p:grpSpPr>
      <p:sp>
        <p:nvSpPr>
          <p:cNvPr id="120" name="Google Shape;120;p29"/>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21" name="Google Shape;121;p29"/>
          <p:cNvSpPr txBox="1"/>
          <p:nvPr>
            <p:ph idx="1" type="body"/>
          </p:nvPr>
        </p:nvSpPr>
        <p:spPr>
          <a:xfrm>
            <a:off x="609600" y="1341437"/>
            <a:ext cx="109728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22" name="Google Shape;122;p29"/>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3" name="Shape 123"/>
        <p:cNvGrpSpPr/>
        <p:nvPr/>
      </p:nvGrpSpPr>
      <p:grpSpPr>
        <a:xfrm>
          <a:off x="0" y="0"/>
          <a:ext cx="0" cy="0"/>
          <a:chOff x="0" y="0"/>
          <a:chExt cx="0" cy="0"/>
        </a:xfrm>
      </p:grpSpPr>
      <p:sp>
        <p:nvSpPr>
          <p:cNvPr id="124" name="Google Shape;124;p30"/>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25" name="Google Shape;125;p30"/>
          <p:cNvSpPr txBox="1"/>
          <p:nvPr>
            <p:ph idx="1" type="body"/>
          </p:nvPr>
        </p:nvSpPr>
        <p:spPr>
          <a:xfrm>
            <a:off x="609600" y="1341437"/>
            <a:ext cx="53847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6" name="Google Shape;126;p30"/>
          <p:cNvSpPr txBox="1"/>
          <p:nvPr>
            <p:ph idx="2" type="body"/>
          </p:nvPr>
        </p:nvSpPr>
        <p:spPr>
          <a:xfrm>
            <a:off x="6197600" y="1341437"/>
            <a:ext cx="53847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7" name="Google Shape;127;p30"/>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0" i="0" sz="2400" u="none" cap="none" strike="noStrike">
                <a:solidFill>
                  <a:schemeClr val="dk1"/>
                </a:solidFill>
                <a:latin typeface="Gill Sans"/>
                <a:ea typeface="Gill Sans"/>
                <a:cs typeface="Gill Sans"/>
                <a:sym typeface="Gill Sans"/>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128" name="Google Shape;128;p30"/>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9" name="Shape 129"/>
        <p:cNvGrpSpPr/>
        <p:nvPr/>
      </p:nvGrpSpPr>
      <p:grpSpPr>
        <a:xfrm>
          <a:off x="0" y="0"/>
          <a:ext cx="0" cy="0"/>
          <a:chOff x="0" y="0"/>
          <a:chExt cx="0" cy="0"/>
        </a:xfrm>
      </p:grpSpPr>
      <p:sp>
        <p:nvSpPr>
          <p:cNvPr id="130" name="Google Shape;130;p31"/>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31" name="Google Shape;131;p31"/>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32" name="Shape 132"/>
        <p:cNvGrpSpPr/>
        <p:nvPr/>
      </p:nvGrpSpPr>
      <p:grpSpPr>
        <a:xfrm>
          <a:off x="0" y="0"/>
          <a:ext cx="0" cy="0"/>
          <a:chOff x="0" y="0"/>
          <a:chExt cx="0" cy="0"/>
        </a:xfrm>
      </p:grpSpPr>
      <p:sp>
        <p:nvSpPr>
          <p:cNvPr id="133" name="Google Shape;133;p32"/>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pic>
        <p:nvPicPr>
          <p:cNvPr descr="Screen Shot 2015-12-08 at 7.04.00 PM.png" id="134" name="Google Shape;134;p32"/>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 name="Shape 18"/>
        <p:cNvGrpSpPr/>
        <p:nvPr/>
      </p:nvGrpSpPr>
      <p:grpSpPr>
        <a:xfrm>
          <a:off x="0" y="0"/>
          <a:ext cx="0" cy="0"/>
          <a:chOff x="0" y="0"/>
          <a:chExt cx="0" cy="0"/>
        </a:xfrm>
      </p:grpSpPr>
      <p:pic>
        <p:nvPicPr>
          <p:cNvPr descr="Biocomplexity-PP-SectionTitle10-SDAL-BKGD-Light_2015-11.jpg" id="19" name="Google Shape;19;p4"/>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0" name="Google Shape;20;p4"/>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135" name="Shape 135"/>
        <p:cNvGrpSpPr/>
        <p:nvPr/>
      </p:nvGrpSpPr>
      <p:grpSpPr>
        <a:xfrm>
          <a:off x="0" y="0"/>
          <a:ext cx="0" cy="0"/>
          <a:chOff x="0" y="0"/>
          <a:chExt cx="0" cy="0"/>
        </a:xfrm>
      </p:grpSpPr>
      <p:sp>
        <p:nvSpPr>
          <p:cNvPr id="136" name="Google Shape;136;p33"/>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spTree>
      <p:nvGrpSpPr>
        <p:cNvPr id="137" name="Shape 137"/>
        <p:cNvGrpSpPr/>
        <p:nvPr/>
      </p:nvGrpSpPr>
      <p:grpSpPr>
        <a:xfrm>
          <a:off x="0" y="0"/>
          <a:ext cx="0" cy="0"/>
          <a:chOff x="0" y="0"/>
          <a:chExt cx="0" cy="0"/>
        </a:xfrm>
      </p:grpSpPr>
      <p:sp>
        <p:nvSpPr>
          <p:cNvPr id="138" name="Google Shape;138;p34"/>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pic>
        <p:nvPicPr>
          <p:cNvPr descr="Screen Shot 2015-12-08 at 7.04.00 PM.png" id="139" name="Google Shape;139;p34"/>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0" name="Shape 140"/>
        <p:cNvGrpSpPr/>
        <p:nvPr/>
      </p:nvGrpSpPr>
      <p:grpSpPr>
        <a:xfrm>
          <a:off x="0" y="0"/>
          <a:ext cx="0" cy="0"/>
          <a:chOff x="0" y="0"/>
          <a:chExt cx="0" cy="0"/>
        </a:xfrm>
      </p:grpSpPr>
      <p:pic>
        <p:nvPicPr>
          <p:cNvPr descr="Screen Shot 2015-12-08 at 7.04.00 PM.png" id="141" name="Google Shape;141;p35"/>
          <p:cNvPicPr preferRelativeResize="0"/>
          <p:nvPr/>
        </p:nvPicPr>
        <p:blipFill rotWithShape="1">
          <a:blip r:embed="rId2">
            <a:alphaModFix/>
          </a:blip>
          <a:srcRect b="0" l="0" r="0" t="0"/>
          <a:stretch/>
        </p:blipFill>
        <p:spPr>
          <a:xfrm>
            <a:off x="1043985" y="6350490"/>
            <a:ext cx="4945200" cy="4761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36"/>
          <p:cNvSpPr txBox="1"/>
          <p:nvPr>
            <p:ph type="title"/>
          </p:nvPr>
        </p:nvSpPr>
        <p:spPr>
          <a:xfrm>
            <a:off x="609624" y="273048"/>
            <a:ext cx="4011300" cy="1161900"/>
          </a:xfrm>
          <a:prstGeom prst="rect">
            <a:avLst/>
          </a:prstGeom>
          <a:noFill/>
          <a:ln>
            <a:noFill/>
          </a:ln>
        </p:spPr>
        <p:txBody>
          <a:bodyPr anchorCtr="0" anchor="b"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Gill Sans"/>
              <a:buNone/>
              <a:defRPr b="1" i="0" sz="27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44" name="Google Shape;144;p36"/>
          <p:cNvSpPr txBox="1"/>
          <p:nvPr>
            <p:ph idx="1" type="body"/>
          </p:nvPr>
        </p:nvSpPr>
        <p:spPr>
          <a:xfrm>
            <a:off x="4766733" y="273068"/>
            <a:ext cx="6815700" cy="5853300"/>
          </a:xfrm>
          <a:prstGeom prst="rect">
            <a:avLst/>
          </a:prstGeom>
          <a:noFill/>
          <a:ln>
            <a:noFill/>
          </a:ln>
        </p:spPr>
        <p:txBody>
          <a:bodyPr anchorCtr="0" anchor="t" bIns="121900" lIns="121900" spcFirstLastPara="1" rIns="121900" wrap="square" tIns="121900"/>
          <a:lstStyle>
            <a:lvl1pPr indent="-501650" lvl="0" marL="457200" marR="0" rtl="0" algn="l">
              <a:lnSpc>
                <a:spcPct val="100000"/>
              </a:lnSpc>
              <a:spcBef>
                <a:spcPts val="900"/>
              </a:spcBef>
              <a:spcAft>
                <a:spcPts val="0"/>
              </a:spcAft>
              <a:buClr>
                <a:schemeClr val="dk1"/>
              </a:buClr>
              <a:buSzPts val="4300"/>
              <a:buFont typeface="Arial"/>
              <a:buChar char="•"/>
              <a:defRPr b="0" i="0" sz="4300" u="none" cap="none" strike="noStrike">
                <a:solidFill>
                  <a:schemeClr val="dk1"/>
                </a:solidFill>
                <a:latin typeface="Gill Sans"/>
                <a:ea typeface="Gill Sans"/>
                <a:cs typeface="Gill Sans"/>
                <a:sym typeface="Gill Sans"/>
              </a:defRPr>
            </a:lvl1pPr>
            <a:lvl2pPr indent="-463550" lvl="1" marL="9144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2pPr>
            <a:lvl3pPr indent="-431800" lvl="2" marL="13716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45" name="Google Shape;145;p36"/>
          <p:cNvSpPr txBox="1"/>
          <p:nvPr>
            <p:ph idx="2" type="body"/>
          </p:nvPr>
        </p:nvSpPr>
        <p:spPr>
          <a:xfrm>
            <a:off x="609624" y="1435104"/>
            <a:ext cx="4011300" cy="4691100"/>
          </a:xfrm>
          <a:prstGeom prst="rect">
            <a:avLst/>
          </a:prstGeom>
          <a:noFill/>
          <a:ln>
            <a:noFill/>
          </a:ln>
        </p:spPr>
        <p:txBody>
          <a:bodyPr anchorCtr="0" anchor="t" bIns="121900" lIns="121900" spcFirstLastPara="1" rIns="121900" wrap="square" tIns="121900"/>
          <a:lstStyle>
            <a:lvl1pPr indent="-228600" lvl="0" marL="457200" marR="0" rtl="0" algn="l">
              <a:lnSpc>
                <a:spcPct val="100000"/>
              </a:lnSpc>
              <a:spcBef>
                <a:spcPts val="400"/>
              </a:spcBef>
              <a:spcAft>
                <a:spcPts val="0"/>
              </a:spcAft>
              <a:buClr>
                <a:schemeClr val="dk1"/>
              </a:buClr>
              <a:buSzPts val="3700"/>
              <a:buFont typeface="Arial"/>
              <a:buNone/>
              <a:defRPr b="0" i="0" sz="1900" u="none" cap="none" strike="noStrike">
                <a:solidFill>
                  <a:schemeClr val="dk1"/>
                </a:solidFill>
                <a:latin typeface="Gill Sans"/>
                <a:ea typeface="Gill Sans"/>
                <a:cs typeface="Gill Sans"/>
                <a:sym typeface="Gill Sans"/>
              </a:defRPr>
            </a:lvl1pPr>
            <a:lvl2pPr indent="-228600" lvl="1" marL="914400" marR="0" rtl="0" algn="l">
              <a:lnSpc>
                <a:spcPct val="100000"/>
              </a:lnSpc>
              <a:spcBef>
                <a:spcPts val="300"/>
              </a:spcBef>
              <a:spcAft>
                <a:spcPts val="0"/>
              </a:spcAft>
              <a:buClr>
                <a:schemeClr val="dk1"/>
              </a:buClr>
              <a:buSzPts val="3200"/>
              <a:buFont typeface="Arial"/>
              <a:buNone/>
              <a:defRPr b="0" i="0" sz="1600" u="none" cap="none" strike="noStrike">
                <a:solidFill>
                  <a:schemeClr val="dk1"/>
                </a:solidFill>
                <a:latin typeface="Gill Sans"/>
                <a:ea typeface="Gill Sans"/>
                <a:cs typeface="Gill Sans"/>
                <a:sym typeface="Gill Sans"/>
              </a:defRPr>
            </a:lvl2pPr>
            <a:lvl3pPr indent="-228600" lvl="2" marL="1371600" marR="0" rtl="0" algn="l">
              <a:lnSpc>
                <a:spcPct val="100000"/>
              </a:lnSpc>
              <a:spcBef>
                <a:spcPts val="300"/>
              </a:spcBef>
              <a:spcAft>
                <a:spcPts val="0"/>
              </a:spcAft>
              <a:buClr>
                <a:schemeClr val="dk1"/>
              </a:buClr>
              <a:buSzPts val="2700"/>
              <a:buFont typeface="Arial"/>
              <a:buNone/>
              <a:defRPr b="0" i="0" sz="1300" u="none" cap="none" strike="noStrike">
                <a:solidFill>
                  <a:schemeClr val="dk1"/>
                </a:solidFill>
                <a:latin typeface="Gill Sans"/>
                <a:ea typeface="Gill Sans"/>
                <a:cs typeface="Gill Sans"/>
                <a:sym typeface="Gill Sans"/>
              </a:defRPr>
            </a:lvl3pPr>
            <a:lvl4pPr indent="-228600" lvl="3" marL="18288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Gill Sans"/>
                <a:ea typeface="Gill Sans"/>
                <a:cs typeface="Gill Sans"/>
                <a:sym typeface="Gill Sans"/>
              </a:defRPr>
            </a:lvl4pPr>
            <a:lvl5pPr indent="-228600" lvl="4" marL="22860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Gill Sans"/>
                <a:ea typeface="Gill Sans"/>
                <a:cs typeface="Gill Sans"/>
                <a:sym typeface="Gill Sans"/>
              </a:defRPr>
            </a:lvl5pPr>
            <a:lvl6pPr indent="-228600" lvl="5" marL="27432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200"/>
              </a:spcBef>
              <a:spcAft>
                <a:spcPts val="0"/>
              </a:spcAft>
              <a:buClr>
                <a:schemeClr val="dk1"/>
              </a:buClr>
              <a:buSzPts val="2700"/>
              <a:buFont typeface="Arial"/>
              <a:buNone/>
              <a:defRPr b="0" i="0" sz="1200" u="none" cap="none" strike="noStrike">
                <a:solidFill>
                  <a:schemeClr val="dk1"/>
                </a:solidFill>
                <a:latin typeface="Calibri"/>
                <a:ea typeface="Calibri"/>
                <a:cs typeface="Calibri"/>
                <a:sym typeface="Calibri"/>
              </a:defRPr>
            </a:lvl9pPr>
          </a:lstStyle>
          <a:p/>
        </p:txBody>
      </p:sp>
      <p:sp>
        <p:nvSpPr>
          <p:cNvPr id="146" name="Google Shape;146;p36"/>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47" name="Google Shape;147;p36"/>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48" name="Google Shape;148;p36"/>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49" name="Shape 14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0" name="Shape 150"/>
        <p:cNvGrpSpPr/>
        <p:nvPr/>
      </p:nvGrpSpPr>
      <p:grpSpPr>
        <a:xfrm>
          <a:off x="0" y="0"/>
          <a:ext cx="0" cy="0"/>
          <a:chOff x="0" y="0"/>
          <a:chExt cx="0" cy="0"/>
        </a:xfrm>
      </p:grpSpPr>
      <p:sp>
        <p:nvSpPr>
          <p:cNvPr id="151" name="Google Shape;151;p38"/>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52" name="Google Shape;152;p38"/>
          <p:cNvSpPr txBox="1"/>
          <p:nvPr>
            <p:ph idx="1" type="body"/>
          </p:nvPr>
        </p:nvSpPr>
        <p:spPr>
          <a:xfrm rot="5400000">
            <a:off x="3832949" y="-1881911"/>
            <a:ext cx="4526100" cy="109728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53" name="Google Shape;153;p38"/>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54" name="Google Shape;154;p38"/>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55" name="Google Shape;155;p38"/>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6" name="Shape 156"/>
        <p:cNvGrpSpPr/>
        <p:nvPr/>
      </p:nvGrpSpPr>
      <p:grpSpPr>
        <a:xfrm>
          <a:off x="0" y="0"/>
          <a:ext cx="0" cy="0"/>
          <a:chOff x="0" y="0"/>
          <a:chExt cx="0" cy="0"/>
        </a:xfrm>
      </p:grpSpPr>
      <p:sp>
        <p:nvSpPr>
          <p:cNvPr id="157" name="Google Shape;157;p39"/>
          <p:cNvSpPr txBox="1"/>
          <p:nvPr>
            <p:ph type="title"/>
          </p:nvPr>
        </p:nvSpPr>
        <p:spPr>
          <a:xfrm rot="5400000">
            <a:off x="7285049" y="1828790"/>
            <a:ext cx="5851500" cy="27432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58" name="Google Shape;158;p39"/>
          <p:cNvSpPr txBox="1"/>
          <p:nvPr>
            <p:ph idx="1" type="body"/>
          </p:nvPr>
        </p:nvSpPr>
        <p:spPr>
          <a:xfrm rot="5400000">
            <a:off x="1696999" y="-812858"/>
            <a:ext cx="5851500" cy="80265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59" name="Google Shape;159;p39"/>
          <p:cNvSpPr txBox="1"/>
          <p:nvPr>
            <p:ph idx="10" type="dt"/>
          </p:nvPr>
        </p:nvSpPr>
        <p:spPr>
          <a:xfrm>
            <a:off x="609600" y="6356352"/>
            <a:ext cx="28449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60" name="Google Shape;160;p39"/>
          <p:cNvSpPr txBox="1"/>
          <p:nvPr>
            <p:ph idx="11" type="ftr"/>
          </p:nvPr>
        </p:nvSpPr>
        <p:spPr>
          <a:xfrm>
            <a:off x="4165600" y="6356352"/>
            <a:ext cx="3860700" cy="365100"/>
          </a:xfrm>
          <a:prstGeom prst="rect">
            <a:avLst/>
          </a:prstGeom>
          <a:noFill/>
          <a:ln>
            <a:noFill/>
          </a:ln>
        </p:spPr>
        <p:txBody>
          <a:bodyPr anchorCtr="0" anchor="t" bIns="121900" lIns="121900" spcFirstLastPara="1" rIns="121900" wrap="square" tIns="121900"/>
          <a:lstStyle>
            <a:lvl1pPr indent="0" lvl="0" marL="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1pPr>
            <a:lvl2pPr indent="0" lvl="1" marL="609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2pPr>
            <a:lvl3pPr indent="0" lvl="2" marL="1219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3pPr>
            <a:lvl4pPr indent="0" lvl="3" marL="1828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4pPr>
            <a:lvl5pPr indent="0" lvl="4" marL="24384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5pPr>
            <a:lvl6pPr indent="0" lvl="5" marL="30480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6pPr>
            <a:lvl7pPr indent="0" lvl="6" marL="36576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7pPr>
            <a:lvl8pPr indent="0" lvl="7" marL="42672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8pPr>
            <a:lvl9pPr indent="0" lvl="8" marL="4876800" marR="0" rtl="0" algn="l">
              <a:lnSpc>
                <a:spcPct val="100000"/>
              </a:lnSpc>
              <a:spcBef>
                <a:spcPts val="0"/>
              </a:spcBef>
              <a:spcAft>
                <a:spcPts val="0"/>
              </a:spcAft>
              <a:buClr>
                <a:schemeClr val="dk1"/>
              </a:buClr>
              <a:buSzPts val="1900"/>
              <a:buFont typeface="Calibri"/>
              <a:buNone/>
              <a:defRPr b="0" i="0" sz="2400" u="none" cap="none" strike="noStrike">
                <a:solidFill>
                  <a:schemeClr val="dk1"/>
                </a:solidFill>
                <a:latin typeface="Calibri"/>
                <a:ea typeface="Calibri"/>
                <a:cs typeface="Calibri"/>
                <a:sym typeface="Calibri"/>
              </a:defRPr>
            </a:lvl9pPr>
          </a:lstStyle>
          <a:p/>
        </p:txBody>
      </p:sp>
      <p:sp>
        <p:nvSpPr>
          <p:cNvPr id="161" name="Google Shape;161;p39"/>
          <p:cNvSpPr txBox="1"/>
          <p:nvPr>
            <p:ph idx="12" type="sldNum"/>
          </p:nvPr>
        </p:nvSpPr>
        <p:spPr>
          <a:xfrm>
            <a:off x="8737600" y="6356352"/>
            <a:ext cx="2844900" cy="365100"/>
          </a:xfrm>
          <a:prstGeom prst="rect">
            <a:avLst/>
          </a:prstGeom>
          <a:noFill/>
          <a:ln>
            <a:noFill/>
          </a:ln>
        </p:spPr>
        <p:txBody>
          <a:bodyPr anchorCtr="0" anchor="t" bIns="60925" lIns="121900" spcFirstLastPara="1" rIns="121900" wrap="square" tIns="60925">
            <a:noAutofit/>
          </a:bodyPr>
          <a:lstStyle>
            <a:lvl1pPr indent="0" lvl="0"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chemeClr val="dk1"/>
              </a:buClr>
              <a:buFont typeface="Calibri"/>
              <a:buNone/>
              <a:defRPr b="0" i="0" sz="2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5" name="Shape 165"/>
        <p:cNvGrpSpPr/>
        <p:nvPr/>
      </p:nvGrpSpPr>
      <p:grpSpPr>
        <a:xfrm>
          <a:off x="0" y="0"/>
          <a:ext cx="0" cy="0"/>
          <a:chOff x="0" y="0"/>
          <a:chExt cx="0" cy="0"/>
        </a:xfrm>
      </p:grpSpPr>
      <p:sp>
        <p:nvSpPr>
          <p:cNvPr id="166" name="Google Shape;166;p41"/>
          <p:cNvSpPr txBox="1"/>
          <p:nvPr>
            <p:ph type="ctrTitle"/>
          </p:nvPr>
        </p:nvSpPr>
        <p:spPr>
          <a:xfrm>
            <a:off x="430305" y="497540"/>
            <a:ext cx="6992400" cy="28509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67" name="Google Shape;167;p41"/>
          <p:cNvSpPr txBox="1"/>
          <p:nvPr>
            <p:ph idx="1" type="subTitle"/>
          </p:nvPr>
        </p:nvSpPr>
        <p:spPr>
          <a:xfrm>
            <a:off x="430305" y="3602037"/>
            <a:ext cx="6992400" cy="1655700"/>
          </a:xfrm>
          <a:prstGeom prst="rect">
            <a:avLst/>
          </a:prstGeom>
          <a:noFill/>
          <a:ln>
            <a:noFill/>
          </a:ln>
        </p:spPr>
        <p:txBody>
          <a:bodyPr anchorCtr="0" anchor="t" bIns="121900" lIns="121900" spcFirstLastPara="1" rIns="121900" wrap="square" tIns="121900"/>
          <a:lstStyle>
            <a:lvl1pPr indent="0" lvl="0" marL="0" marR="0" rtl="0" algn="l">
              <a:lnSpc>
                <a:spcPct val="90000"/>
              </a:lnSpc>
              <a:spcBef>
                <a:spcPts val="11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9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168" name="Shape 168"/>
        <p:cNvGrpSpPr/>
        <p:nvPr/>
      </p:nvGrpSpPr>
      <p:grpSpPr>
        <a:xfrm>
          <a:off x="0" y="0"/>
          <a:ext cx="0" cy="0"/>
          <a:chOff x="0" y="0"/>
          <a:chExt cx="0" cy="0"/>
        </a:xfrm>
      </p:grpSpPr>
      <p:sp>
        <p:nvSpPr>
          <p:cNvPr id="169" name="Google Shape;169;p42"/>
          <p:cNvSpPr txBox="1"/>
          <p:nvPr>
            <p:ph type="title"/>
          </p:nvPr>
        </p:nvSpPr>
        <p:spPr>
          <a:xfrm>
            <a:off x="443753" y="0"/>
            <a:ext cx="11322300" cy="10221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70" name="Google Shape;170;p42"/>
          <p:cNvSpPr txBox="1"/>
          <p:nvPr>
            <p:ph idx="1" type="body"/>
          </p:nvPr>
        </p:nvSpPr>
        <p:spPr>
          <a:xfrm>
            <a:off x="838200" y="1210235"/>
            <a:ext cx="10515600" cy="45993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71" name="Shape 171"/>
        <p:cNvGrpSpPr/>
        <p:nvPr/>
      </p:nvGrpSpPr>
      <p:grpSpPr>
        <a:xfrm>
          <a:off x="0" y="0"/>
          <a:ext cx="0" cy="0"/>
          <a:chOff x="0" y="0"/>
          <a:chExt cx="0" cy="0"/>
        </a:xfrm>
      </p:grpSpPr>
      <p:pic>
        <p:nvPicPr>
          <p:cNvPr descr="Biocomplexity-PP-SectionTitle10-SDAL-BKGD-Light_2015-11.jpg" id="172" name="Google Shape;172;p43"/>
          <p:cNvPicPr preferRelativeResize="0"/>
          <p:nvPr/>
        </p:nvPicPr>
        <p:blipFill rotWithShape="1">
          <a:blip r:embed="rId2">
            <a:alphaModFix/>
          </a:blip>
          <a:srcRect b="0" l="0" r="0" t="0"/>
          <a:stretch/>
        </p:blipFill>
        <p:spPr>
          <a:xfrm>
            <a:off x="0" y="0"/>
            <a:ext cx="12159600" cy="6858000"/>
          </a:xfrm>
          <a:prstGeom prst="rect">
            <a:avLst/>
          </a:prstGeom>
          <a:noFill/>
          <a:ln>
            <a:noFill/>
          </a:ln>
        </p:spPr>
      </p:pic>
      <p:sp>
        <p:nvSpPr>
          <p:cNvPr id="173" name="Google Shape;173;p43"/>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Helvetica Neue"/>
              <a:buNone/>
              <a:defRPr b="0" i="0" sz="55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443754" y="0"/>
            <a:ext cx="11362764" cy="100852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5"/>
          <p:cNvSpPr txBox="1"/>
          <p:nvPr>
            <p:ph idx="1" type="body"/>
          </p:nvPr>
        </p:nvSpPr>
        <p:spPr>
          <a:xfrm>
            <a:off x="838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2" type="body"/>
          </p:nvPr>
        </p:nvSpPr>
        <p:spPr>
          <a:xfrm>
            <a:off x="6172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174" name="Shape 174"/>
        <p:cNvGrpSpPr/>
        <p:nvPr/>
      </p:nvGrpSpPr>
      <p:grpSpPr>
        <a:xfrm>
          <a:off x="0" y="0"/>
          <a:ext cx="0" cy="0"/>
          <a:chOff x="0" y="0"/>
          <a:chExt cx="0" cy="0"/>
        </a:xfrm>
      </p:grpSpPr>
      <p:sp>
        <p:nvSpPr>
          <p:cNvPr id="175" name="Google Shape;175;p44"/>
          <p:cNvSpPr txBox="1"/>
          <p:nvPr>
            <p:ph type="title"/>
          </p:nvPr>
        </p:nvSpPr>
        <p:spPr>
          <a:xfrm>
            <a:off x="443753" y="0"/>
            <a:ext cx="11362800" cy="10083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76" name="Google Shape;176;p44"/>
          <p:cNvSpPr txBox="1"/>
          <p:nvPr>
            <p:ph idx="1" type="body"/>
          </p:nvPr>
        </p:nvSpPr>
        <p:spPr>
          <a:xfrm>
            <a:off x="838200" y="1223681"/>
            <a:ext cx="5181600" cy="49533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77" name="Google Shape;177;p44"/>
          <p:cNvSpPr txBox="1"/>
          <p:nvPr>
            <p:ph idx="2" type="body"/>
          </p:nvPr>
        </p:nvSpPr>
        <p:spPr>
          <a:xfrm>
            <a:off x="6172200" y="1223681"/>
            <a:ext cx="5181600" cy="49533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8" name="Shape 178"/>
        <p:cNvGrpSpPr/>
        <p:nvPr/>
      </p:nvGrpSpPr>
      <p:grpSpPr>
        <a:xfrm>
          <a:off x="0" y="0"/>
          <a:ext cx="0" cy="0"/>
          <a:chOff x="0" y="0"/>
          <a:chExt cx="0" cy="0"/>
        </a:xfrm>
      </p:grpSpPr>
      <p:sp>
        <p:nvSpPr>
          <p:cNvPr id="179" name="Google Shape;179;p45"/>
          <p:cNvSpPr txBox="1"/>
          <p:nvPr>
            <p:ph type="title"/>
          </p:nvPr>
        </p:nvSpPr>
        <p:spPr>
          <a:xfrm>
            <a:off x="443753" y="524435"/>
            <a:ext cx="6938700" cy="28371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180" name="Shape 180"/>
        <p:cNvGrpSpPr/>
        <p:nvPr/>
      </p:nvGrpSpPr>
      <p:grpSpPr>
        <a:xfrm>
          <a:off x="0" y="0"/>
          <a:ext cx="0" cy="0"/>
          <a:chOff x="0" y="0"/>
          <a:chExt cx="0" cy="0"/>
        </a:xfrm>
      </p:grpSpPr>
      <p:sp>
        <p:nvSpPr>
          <p:cNvPr id="181" name="Google Shape;181;p46"/>
          <p:cNvSpPr txBox="1"/>
          <p:nvPr>
            <p:ph type="title"/>
          </p:nvPr>
        </p:nvSpPr>
        <p:spPr>
          <a:xfrm>
            <a:off x="443753" y="0"/>
            <a:ext cx="11322300" cy="10221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82" name="Google Shape;182;p46"/>
          <p:cNvSpPr txBox="1"/>
          <p:nvPr>
            <p:ph idx="1" type="body"/>
          </p:nvPr>
        </p:nvSpPr>
        <p:spPr>
          <a:xfrm>
            <a:off x="838200" y="1210235"/>
            <a:ext cx="10515600" cy="45993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183" name="Shape 183"/>
        <p:cNvGrpSpPr/>
        <p:nvPr/>
      </p:nvGrpSpPr>
      <p:grpSpPr>
        <a:xfrm>
          <a:off x="0" y="0"/>
          <a:ext cx="0" cy="0"/>
          <a:chOff x="0" y="0"/>
          <a:chExt cx="0" cy="0"/>
        </a:xfrm>
      </p:grpSpPr>
      <p:sp>
        <p:nvSpPr>
          <p:cNvPr id="184" name="Google Shape;184;p47"/>
          <p:cNvSpPr txBox="1"/>
          <p:nvPr>
            <p:ph type="title"/>
          </p:nvPr>
        </p:nvSpPr>
        <p:spPr>
          <a:xfrm>
            <a:off x="831849" y="0"/>
            <a:ext cx="10515600" cy="1008300"/>
          </a:xfrm>
          <a:prstGeom prst="rect">
            <a:avLst/>
          </a:prstGeom>
          <a:noFill/>
          <a:ln>
            <a:noFill/>
          </a:ln>
        </p:spPr>
        <p:txBody>
          <a:bodyPr anchorCtr="0" anchor="b"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85" name="Google Shape;185;p47"/>
          <p:cNvSpPr txBox="1"/>
          <p:nvPr>
            <p:ph idx="1" type="body"/>
          </p:nvPr>
        </p:nvSpPr>
        <p:spPr>
          <a:xfrm>
            <a:off x="831849" y="1250576"/>
            <a:ext cx="10515600" cy="4839300"/>
          </a:xfrm>
          <a:prstGeom prst="rect">
            <a:avLst/>
          </a:prstGeom>
          <a:noFill/>
          <a:ln>
            <a:noFill/>
          </a:ln>
        </p:spPr>
        <p:txBody>
          <a:bodyPr anchorCtr="0" anchor="t" bIns="121900" lIns="121900" spcFirstLastPara="1" rIns="121900" wrap="square" tIns="121900"/>
          <a:lstStyle>
            <a:lvl1pPr indent="-228600" lvl="0" marL="457200" marR="0" rtl="0" algn="l">
              <a:lnSpc>
                <a:spcPct val="90000"/>
              </a:lnSpc>
              <a:spcBef>
                <a:spcPts val="11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9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186" name="Shape 186"/>
        <p:cNvGrpSpPr/>
        <p:nvPr/>
      </p:nvGrpSpPr>
      <p:grpSpPr>
        <a:xfrm>
          <a:off x="0" y="0"/>
          <a:ext cx="0" cy="0"/>
          <a:chOff x="0" y="0"/>
          <a:chExt cx="0" cy="0"/>
        </a:xfrm>
      </p:grpSpPr>
      <p:sp>
        <p:nvSpPr>
          <p:cNvPr id="187" name="Google Shape;187;p48"/>
          <p:cNvSpPr txBox="1"/>
          <p:nvPr>
            <p:ph type="title"/>
          </p:nvPr>
        </p:nvSpPr>
        <p:spPr>
          <a:xfrm>
            <a:off x="839787" y="0"/>
            <a:ext cx="10515600" cy="10035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88" name="Google Shape;188;p48"/>
          <p:cNvSpPr txBox="1"/>
          <p:nvPr>
            <p:ph idx="1" type="body"/>
          </p:nvPr>
        </p:nvSpPr>
        <p:spPr>
          <a:xfrm>
            <a:off x="839787" y="1193179"/>
            <a:ext cx="5157900" cy="479100"/>
          </a:xfrm>
          <a:prstGeom prst="rect">
            <a:avLst/>
          </a:prstGeom>
          <a:noFill/>
          <a:ln>
            <a:noFill/>
          </a:ln>
        </p:spPr>
        <p:txBody>
          <a:bodyPr anchorCtr="0" anchor="ctr" bIns="121900" lIns="121900" spcFirstLastPara="1" rIns="121900" wrap="square" tIns="121900"/>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189" name="Google Shape;189;p48"/>
          <p:cNvSpPr txBox="1"/>
          <p:nvPr>
            <p:ph idx="2" type="body"/>
          </p:nvPr>
        </p:nvSpPr>
        <p:spPr>
          <a:xfrm>
            <a:off x="839787" y="1862252"/>
            <a:ext cx="5157900" cy="43275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90" name="Google Shape;190;p48"/>
          <p:cNvSpPr txBox="1"/>
          <p:nvPr>
            <p:ph idx="3" type="body"/>
          </p:nvPr>
        </p:nvSpPr>
        <p:spPr>
          <a:xfrm>
            <a:off x="6172200" y="1193179"/>
            <a:ext cx="5183100" cy="479100"/>
          </a:xfrm>
          <a:prstGeom prst="rect">
            <a:avLst/>
          </a:prstGeom>
          <a:noFill/>
          <a:ln>
            <a:noFill/>
          </a:ln>
        </p:spPr>
        <p:txBody>
          <a:bodyPr anchorCtr="0" anchor="ctr" bIns="121900" lIns="121900" spcFirstLastPara="1" rIns="121900" wrap="square" tIns="121900"/>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191" name="Google Shape;191;p48"/>
          <p:cNvSpPr txBox="1"/>
          <p:nvPr>
            <p:ph idx="4" type="body"/>
          </p:nvPr>
        </p:nvSpPr>
        <p:spPr>
          <a:xfrm>
            <a:off x="6172200" y="1862252"/>
            <a:ext cx="5183100" cy="43275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192" name="Shape 192"/>
        <p:cNvGrpSpPr/>
        <p:nvPr/>
      </p:nvGrpSpPr>
      <p:grpSpPr>
        <a:xfrm>
          <a:off x="0" y="0"/>
          <a:ext cx="0" cy="0"/>
          <a:chOff x="0" y="0"/>
          <a:chExt cx="0" cy="0"/>
        </a:xfrm>
      </p:grpSpPr>
      <p:sp>
        <p:nvSpPr>
          <p:cNvPr id="193" name="Google Shape;193;p49"/>
          <p:cNvSpPr txBox="1"/>
          <p:nvPr>
            <p:ph type="title"/>
          </p:nvPr>
        </p:nvSpPr>
        <p:spPr>
          <a:xfrm>
            <a:off x="591013" y="345687"/>
            <a:ext cx="10764300" cy="635700"/>
          </a:xfrm>
          <a:prstGeom prst="rect">
            <a:avLst/>
          </a:prstGeom>
          <a:noFill/>
          <a:ln>
            <a:noFill/>
          </a:ln>
        </p:spPr>
        <p:txBody>
          <a:bodyPr anchorCtr="0" anchor="ctr" bIns="121900" lIns="121900" spcFirstLastPara="1" rIns="121900" wrap="square" tIns="121900"/>
          <a:lstStyle>
            <a:lvl1pPr indent="0" lvl="0" marL="0" marR="0" rtl="0" algn="l">
              <a:lnSpc>
                <a:spcPct val="90000"/>
              </a:lnSpc>
              <a:spcBef>
                <a:spcPts val="0"/>
              </a:spcBef>
              <a:spcAft>
                <a:spcPts val="0"/>
              </a:spcAft>
              <a:buClr>
                <a:schemeClr val="dk2"/>
              </a:buClr>
              <a:buSzPts val="19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94" name="Google Shape;194;p49"/>
          <p:cNvSpPr txBox="1"/>
          <p:nvPr>
            <p:ph idx="1" type="body"/>
          </p:nvPr>
        </p:nvSpPr>
        <p:spPr>
          <a:xfrm>
            <a:off x="5183186" y="1092820"/>
            <a:ext cx="6172500" cy="4768500"/>
          </a:xfrm>
          <a:prstGeom prst="rect">
            <a:avLst/>
          </a:prstGeom>
          <a:noFill/>
          <a:ln>
            <a:noFill/>
          </a:ln>
        </p:spPr>
        <p:txBody>
          <a:bodyPr anchorCtr="0" anchor="t" bIns="121900" lIns="121900" spcFirstLastPara="1" rIns="121900" wrap="square" tIns="121900"/>
          <a:lstStyle>
            <a:lvl1pPr indent="-431800" lvl="0" marL="457200" marR="0" rtl="0" algn="l">
              <a:lnSpc>
                <a:spcPct val="90000"/>
              </a:lnSpc>
              <a:spcBef>
                <a:spcPts val="11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5" name="Google Shape;195;p49"/>
          <p:cNvSpPr txBox="1"/>
          <p:nvPr>
            <p:ph idx="2" type="body"/>
          </p:nvPr>
        </p:nvSpPr>
        <p:spPr>
          <a:xfrm>
            <a:off x="591016" y="1092820"/>
            <a:ext cx="4349100" cy="4776300"/>
          </a:xfrm>
          <a:prstGeom prst="rect">
            <a:avLst/>
          </a:prstGeom>
          <a:noFill/>
          <a:ln>
            <a:noFill/>
          </a:ln>
        </p:spPr>
        <p:txBody>
          <a:bodyPr anchorCtr="0" anchor="t" bIns="121900" lIns="121900" spcFirstLastPara="1" rIns="121900" wrap="square" tIns="121900"/>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196" name="Shape 196"/>
        <p:cNvGrpSpPr/>
        <p:nvPr/>
      </p:nvGrpSpPr>
      <p:grpSpPr>
        <a:xfrm>
          <a:off x="0" y="0"/>
          <a:ext cx="0" cy="0"/>
          <a:chOff x="0" y="0"/>
          <a:chExt cx="0" cy="0"/>
        </a:xfrm>
      </p:grpSpPr>
      <p:sp>
        <p:nvSpPr>
          <p:cNvPr id="197" name="Google Shape;197;p50"/>
          <p:cNvSpPr txBox="1"/>
          <p:nvPr>
            <p:ph type="title"/>
          </p:nvPr>
        </p:nvSpPr>
        <p:spPr>
          <a:xfrm>
            <a:off x="839787" y="457200"/>
            <a:ext cx="10515600" cy="12039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98" name="Google Shape;198;p50"/>
          <p:cNvSpPr/>
          <p:nvPr>
            <p:ph idx="2" type="pic"/>
          </p:nvPr>
        </p:nvSpPr>
        <p:spPr>
          <a:xfrm>
            <a:off x="5183186" y="2057400"/>
            <a:ext cx="6172500" cy="3803700"/>
          </a:xfrm>
          <a:prstGeom prst="rect">
            <a:avLst/>
          </a:prstGeom>
          <a:noFill/>
          <a:ln>
            <a:noFill/>
          </a:ln>
        </p:spPr>
        <p:txBody>
          <a:bodyPr anchorCtr="0" anchor="t" bIns="121900" lIns="121900" spcFirstLastPara="1" rIns="121900" wrap="square" tIns="121900"/>
          <a:lstStyle>
            <a:lvl1pPr indent="0" lvl="0" marL="0" marR="0" rtl="0" algn="l">
              <a:lnSpc>
                <a:spcPct val="90000"/>
              </a:lnSpc>
              <a:spcBef>
                <a:spcPts val="1100"/>
              </a:spcBef>
              <a:spcAft>
                <a:spcPts val="0"/>
              </a:spcAft>
              <a:buClr>
                <a:schemeClr val="dk2"/>
              </a:buClr>
              <a:buSzPts val="19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9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9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9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9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9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9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9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900"/>
              <a:buFont typeface="Arial"/>
              <a:buNone/>
              <a:defRPr b="0" i="0" sz="2000" u="none" cap="none" strike="noStrike">
                <a:solidFill>
                  <a:schemeClr val="dk1"/>
                </a:solidFill>
                <a:latin typeface="Calibri"/>
                <a:ea typeface="Calibri"/>
                <a:cs typeface="Calibri"/>
                <a:sym typeface="Calibri"/>
              </a:defRPr>
            </a:lvl9pPr>
          </a:lstStyle>
          <a:p/>
        </p:txBody>
      </p:sp>
      <p:sp>
        <p:nvSpPr>
          <p:cNvPr id="199" name="Google Shape;199;p50"/>
          <p:cNvSpPr txBox="1"/>
          <p:nvPr>
            <p:ph idx="1" type="body"/>
          </p:nvPr>
        </p:nvSpPr>
        <p:spPr>
          <a:xfrm>
            <a:off x="839787" y="2057400"/>
            <a:ext cx="3932100" cy="3811500"/>
          </a:xfrm>
          <a:prstGeom prst="rect">
            <a:avLst/>
          </a:prstGeom>
          <a:noFill/>
          <a:ln>
            <a:noFill/>
          </a:ln>
        </p:spPr>
        <p:txBody>
          <a:bodyPr anchorCtr="0" anchor="t" bIns="121900" lIns="121900" spcFirstLastPara="1" rIns="121900" wrap="square" tIns="121900"/>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3" name="Shape 203"/>
        <p:cNvGrpSpPr/>
        <p:nvPr/>
      </p:nvGrpSpPr>
      <p:grpSpPr>
        <a:xfrm>
          <a:off x="0" y="0"/>
          <a:ext cx="0" cy="0"/>
          <a:chOff x="0" y="0"/>
          <a:chExt cx="0" cy="0"/>
        </a:xfrm>
      </p:grpSpPr>
      <p:sp>
        <p:nvSpPr>
          <p:cNvPr id="204" name="Google Shape;204;p52"/>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05" name="Google Shape;205;p52"/>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1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9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206" name="Shape 206"/>
        <p:cNvGrpSpPr/>
        <p:nvPr/>
      </p:nvGrpSpPr>
      <p:grpSpPr>
        <a:xfrm>
          <a:off x="0" y="0"/>
          <a:ext cx="0" cy="0"/>
          <a:chOff x="0" y="0"/>
          <a:chExt cx="0" cy="0"/>
        </a:xfrm>
      </p:grpSpPr>
      <p:sp>
        <p:nvSpPr>
          <p:cNvPr id="207" name="Google Shape;207;p53"/>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3200"/>
              <a:buNone/>
              <a:defRPr i="0" sz="3200" u="none" cap="none" strike="noStrike">
                <a:solidFill>
                  <a:schemeClr val="dk2"/>
                </a:solidFill>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08" name="Google Shape;208;p53"/>
          <p:cNvSpPr txBox="1"/>
          <p:nvPr>
            <p:ph idx="1" type="body"/>
          </p:nvPr>
        </p:nvSpPr>
        <p:spPr>
          <a:xfrm>
            <a:off x="838200" y="1210235"/>
            <a:ext cx="10515600" cy="4599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Trebuchet MS"/>
              <a:buChar char="•"/>
              <a:defRPr i="0" sz="2800" u="none" cap="none" strike="noStrike">
                <a:solidFill>
                  <a:schemeClr val="dk2"/>
                </a:solidFill>
              </a:defRPr>
            </a:lvl1pPr>
            <a:lvl2pPr indent="-381000" lvl="1" marL="914400" marR="0" rtl="0" algn="l">
              <a:lnSpc>
                <a:spcPct val="90000"/>
              </a:lnSpc>
              <a:spcBef>
                <a:spcPts val="500"/>
              </a:spcBef>
              <a:spcAft>
                <a:spcPts val="0"/>
              </a:spcAft>
              <a:buClr>
                <a:schemeClr val="dk2"/>
              </a:buClr>
              <a:buSzPts val="2400"/>
              <a:buFont typeface="Trebuchet MS"/>
              <a:buChar char="•"/>
              <a:defRPr i="0" sz="2400" u="none" cap="none" strike="noStrike">
                <a:solidFill>
                  <a:schemeClr val="dk2"/>
                </a:solidFill>
              </a:defRPr>
            </a:lvl2pPr>
            <a:lvl3pPr indent="-355600" lvl="2" marL="1371600" marR="0" rtl="0" algn="l">
              <a:lnSpc>
                <a:spcPct val="90000"/>
              </a:lnSpc>
              <a:spcBef>
                <a:spcPts val="500"/>
              </a:spcBef>
              <a:spcAft>
                <a:spcPts val="0"/>
              </a:spcAft>
              <a:buClr>
                <a:schemeClr val="dk2"/>
              </a:buClr>
              <a:buSzPts val="2000"/>
              <a:buFont typeface="Trebuchet MS"/>
              <a:buChar char="•"/>
              <a:defRPr i="0" sz="2000" u="none" cap="none" strike="noStrike">
                <a:solidFill>
                  <a:schemeClr val="dk2"/>
                </a:solidFill>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209" name="Shape 209"/>
        <p:cNvGrpSpPr/>
        <p:nvPr/>
      </p:nvGrpSpPr>
      <p:grpSpPr>
        <a:xfrm>
          <a:off x="0" y="0"/>
          <a:ext cx="0" cy="0"/>
          <a:chOff x="0" y="0"/>
          <a:chExt cx="0" cy="0"/>
        </a:xfrm>
      </p:grpSpPr>
      <p:pic>
        <p:nvPicPr>
          <p:cNvPr descr="Biocomplexity-PP-SectionTitle10-SDAL-BKGD-Light_2015-11.jpg" id="210" name="Google Shape;210;p54"/>
          <p:cNvPicPr preferRelativeResize="0"/>
          <p:nvPr/>
        </p:nvPicPr>
        <p:blipFill rotWithShape="1">
          <a:blip r:embed="rId2">
            <a:alphaModFix/>
          </a:blip>
          <a:srcRect b="0" l="0" r="0" t="0"/>
          <a:stretch/>
        </p:blipFill>
        <p:spPr>
          <a:xfrm>
            <a:off x="1" y="0"/>
            <a:ext cx="12159600" cy="6858000"/>
          </a:xfrm>
          <a:prstGeom prst="rect">
            <a:avLst/>
          </a:prstGeom>
          <a:noFill/>
          <a:ln>
            <a:noFill/>
          </a:ln>
        </p:spPr>
      </p:pic>
      <p:sp>
        <p:nvSpPr>
          <p:cNvPr id="211" name="Google Shape;211;p54"/>
          <p:cNvSpPr txBox="1"/>
          <p:nvPr>
            <p:ph type="title"/>
          </p:nvPr>
        </p:nvSpPr>
        <p:spPr>
          <a:xfrm>
            <a:off x="609600" y="274639"/>
            <a:ext cx="10972800" cy="11433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Helvetica Neue"/>
              <a:buNone/>
              <a:defRPr b="0" i="0" sz="55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212" name="Shape 212"/>
        <p:cNvGrpSpPr/>
        <p:nvPr/>
      </p:nvGrpSpPr>
      <p:grpSpPr>
        <a:xfrm>
          <a:off x="0" y="0"/>
          <a:ext cx="0" cy="0"/>
          <a:chOff x="0" y="0"/>
          <a:chExt cx="0" cy="0"/>
        </a:xfrm>
      </p:grpSpPr>
      <p:sp>
        <p:nvSpPr>
          <p:cNvPr id="213" name="Google Shape;213;p55"/>
          <p:cNvSpPr txBox="1"/>
          <p:nvPr>
            <p:ph type="title"/>
          </p:nvPr>
        </p:nvSpPr>
        <p:spPr>
          <a:xfrm>
            <a:off x="443754" y="0"/>
            <a:ext cx="11362800" cy="10083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14" name="Google Shape;214;p55"/>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15" name="Google Shape;215;p55"/>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6" name="Shape 216"/>
        <p:cNvGrpSpPr/>
        <p:nvPr/>
      </p:nvGrpSpPr>
      <p:grpSpPr>
        <a:xfrm>
          <a:off x="0" y="0"/>
          <a:ext cx="0" cy="0"/>
          <a:chOff x="0" y="0"/>
          <a:chExt cx="0" cy="0"/>
        </a:xfrm>
      </p:grpSpPr>
      <p:sp>
        <p:nvSpPr>
          <p:cNvPr id="217" name="Google Shape;217;p56"/>
          <p:cNvSpPr txBox="1"/>
          <p:nvPr>
            <p:ph type="title"/>
          </p:nvPr>
        </p:nvSpPr>
        <p:spPr>
          <a:xfrm>
            <a:off x="443754" y="524435"/>
            <a:ext cx="6938700" cy="2837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218" name="Shape 218"/>
        <p:cNvGrpSpPr/>
        <p:nvPr/>
      </p:nvGrpSpPr>
      <p:grpSpPr>
        <a:xfrm>
          <a:off x="0" y="0"/>
          <a:ext cx="0" cy="0"/>
          <a:chOff x="0" y="0"/>
          <a:chExt cx="0" cy="0"/>
        </a:xfrm>
      </p:grpSpPr>
      <p:sp>
        <p:nvSpPr>
          <p:cNvPr id="219" name="Google Shape;219;p57"/>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3200"/>
              <a:buNone/>
              <a:defRPr i="0" sz="3200" u="none" cap="none" strike="noStrike">
                <a:solidFill>
                  <a:schemeClr val="dk2"/>
                </a:solidFill>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20" name="Google Shape;220;p57"/>
          <p:cNvSpPr txBox="1"/>
          <p:nvPr>
            <p:ph idx="1" type="body"/>
          </p:nvPr>
        </p:nvSpPr>
        <p:spPr>
          <a:xfrm>
            <a:off x="838200" y="1210235"/>
            <a:ext cx="10515600" cy="4599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221" name="Shape 221"/>
        <p:cNvGrpSpPr/>
        <p:nvPr/>
      </p:nvGrpSpPr>
      <p:grpSpPr>
        <a:xfrm>
          <a:off x="0" y="0"/>
          <a:ext cx="0" cy="0"/>
          <a:chOff x="0" y="0"/>
          <a:chExt cx="0" cy="0"/>
        </a:xfrm>
      </p:grpSpPr>
      <p:sp>
        <p:nvSpPr>
          <p:cNvPr id="222" name="Google Shape;222;p58"/>
          <p:cNvSpPr txBox="1"/>
          <p:nvPr>
            <p:ph type="title"/>
          </p:nvPr>
        </p:nvSpPr>
        <p:spPr>
          <a:xfrm>
            <a:off x="831850" y="0"/>
            <a:ext cx="10515600" cy="10083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23" name="Google Shape;223;p58"/>
          <p:cNvSpPr txBox="1"/>
          <p:nvPr>
            <p:ph idx="1" type="body"/>
          </p:nvPr>
        </p:nvSpPr>
        <p:spPr>
          <a:xfrm>
            <a:off x="831850" y="1250577"/>
            <a:ext cx="10515600" cy="4839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9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224" name="Shape 224"/>
        <p:cNvGrpSpPr/>
        <p:nvPr/>
      </p:nvGrpSpPr>
      <p:grpSpPr>
        <a:xfrm>
          <a:off x="0" y="0"/>
          <a:ext cx="0" cy="0"/>
          <a:chOff x="0" y="0"/>
          <a:chExt cx="0" cy="0"/>
        </a:xfrm>
      </p:grpSpPr>
      <p:sp>
        <p:nvSpPr>
          <p:cNvPr id="225" name="Google Shape;225;p59"/>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26" name="Google Shape;226;p59"/>
          <p:cNvSpPr txBox="1"/>
          <p:nvPr>
            <p:ph idx="1" type="body"/>
          </p:nvPr>
        </p:nvSpPr>
        <p:spPr>
          <a:xfrm>
            <a:off x="839788" y="1193180"/>
            <a:ext cx="5157900" cy="4791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227" name="Google Shape;227;p59"/>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28" name="Google Shape;228;p59"/>
          <p:cNvSpPr txBox="1"/>
          <p:nvPr>
            <p:ph idx="3" type="body"/>
          </p:nvPr>
        </p:nvSpPr>
        <p:spPr>
          <a:xfrm>
            <a:off x="6172200" y="1193180"/>
            <a:ext cx="5183100" cy="4791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229" name="Google Shape;229;p59"/>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230" name="Shape 230"/>
        <p:cNvGrpSpPr/>
        <p:nvPr/>
      </p:nvGrpSpPr>
      <p:grpSpPr>
        <a:xfrm>
          <a:off x="0" y="0"/>
          <a:ext cx="0" cy="0"/>
          <a:chOff x="0" y="0"/>
          <a:chExt cx="0" cy="0"/>
        </a:xfrm>
      </p:grpSpPr>
      <p:sp>
        <p:nvSpPr>
          <p:cNvPr id="231" name="Google Shape;231;p60"/>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5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32" name="Google Shape;232;p60"/>
          <p:cNvSpPr txBox="1"/>
          <p:nvPr>
            <p:ph idx="1" type="body"/>
          </p:nvPr>
        </p:nvSpPr>
        <p:spPr>
          <a:xfrm>
            <a:off x="5183188" y="1092820"/>
            <a:ext cx="6172500" cy="47685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1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Google Shape;233;p60"/>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234" name="Shape 234"/>
        <p:cNvGrpSpPr/>
        <p:nvPr/>
      </p:nvGrpSpPr>
      <p:grpSpPr>
        <a:xfrm>
          <a:off x="0" y="0"/>
          <a:ext cx="0" cy="0"/>
          <a:chOff x="0" y="0"/>
          <a:chExt cx="0" cy="0"/>
        </a:xfrm>
      </p:grpSpPr>
      <p:sp>
        <p:nvSpPr>
          <p:cNvPr id="235" name="Google Shape;235;p61"/>
          <p:cNvSpPr txBox="1"/>
          <p:nvPr>
            <p:ph type="title"/>
          </p:nvPr>
        </p:nvSpPr>
        <p:spPr>
          <a:xfrm>
            <a:off x="839788" y="457200"/>
            <a:ext cx="10515600" cy="1203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36" name="Google Shape;236;p61"/>
          <p:cNvSpPr/>
          <p:nvPr>
            <p:ph idx="2" type="pic"/>
          </p:nvPr>
        </p:nvSpPr>
        <p:spPr>
          <a:xfrm>
            <a:off x="5183188" y="2057400"/>
            <a:ext cx="6172500" cy="3803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100"/>
              </a:spcBef>
              <a:spcAft>
                <a:spcPts val="0"/>
              </a:spcAft>
              <a:buClr>
                <a:schemeClr val="dk2"/>
              </a:buClr>
              <a:buSzPts val="15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5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5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5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5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9pPr>
          </a:lstStyle>
          <a:p/>
        </p:txBody>
      </p:sp>
      <p:sp>
        <p:nvSpPr>
          <p:cNvPr id="237" name="Google Shape;237;p61"/>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8" name="Shape 238"/>
        <p:cNvGrpSpPr/>
        <p:nvPr/>
      </p:nvGrpSpPr>
      <p:grpSpPr>
        <a:xfrm>
          <a:off x="0" y="0"/>
          <a:ext cx="0" cy="0"/>
          <a:chOff x="0" y="0"/>
          <a:chExt cx="0" cy="0"/>
        </a:xfrm>
      </p:grpSpPr>
      <p:sp>
        <p:nvSpPr>
          <p:cNvPr id="239" name="Google Shape;239;p62"/>
          <p:cNvSpPr txBox="1"/>
          <p:nvPr>
            <p:ph type="title"/>
          </p:nvPr>
        </p:nvSpPr>
        <p:spPr>
          <a:xfrm>
            <a:off x="415600" y="593367"/>
            <a:ext cx="11360700" cy="763500"/>
          </a:xfrm>
          <a:prstGeom prst="rect">
            <a:avLst/>
          </a:prstGeom>
        </p:spPr>
        <p:txBody>
          <a:bodyPr anchorCtr="0" anchor="ctr" bIns="91425" lIns="91425" spcFirstLastPara="1" rIns="91425" wrap="square" tIns="91425"/>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40" name="Google Shape;240;p62"/>
          <p:cNvSpPr txBox="1"/>
          <p:nvPr>
            <p:ph idx="1" type="body"/>
          </p:nvPr>
        </p:nvSpPr>
        <p:spPr>
          <a:xfrm>
            <a:off x="415600" y="1536633"/>
            <a:ext cx="11360700" cy="4555200"/>
          </a:xfrm>
          <a:prstGeom prst="rect">
            <a:avLst/>
          </a:prstGeom>
        </p:spPr>
        <p:txBody>
          <a:bodyPr anchorCtr="0" anchor="t" bIns="91425" lIns="91425" spcFirstLastPara="1" rIns="91425" wrap="square" tIns="91425"/>
          <a:lstStyle>
            <a:lvl1pPr indent="-406400" lvl="0" marL="457200" rtl="0">
              <a:spcBef>
                <a:spcPts val="11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9250" lvl="3" marL="1828800" rtl="0">
              <a:spcBef>
                <a:spcPts val="500"/>
              </a:spcBef>
              <a:spcAft>
                <a:spcPts val="0"/>
              </a:spcAft>
              <a:buSzPts val="1900"/>
              <a:buChar char="•"/>
              <a:defRPr/>
            </a:lvl4pPr>
            <a:lvl5pPr indent="-349250" lvl="4" marL="2286000" rtl="0">
              <a:spcBef>
                <a:spcPts val="500"/>
              </a:spcBef>
              <a:spcAft>
                <a:spcPts val="0"/>
              </a:spcAft>
              <a:buSzPts val="1900"/>
              <a:buChar char="•"/>
              <a:defRPr/>
            </a:lvl5pPr>
            <a:lvl6pPr indent="-349250" lvl="5" marL="2743200" rtl="0">
              <a:spcBef>
                <a:spcPts val="500"/>
              </a:spcBef>
              <a:spcAft>
                <a:spcPts val="0"/>
              </a:spcAft>
              <a:buSzPts val="1900"/>
              <a:buChar char="•"/>
              <a:defRPr/>
            </a:lvl6pPr>
            <a:lvl7pPr indent="-349250" lvl="6" marL="3200400" rtl="0">
              <a:spcBef>
                <a:spcPts val="500"/>
              </a:spcBef>
              <a:spcAft>
                <a:spcPts val="0"/>
              </a:spcAft>
              <a:buSzPts val="1900"/>
              <a:buChar char="•"/>
              <a:defRPr/>
            </a:lvl7pPr>
            <a:lvl8pPr indent="-349250" lvl="7" marL="3657600" rtl="0">
              <a:spcBef>
                <a:spcPts val="500"/>
              </a:spcBef>
              <a:spcAft>
                <a:spcPts val="0"/>
              </a:spcAft>
              <a:buSzPts val="1900"/>
              <a:buChar char="•"/>
              <a:defRPr/>
            </a:lvl8pPr>
            <a:lvl9pPr indent="-349250" lvl="8" marL="4114800" rtl="0">
              <a:spcBef>
                <a:spcPts val="500"/>
              </a:spcBef>
              <a:spcAft>
                <a:spcPts val="0"/>
              </a:spcAft>
              <a:buSzPts val="1900"/>
              <a:buChar char="•"/>
              <a:defRPr/>
            </a:lvl9pPr>
          </a:lstStyle>
          <a:p/>
        </p:txBody>
      </p:sp>
      <p:sp>
        <p:nvSpPr>
          <p:cNvPr id="241" name="Google Shape;241;p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8" name="Shape 248"/>
        <p:cNvGrpSpPr/>
        <p:nvPr/>
      </p:nvGrpSpPr>
      <p:grpSpPr>
        <a:xfrm>
          <a:off x="0" y="0"/>
          <a:ext cx="0" cy="0"/>
          <a:chOff x="0" y="0"/>
          <a:chExt cx="0" cy="0"/>
        </a:xfrm>
      </p:grpSpPr>
      <p:sp>
        <p:nvSpPr>
          <p:cNvPr id="249" name="Google Shape;249;p64"/>
          <p:cNvSpPr txBox="1"/>
          <p:nvPr>
            <p:ph type="ctrTitle"/>
          </p:nvPr>
        </p:nvSpPr>
        <p:spPr>
          <a:xfrm>
            <a:off x="1524000" y="1122363"/>
            <a:ext cx="9144000" cy="23877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0" name="Google Shape;250;p64"/>
          <p:cNvSpPr txBox="1"/>
          <p:nvPr>
            <p:ph idx="1" type="subTitle"/>
          </p:nvPr>
        </p:nvSpPr>
        <p:spPr>
          <a:xfrm>
            <a:off x="1524000" y="3602038"/>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51" name="Google Shape;251;p6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2" name="Google Shape;252;p6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3" name="Google Shape;253;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4" name="Shape 254"/>
        <p:cNvGrpSpPr/>
        <p:nvPr/>
      </p:nvGrpSpPr>
      <p:grpSpPr>
        <a:xfrm>
          <a:off x="0" y="0"/>
          <a:ext cx="0" cy="0"/>
          <a:chOff x="0" y="0"/>
          <a:chExt cx="0" cy="0"/>
        </a:xfrm>
      </p:grpSpPr>
      <p:sp>
        <p:nvSpPr>
          <p:cNvPr id="255" name="Google Shape;255;p6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6" name="Google Shape;256;p65"/>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7" name="Google Shape;257;p65"/>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8" name="Google Shape;258;p65"/>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9" name="Google Shape;259;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7"/>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0" name="Shape 260"/>
        <p:cNvGrpSpPr/>
        <p:nvPr/>
      </p:nvGrpSpPr>
      <p:grpSpPr>
        <a:xfrm>
          <a:off x="0" y="0"/>
          <a:ext cx="0" cy="0"/>
          <a:chOff x="0" y="0"/>
          <a:chExt cx="0" cy="0"/>
        </a:xfrm>
      </p:grpSpPr>
      <p:sp>
        <p:nvSpPr>
          <p:cNvPr id="261" name="Google Shape;261;p66"/>
          <p:cNvSpPr txBox="1"/>
          <p:nvPr>
            <p:ph type="title"/>
          </p:nvPr>
        </p:nvSpPr>
        <p:spPr>
          <a:xfrm>
            <a:off x="839788"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2" name="Google Shape;262;p66"/>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63" name="Google Shape;263;p66"/>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4" name="Google Shape;264;p66"/>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65" name="Google Shape;265;p66"/>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6" name="Google Shape;266;p6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7" name="Google Shape;267;p6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8" name="Google Shape;268;p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69" name="Shape 269"/>
        <p:cNvGrpSpPr/>
        <p:nvPr/>
      </p:nvGrpSpPr>
      <p:grpSpPr>
        <a:xfrm>
          <a:off x="0" y="0"/>
          <a:ext cx="0" cy="0"/>
          <a:chOff x="0" y="0"/>
          <a:chExt cx="0" cy="0"/>
        </a:xfrm>
      </p:grpSpPr>
      <p:sp>
        <p:nvSpPr>
          <p:cNvPr id="270" name="Google Shape;270;p67"/>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1" name="Google Shape;271;p67"/>
          <p:cNvSpPr txBox="1"/>
          <p:nvPr>
            <p:ph idx="1" type="body"/>
          </p:nvPr>
        </p:nvSpPr>
        <p:spPr>
          <a:xfrm>
            <a:off x="838200" y="1825625"/>
            <a:ext cx="5181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2" name="Google Shape;272;p67"/>
          <p:cNvSpPr txBox="1"/>
          <p:nvPr>
            <p:ph idx="2" type="body"/>
          </p:nvPr>
        </p:nvSpPr>
        <p:spPr>
          <a:xfrm>
            <a:off x="6172200" y="1825625"/>
            <a:ext cx="5181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3" name="Google Shape;273;p6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6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5" name="Google Shape;275;p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6" name="Shape 276"/>
        <p:cNvGrpSpPr/>
        <p:nvPr/>
      </p:nvGrpSpPr>
      <p:grpSpPr>
        <a:xfrm>
          <a:off x="0" y="0"/>
          <a:ext cx="0" cy="0"/>
          <a:chOff x="0" y="0"/>
          <a:chExt cx="0" cy="0"/>
        </a:xfrm>
      </p:grpSpPr>
      <p:sp>
        <p:nvSpPr>
          <p:cNvPr id="277" name="Google Shape;277;p68"/>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8" name="Google Shape;278;p6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9" name="Google Shape;279;p6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0" name="Google Shape;280;p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1" name="Shape 281"/>
        <p:cNvGrpSpPr/>
        <p:nvPr/>
      </p:nvGrpSpPr>
      <p:grpSpPr>
        <a:xfrm>
          <a:off x="0" y="0"/>
          <a:ext cx="0" cy="0"/>
          <a:chOff x="0" y="0"/>
          <a:chExt cx="0" cy="0"/>
        </a:xfrm>
      </p:grpSpPr>
      <p:sp>
        <p:nvSpPr>
          <p:cNvPr id="282" name="Google Shape;282;p69"/>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83" name="Google Shape;283;p69"/>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84" name="Google Shape;284;p6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5" name="Google Shape;285;p6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6" name="Google Shape;286;p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7" name="Shape 287"/>
        <p:cNvGrpSpPr/>
        <p:nvPr/>
      </p:nvGrpSpPr>
      <p:grpSpPr>
        <a:xfrm>
          <a:off x="0" y="0"/>
          <a:ext cx="0" cy="0"/>
          <a:chOff x="0" y="0"/>
          <a:chExt cx="0" cy="0"/>
        </a:xfrm>
      </p:grpSpPr>
      <p:sp>
        <p:nvSpPr>
          <p:cNvPr id="288" name="Google Shape;288;p7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7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0" name="Google Shape;290;p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1" name="Shape 291"/>
        <p:cNvGrpSpPr/>
        <p:nvPr/>
      </p:nvGrpSpPr>
      <p:grpSpPr>
        <a:xfrm>
          <a:off x="0" y="0"/>
          <a:ext cx="0" cy="0"/>
          <a:chOff x="0" y="0"/>
          <a:chExt cx="0" cy="0"/>
        </a:xfrm>
      </p:grpSpPr>
      <p:sp>
        <p:nvSpPr>
          <p:cNvPr id="292" name="Google Shape;292;p71"/>
          <p:cNvSpPr txBox="1"/>
          <p:nvPr>
            <p:ph type="title"/>
          </p:nvPr>
        </p:nvSpPr>
        <p:spPr>
          <a:xfrm>
            <a:off x="839788" y="457200"/>
            <a:ext cx="393210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3" name="Google Shape;293;p71"/>
          <p:cNvSpPr txBox="1"/>
          <p:nvPr>
            <p:ph idx="1" type="body"/>
          </p:nvPr>
        </p:nvSpPr>
        <p:spPr>
          <a:xfrm>
            <a:off x="5183188" y="987425"/>
            <a:ext cx="6172200" cy="48735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4" name="Google Shape;294;p71"/>
          <p:cNvSpPr txBox="1"/>
          <p:nvPr>
            <p:ph idx="2"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95" name="Google Shape;295;p7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6" name="Google Shape;296;p7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7" name="Google Shape;297;p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8" name="Shape 298"/>
        <p:cNvGrpSpPr/>
        <p:nvPr/>
      </p:nvGrpSpPr>
      <p:grpSpPr>
        <a:xfrm>
          <a:off x="0" y="0"/>
          <a:ext cx="0" cy="0"/>
          <a:chOff x="0" y="0"/>
          <a:chExt cx="0" cy="0"/>
        </a:xfrm>
      </p:grpSpPr>
      <p:sp>
        <p:nvSpPr>
          <p:cNvPr id="299" name="Google Shape;299;p72"/>
          <p:cNvSpPr txBox="1"/>
          <p:nvPr>
            <p:ph type="title"/>
          </p:nvPr>
        </p:nvSpPr>
        <p:spPr>
          <a:xfrm>
            <a:off x="839788" y="457200"/>
            <a:ext cx="393210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0" name="Google Shape;300;p72"/>
          <p:cNvSpPr/>
          <p:nvPr>
            <p:ph idx="2" type="pic"/>
          </p:nvPr>
        </p:nvSpPr>
        <p:spPr>
          <a:xfrm>
            <a:off x="5183188" y="987425"/>
            <a:ext cx="6172200" cy="4873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301" name="Google Shape;301;p72"/>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302" name="Google Shape;302;p7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3" name="Google Shape;303;p7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4" name="Google Shape;304;p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05" name="Shape 305"/>
        <p:cNvGrpSpPr/>
        <p:nvPr/>
      </p:nvGrpSpPr>
      <p:grpSpPr>
        <a:xfrm>
          <a:off x="0" y="0"/>
          <a:ext cx="0" cy="0"/>
          <a:chOff x="0" y="0"/>
          <a:chExt cx="0" cy="0"/>
        </a:xfrm>
      </p:grpSpPr>
      <p:sp>
        <p:nvSpPr>
          <p:cNvPr id="306" name="Google Shape;306;p7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7" name="Google Shape;307;p73"/>
          <p:cNvSpPr txBox="1"/>
          <p:nvPr>
            <p:ph idx="1" type="body"/>
          </p:nvPr>
        </p:nvSpPr>
        <p:spPr>
          <a:xfrm rot="5400000">
            <a:off x="3920400" y="-1256575"/>
            <a:ext cx="4351200"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8" name="Google Shape;308;p7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9" name="Google Shape;309;p7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0" name="Google Shape;310;p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11" name="Shape 311"/>
        <p:cNvGrpSpPr/>
        <p:nvPr/>
      </p:nvGrpSpPr>
      <p:grpSpPr>
        <a:xfrm>
          <a:off x="0" y="0"/>
          <a:ext cx="0" cy="0"/>
          <a:chOff x="0" y="0"/>
          <a:chExt cx="0" cy="0"/>
        </a:xfrm>
      </p:grpSpPr>
      <p:sp>
        <p:nvSpPr>
          <p:cNvPr id="312" name="Google Shape;312;p74"/>
          <p:cNvSpPr txBox="1"/>
          <p:nvPr>
            <p:ph type="title"/>
          </p:nvPr>
        </p:nvSpPr>
        <p:spPr>
          <a:xfrm rot="5400000">
            <a:off x="7133400" y="1956625"/>
            <a:ext cx="5811900"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3" name="Google Shape;313;p74"/>
          <p:cNvSpPr txBox="1"/>
          <p:nvPr>
            <p:ph idx="1" type="body"/>
          </p:nvPr>
        </p:nvSpPr>
        <p:spPr>
          <a:xfrm rot="5400000">
            <a:off x="1799400" y="-596075"/>
            <a:ext cx="5811900"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4" name="Google Shape;314;p7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5" name="Google Shape;315;p7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6" name="Google Shape;316;p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1" name="Shape 321"/>
        <p:cNvGrpSpPr/>
        <p:nvPr/>
      </p:nvGrpSpPr>
      <p:grpSpPr>
        <a:xfrm>
          <a:off x="0" y="0"/>
          <a:ext cx="0" cy="0"/>
          <a:chOff x="0" y="0"/>
          <a:chExt cx="0" cy="0"/>
        </a:xfrm>
      </p:grpSpPr>
      <p:sp>
        <p:nvSpPr>
          <p:cNvPr id="322" name="Google Shape;322;p76"/>
          <p:cNvSpPr txBox="1"/>
          <p:nvPr>
            <p:ph type="ctrTitle"/>
          </p:nvPr>
        </p:nvSpPr>
        <p:spPr>
          <a:xfrm>
            <a:off x="415611" y="992767"/>
            <a:ext cx="11360700" cy="2736900"/>
          </a:xfrm>
          <a:prstGeom prst="rect">
            <a:avLst/>
          </a:prstGeom>
        </p:spPr>
        <p:txBody>
          <a:bodyPr anchorCtr="0" anchor="b" bIns="121900" lIns="121900" spcFirstLastPara="1" rIns="121900" wrap="square" tIns="121900"/>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23" name="Google Shape;323;p76"/>
          <p:cNvSpPr txBox="1"/>
          <p:nvPr>
            <p:ph idx="1" type="subTitle"/>
          </p:nvPr>
        </p:nvSpPr>
        <p:spPr>
          <a:xfrm>
            <a:off x="415600" y="3778833"/>
            <a:ext cx="11360700" cy="10569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24" name="Google Shape;324;p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831850" y="0"/>
            <a:ext cx="10515600" cy="100852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8"/>
          <p:cNvSpPr txBox="1"/>
          <p:nvPr>
            <p:ph idx="1" type="body"/>
          </p:nvPr>
        </p:nvSpPr>
        <p:spPr>
          <a:xfrm>
            <a:off x="831850" y="1250577"/>
            <a:ext cx="10515600" cy="4839074"/>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5" name="Shape 325"/>
        <p:cNvGrpSpPr/>
        <p:nvPr/>
      </p:nvGrpSpPr>
      <p:grpSpPr>
        <a:xfrm>
          <a:off x="0" y="0"/>
          <a:ext cx="0" cy="0"/>
          <a:chOff x="0" y="0"/>
          <a:chExt cx="0" cy="0"/>
        </a:xfrm>
      </p:grpSpPr>
      <p:sp>
        <p:nvSpPr>
          <p:cNvPr id="326" name="Google Shape;326;p77"/>
          <p:cNvSpPr txBox="1"/>
          <p:nvPr>
            <p:ph type="title"/>
          </p:nvPr>
        </p:nvSpPr>
        <p:spPr>
          <a:xfrm>
            <a:off x="415600" y="2867800"/>
            <a:ext cx="11360700" cy="1122300"/>
          </a:xfrm>
          <a:prstGeom prst="rect">
            <a:avLst/>
          </a:prstGeom>
        </p:spPr>
        <p:txBody>
          <a:bodyPr anchorCtr="0" anchor="ctr" bIns="121900" lIns="121900" spcFirstLastPara="1" rIns="121900" wrap="square" tIns="12190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27" name="Google Shape;327;p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28" name="Shape 328"/>
        <p:cNvGrpSpPr/>
        <p:nvPr/>
      </p:nvGrpSpPr>
      <p:grpSpPr>
        <a:xfrm>
          <a:off x="0" y="0"/>
          <a:ext cx="0" cy="0"/>
          <a:chOff x="0" y="0"/>
          <a:chExt cx="0" cy="0"/>
        </a:xfrm>
      </p:grpSpPr>
      <p:sp>
        <p:nvSpPr>
          <p:cNvPr id="329" name="Google Shape;329;p78"/>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30" name="Google Shape;330;p78"/>
          <p:cNvSpPr txBox="1"/>
          <p:nvPr>
            <p:ph idx="1" type="body"/>
          </p:nvPr>
        </p:nvSpPr>
        <p:spPr>
          <a:xfrm>
            <a:off x="415600" y="1536633"/>
            <a:ext cx="11360700" cy="4555200"/>
          </a:xfrm>
          <a:prstGeom prst="rect">
            <a:avLst/>
          </a:prstGeom>
        </p:spPr>
        <p:txBody>
          <a:bodyPr anchorCtr="0" anchor="t"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31" name="Google Shape;331;p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2" name="Shape 332"/>
        <p:cNvGrpSpPr/>
        <p:nvPr/>
      </p:nvGrpSpPr>
      <p:grpSpPr>
        <a:xfrm>
          <a:off x="0" y="0"/>
          <a:ext cx="0" cy="0"/>
          <a:chOff x="0" y="0"/>
          <a:chExt cx="0" cy="0"/>
        </a:xfrm>
      </p:grpSpPr>
      <p:sp>
        <p:nvSpPr>
          <p:cNvPr id="333" name="Google Shape;333;p79"/>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34" name="Google Shape;334;p79"/>
          <p:cNvSpPr txBox="1"/>
          <p:nvPr>
            <p:ph idx="1" type="body"/>
          </p:nvPr>
        </p:nvSpPr>
        <p:spPr>
          <a:xfrm>
            <a:off x="4156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5" name="Google Shape;335;p79"/>
          <p:cNvSpPr txBox="1"/>
          <p:nvPr>
            <p:ph idx="2" type="body"/>
          </p:nvPr>
        </p:nvSpPr>
        <p:spPr>
          <a:xfrm>
            <a:off x="64432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36" name="Google Shape;336;p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7" name="Shape 337"/>
        <p:cNvGrpSpPr/>
        <p:nvPr/>
      </p:nvGrpSpPr>
      <p:grpSpPr>
        <a:xfrm>
          <a:off x="0" y="0"/>
          <a:ext cx="0" cy="0"/>
          <a:chOff x="0" y="0"/>
          <a:chExt cx="0" cy="0"/>
        </a:xfrm>
      </p:grpSpPr>
      <p:sp>
        <p:nvSpPr>
          <p:cNvPr id="338" name="Google Shape;338;p80"/>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39" name="Google Shape;339;p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0" name="Shape 340"/>
        <p:cNvGrpSpPr/>
        <p:nvPr/>
      </p:nvGrpSpPr>
      <p:grpSpPr>
        <a:xfrm>
          <a:off x="0" y="0"/>
          <a:ext cx="0" cy="0"/>
          <a:chOff x="0" y="0"/>
          <a:chExt cx="0" cy="0"/>
        </a:xfrm>
      </p:grpSpPr>
      <p:sp>
        <p:nvSpPr>
          <p:cNvPr id="341" name="Google Shape;341;p81"/>
          <p:cNvSpPr txBox="1"/>
          <p:nvPr>
            <p:ph type="title"/>
          </p:nvPr>
        </p:nvSpPr>
        <p:spPr>
          <a:xfrm>
            <a:off x="415600" y="740800"/>
            <a:ext cx="3744000" cy="100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42" name="Google Shape;342;p81"/>
          <p:cNvSpPr txBox="1"/>
          <p:nvPr>
            <p:ph idx="1" type="body"/>
          </p:nvPr>
        </p:nvSpPr>
        <p:spPr>
          <a:xfrm>
            <a:off x="415600" y="1852800"/>
            <a:ext cx="3744000" cy="4239300"/>
          </a:xfrm>
          <a:prstGeom prst="rect">
            <a:avLst/>
          </a:prstGeom>
        </p:spPr>
        <p:txBody>
          <a:bodyPr anchorCtr="0" anchor="t" bIns="121900" lIns="121900" spcFirstLastPara="1" rIns="121900" wrap="square" tIns="121900"/>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43" name="Google Shape;343;p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44" name="Shape 344"/>
        <p:cNvGrpSpPr/>
        <p:nvPr/>
      </p:nvGrpSpPr>
      <p:grpSpPr>
        <a:xfrm>
          <a:off x="0" y="0"/>
          <a:ext cx="0" cy="0"/>
          <a:chOff x="0" y="0"/>
          <a:chExt cx="0" cy="0"/>
        </a:xfrm>
      </p:grpSpPr>
      <p:sp>
        <p:nvSpPr>
          <p:cNvPr id="345" name="Google Shape;345;p82"/>
          <p:cNvSpPr txBox="1"/>
          <p:nvPr>
            <p:ph type="title"/>
          </p:nvPr>
        </p:nvSpPr>
        <p:spPr>
          <a:xfrm>
            <a:off x="653667" y="600200"/>
            <a:ext cx="8490300" cy="5454300"/>
          </a:xfrm>
          <a:prstGeom prst="rect">
            <a:avLst/>
          </a:prstGeom>
        </p:spPr>
        <p:txBody>
          <a:bodyPr anchorCtr="0" anchor="ctr" bIns="121900" lIns="121900" spcFirstLastPara="1" rIns="121900" wrap="square" tIns="12190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6" name="Google Shape;346;p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47" name="Shape 347"/>
        <p:cNvGrpSpPr/>
        <p:nvPr/>
      </p:nvGrpSpPr>
      <p:grpSpPr>
        <a:xfrm>
          <a:off x="0" y="0"/>
          <a:ext cx="0" cy="0"/>
          <a:chOff x="0" y="0"/>
          <a:chExt cx="0" cy="0"/>
        </a:xfrm>
      </p:grpSpPr>
      <p:sp>
        <p:nvSpPr>
          <p:cNvPr id="348" name="Google Shape;348;p8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p83"/>
          <p:cNvSpPr txBox="1"/>
          <p:nvPr>
            <p:ph type="title"/>
          </p:nvPr>
        </p:nvSpPr>
        <p:spPr>
          <a:xfrm>
            <a:off x="354000" y="1644233"/>
            <a:ext cx="5393700" cy="1976400"/>
          </a:xfrm>
          <a:prstGeom prst="rect">
            <a:avLst/>
          </a:prstGeom>
        </p:spPr>
        <p:txBody>
          <a:bodyPr anchorCtr="0" anchor="b" bIns="121900" lIns="121900" spcFirstLastPara="1" rIns="121900" wrap="square" tIns="121900"/>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50" name="Google Shape;350;p83"/>
          <p:cNvSpPr txBox="1"/>
          <p:nvPr>
            <p:ph idx="1" type="subTitle"/>
          </p:nvPr>
        </p:nvSpPr>
        <p:spPr>
          <a:xfrm>
            <a:off x="354000" y="3737433"/>
            <a:ext cx="5393700" cy="16467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1" name="Google Shape;351;p83"/>
          <p:cNvSpPr txBox="1"/>
          <p:nvPr>
            <p:ph idx="2" type="body"/>
          </p:nvPr>
        </p:nvSpPr>
        <p:spPr>
          <a:xfrm>
            <a:off x="6586000" y="965433"/>
            <a:ext cx="5115900" cy="4926900"/>
          </a:xfrm>
          <a:prstGeom prst="rect">
            <a:avLst/>
          </a:prstGeom>
        </p:spPr>
        <p:txBody>
          <a:bodyPr anchorCtr="0" anchor="ctr"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52" name="Google Shape;352;p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3" name="Shape 353"/>
        <p:cNvGrpSpPr/>
        <p:nvPr/>
      </p:nvGrpSpPr>
      <p:grpSpPr>
        <a:xfrm>
          <a:off x="0" y="0"/>
          <a:ext cx="0" cy="0"/>
          <a:chOff x="0" y="0"/>
          <a:chExt cx="0" cy="0"/>
        </a:xfrm>
      </p:grpSpPr>
      <p:sp>
        <p:nvSpPr>
          <p:cNvPr id="354" name="Google Shape;354;p84"/>
          <p:cNvSpPr txBox="1"/>
          <p:nvPr>
            <p:ph idx="1" type="body"/>
          </p:nvPr>
        </p:nvSpPr>
        <p:spPr>
          <a:xfrm>
            <a:off x="415600" y="5640767"/>
            <a:ext cx="7998300" cy="806700"/>
          </a:xfrm>
          <a:prstGeom prst="rect">
            <a:avLst/>
          </a:prstGeom>
        </p:spPr>
        <p:txBody>
          <a:bodyPr anchorCtr="0" anchor="ctr" bIns="121900" lIns="121900" spcFirstLastPara="1" rIns="121900" wrap="square" tIns="121900"/>
          <a:lstStyle>
            <a:lvl1pPr indent="-228600" lvl="0" marL="457200" rtl="0">
              <a:lnSpc>
                <a:spcPct val="100000"/>
              </a:lnSpc>
              <a:spcBef>
                <a:spcPts val="0"/>
              </a:spcBef>
              <a:spcAft>
                <a:spcPts val="0"/>
              </a:spcAft>
              <a:buSzPts val="2400"/>
              <a:buNone/>
              <a:defRPr/>
            </a:lvl1pPr>
          </a:lstStyle>
          <a:p/>
        </p:txBody>
      </p:sp>
      <p:sp>
        <p:nvSpPr>
          <p:cNvPr id="355" name="Google Shape;355;p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56" name="Shape 356"/>
        <p:cNvGrpSpPr/>
        <p:nvPr/>
      </p:nvGrpSpPr>
      <p:grpSpPr>
        <a:xfrm>
          <a:off x="0" y="0"/>
          <a:ext cx="0" cy="0"/>
          <a:chOff x="0" y="0"/>
          <a:chExt cx="0" cy="0"/>
        </a:xfrm>
      </p:grpSpPr>
      <p:sp>
        <p:nvSpPr>
          <p:cNvPr id="357" name="Google Shape;357;p8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358" name="Google Shape;358;p85"/>
          <p:cNvSpPr txBox="1"/>
          <p:nvPr>
            <p:ph idx="1" type="body"/>
          </p:nvPr>
        </p:nvSpPr>
        <p:spPr>
          <a:xfrm>
            <a:off x="415600" y="4202967"/>
            <a:ext cx="11360700" cy="1734300"/>
          </a:xfrm>
          <a:prstGeom prst="rect">
            <a:avLst/>
          </a:prstGeom>
        </p:spPr>
        <p:txBody>
          <a:bodyPr anchorCtr="0" anchor="t" bIns="121900" lIns="121900" spcFirstLastPara="1" rIns="121900" wrap="square" tIns="121900"/>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359" name="Google Shape;359;p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0" name="Shape 360"/>
        <p:cNvGrpSpPr/>
        <p:nvPr/>
      </p:nvGrpSpPr>
      <p:grpSpPr>
        <a:xfrm>
          <a:off x="0" y="0"/>
          <a:ext cx="0" cy="0"/>
          <a:chOff x="0" y="0"/>
          <a:chExt cx="0" cy="0"/>
        </a:xfrm>
      </p:grpSpPr>
      <p:sp>
        <p:nvSpPr>
          <p:cNvPr id="361" name="Google Shape;361;p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839788" y="1"/>
            <a:ext cx="10515600" cy="100360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9"/>
          <p:cNvSpPr txBox="1"/>
          <p:nvPr>
            <p:ph idx="1" type="body"/>
          </p:nvPr>
        </p:nvSpPr>
        <p:spPr>
          <a:xfrm>
            <a:off x="839788" y="1193180"/>
            <a:ext cx="5157787"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6" name="Google Shape;36;p9"/>
          <p:cNvSpPr txBox="1"/>
          <p:nvPr>
            <p:ph idx="2" type="body"/>
          </p:nvPr>
        </p:nvSpPr>
        <p:spPr>
          <a:xfrm>
            <a:off x="839788" y="1862253"/>
            <a:ext cx="5157787"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9"/>
          <p:cNvSpPr txBox="1"/>
          <p:nvPr>
            <p:ph idx="3" type="body"/>
          </p:nvPr>
        </p:nvSpPr>
        <p:spPr>
          <a:xfrm>
            <a:off x="6172200" y="1193180"/>
            <a:ext cx="5183188"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9"/>
          <p:cNvSpPr txBox="1"/>
          <p:nvPr>
            <p:ph idx="4" type="body"/>
          </p:nvPr>
        </p:nvSpPr>
        <p:spPr>
          <a:xfrm>
            <a:off x="6172200" y="1862253"/>
            <a:ext cx="5183188"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68" name="Shape 368"/>
        <p:cNvGrpSpPr/>
        <p:nvPr/>
      </p:nvGrpSpPr>
      <p:grpSpPr>
        <a:xfrm>
          <a:off x="0" y="0"/>
          <a:ext cx="0" cy="0"/>
          <a:chOff x="0" y="0"/>
          <a:chExt cx="0" cy="0"/>
        </a:xfrm>
      </p:grpSpPr>
      <p:pic>
        <p:nvPicPr>
          <p:cNvPr descr="Biocomplexity-PP-SectionTitle10-SDAL-BKGD-Light_2015-11.jpg" id="369" name="Google Shape;369;p88"/>
          <p:cNvPicPr preferRelativeResize="0"/>
          <p:nvPr/>
        </p:nvPicPr>
        <p:blipFill rotWithShape="1">
          <a:blip r:embed="rId2">
            <a:alphaModFix/>
          </a:blip>
          <a:srcRect b="0" l="0" r="0" t="0"/>
          <a:stretch/>
        </p:blipFill>
        <p:spPr>
          <a:xfrm>
            <a:off x="0" y="0"/>
            <a:ext cx="12159600" cy="6858000"/>
          </a:xfrm>
          <a:prstGeom prst="rect">
            <a:avLst/>
          </a:prstGeom>
          <a:noFill/>
          <a:ln>
            <a:noFill/>
          </a:ln>
        </p:spPr>
      </p:pic>
      <p:sp>
        <p:nvSpPr>
          <p:cNvPr id="370" name="Google Shape;370;p88"/>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Clr>
                <a:schemeClr val="dk1"/>
              </a:buClr>
              <a:buSzPts val="1900"/>
              <a:buFont typeface="Helvetica Neue"/>
              <a:buNone/>
              <a:defRPr b="0" i="0" sz="43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1" name="Shape 371"/>
        <p:cNvGrpSpPr/>
        <p:nvPr/>
      </p:nvGrpSpPr>
      <p:grpSpPr>
        <a:xfrm>
          <a:off x="0" y="0"/>
          <a:ext cx="0" cy="0"/>
          <a:chOff x="0" y="0"/>
          <a:chExt cx="0" cy="0"/>
        </a:xfrm>
      </p:grpSpPr>
      <p:sp>
        <p:nvSpPr>
          <p:cNvPr id="372" name="Google Shape;372;p89"/>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Clr>
                <a:schemeClr val="dk1"/>
              </a:buClr>
              <a:buSzPts val="1900"/>
              <a:buFont typeface="Helvetica Neue"/>
              <a:buNone/>
              <a:defRPr b="0" i="0" sz="43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73" name="Shape 373"/>
        <p:cNvGrpSpPr/>
        <p:nvPr/>
      </p:nvGrpSpPr>
      <p:grpSpPr>
        <a:xfrm>
          <a:off x="0" y="0"/>
          <a:ext cx="0" cy="0"/>
          <a:chOff x="0" y="0"/>
          <a:chExt cx="0" cy="0"/>
        </a:xfrm>
      </p:grpSpPr>
      <p:sp>
        <p:nvSpPr>
          <p:cNvPr id="374" name="Google Shape;374;p90"/>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Clr>
                <a:schemeClr val="dk1"/>
              </a:buClr>
              <a:buSzPts val="1900"/>
              <a:buFont typeface="Helvetica Neue"/>
              <a:buNone/>
              <a:defRPr b="0" i="0" sz="43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spTree>
      <p:nvGrpSpPr>
        <p:cNvPr id="375" name="Shape 375"/>
        <p:cNvGrpSpPr/>
        <p:nvPr/>
      </p:nvGrpSpPr>
      <p:grpSpPr>
        <a:xfrm>
          <a:off x="0" y="0"/>
          <a:ext cx="0" cy="0"/>
          <a:chOff x="0" y="0"/>
          <a:chExt cx="0" cy="0"/>
        </a:xfrm>
      </p:grpSpPr>
      <p:pic>
        <p:nvPicPr>
          <p:cNvPr descr="Biocomplexity-PP-SectionTitle10-SDAL-BKGD-Light_2015-11.jpg" id="376" name="Google Shape;376;p91"/>
          <p:cNvPicPr preferRelativeResize="0"/>
          <p:nvPr/>
        </p:nvPicPr>
        <p:blipFill rotWithShape="1">
          <a:blip r:embed="rId2">
            <a:alphaModFix/>
          </a:blip>
          <a:srcRect b="0" l="0" r="0" t="0"/>
          <a:stretch/>
        </p:blipFill>
        <p:spPr>
          <a:xfrm>
            <a:off x="0" y="0"/>
            <a:ext cx="12159600" cy="68580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377" name="Shape 377"/>
        <p:cNvGrpSpPr/>
        <p:nvPr/>
      </p:nvGrpSpPr>
      <p:grpSpPr>
        <a:xfrm>
          <a:off x="0" y="0"/>
          <a:ext cx="0" cy="0"/>
          <a:chOff x="0" y="0"/>
          <a:chExt cx="0" cy="0"/>
        </a:xfrm>
      </p:grpSpPr>
      <p:pic>
        <p:nvPicPr>
          <p:cNvPr descr="Biocomplexity-PP-SectionTitle5-SDAL-BKGD-Light_2015-11.jpg" id="378" name="Google Shape;378;p92"/>
          <p:cNvPicPr preferRelativeResize="0"/>
          <p:nvPr/>
        </p:nvPicPr>
        <p:blipFill rotWithShape="1">
          <a:blip r:embed="rId2">
            <a:alphaModFix/>
          </a:blip>
          <a:srcRect b="0" l="0" r="0" t="0"/>
          <a:stretch/>
        </p:blipFill>
        <p:spPr>
          <a:xfrm>
            <a:off x="0" y="0"/>
            <a:ext cx="12159600" cy="6858000"/>
          </a:xfrm>
          <a:prstGeom prst="rect">
            <a:avLst/>
          </a:prstGeom>
          <a:noFill/>
          <a:ln>
            <a:noFill/>
          </a:ln>
        </p:spPr>
      </p:pic>
      <p:sp>
        <p:nvSpPr>
          <p:cNvPr id="379" name="Google Shape;379;p92"/>
          <p:cNvSpPr txBox="1"/>
          <p:nvPr>
            <p:ph type="ctrTitle"/>
          </p:nvPr>
        </p:nvSpPr>
        <p:spPr>
          <a:xfrm>
            <a:off x="406400" y="2130443"/>
            <a:ext cx="10363200" cy="14700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Clr>
                <a:schemeClr val="dk1"/>
              </a:buClr>
              <a:buSzPts val="1900"/>
              <a:buFont typeface="Helvetica Neue"/>
              <a:buNone/>
              <a:defRPr b="0" i="0" sz="43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380" name="Shape 380"/>
        <p:cNvGrpSpPr/>
        <p:nvPr/>
      </p:nvGrpSpPr>
      <p:grpSpPr>
        <a:xfrm>
          <a:off x="0" y="0"/>
          <a:ext cx="0" cy="0"/>
          <a:chOff x="0" y="0"/>
          <a:chExt cx="0" cy="0"/>
        </a:xfrm>
      </p:grpSpPr>
      <p:pic>
        <p:nvPicPr>
          <p:cNvPr descr="Biocomplexity-PP-SectionTitle2-SDAL-BKGD-Light_2015-11.jpg" id="381" name="Google Shape;381;p93"/>
          <p:cNvPicPr preferRelativeResize="0"/>
          <p:nvPr/>
        </p:nvPicPr>
        <p:blipFill rotWithShape="1">
          <a:blip r:embed="rId2">
            <a:alphaModFix/>
          </a:blip>
          <a:srcRect b="0" l="0" r="0" t="0"/>
          <a:stretch/>
        </p:blipFill>
        <p:spPr>
          <a:xfrm>
            <a:off x="0" y="0"/>
            <a:ext cx="12159600" cy="68580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85" name="Shape 385"/>
        <p:cNvGrpSpPr/>
        <p:nvPr/>
      </p:nvGrpSpPr>
      <p:grpSpPr>
        <a:xfrm>
          <a:off x="0" y="0"/>
          <a:ext cx="0" cy="0"/>
          <a:chOff x="0" y="0"/>
          <a:chExt cx="0" cy="0"/>
        </a:xfrm>
      </p:grpSpPr>
      <p:sp>
        <p:nvSpPr>
          <p:cNvPr id="386" name="Google Shape;386;p95"/>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387" name="Google Shape;387;p95"/>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1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9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9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9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388" name="Shape 388"/>
        <p:cNvGrpSpPr/>
        <p:nvPr/>
      </p:nvGrpSpPr>
      <p:grpSpPr>
        <a:xfrm>
          <a:off x="0" y="0"/>
          <a:ext cx="0" cy="0"/>
          <a:chOff x="0" y="0"/>
          <a:chExt cx="0" cy="0"/>
        </a:xfrm>
      </p:grpSpPr>
      <p:sp>
        <p:nvSpPr>
          <p:cNvPr id="389" name="Google Shape;389;p9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390" name="Google Shape;390;p96"/>
          <p:cNvSpPr txBox="1"/>
          <p:nvPr>
            <p:ph idx="1" type="body"/>
          </p:nvPr>
        </p:nvSpPr>
        <p:spPr>
          <a:xfrm>
            <a:off x="838200" y="1210235"/>
            <a:ext cx="10515600" cy="4599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91" name="Shape 391"/>
        <p:cNvGrpSpPr/>
        <p:nvPr/>
      </p:nvGrpSpPr>
      <p:grpSpPr>
        <a:xfrm>
          <a:off x="0" y="0"/>
          <a:ext cx="0" cy="0"/>
          <a:chOff x="0" y="0"/>
          <a:chExt cx="0" cy="0"/>
        </a:xfrm>
      </p:grpSpPr>
      <p:pic>
        <p:nvPicPr>
          <p:cNvPr descr="Biocomplexity-PP-SectionTitle10-SDAL-BKGD-Light_2015-11.jpg" id="392" name="Google Shape;392;p97"/>
          <p:cNvPicPr preferRelativeResize="0"/>
          <p:nvPr/>
        </p:nvPicPr>
        <p:blipFill rotWithShape="1">
          <a:blip r:embed="rId2">
            <a:alphaModFix/>
          </a:blip>
          <a:srcRect b="0" l="0" r="0" t="0"/>
          <a:stretch/>
        </p:blipFill>
        <p:spPr>
          <a:xfrm>
            <a:off x="1" y="0"/>
            <a:ext cx="12159600" cy="6858000"/>
          </a:xfrm>
          <a:prstGeom prst="rect">
            <a:avLst/>
          </a:prstGeom>
          <a:noFill/>
          <a:ln>
            <a:noFill/>
          </a:ln>
        </p:spPr>
      </p:pic>
      <p:sp>
        <p:nvSpPr>
          <p:cNvPr id="393" name="Google Shape;393;p97"/>
          <p:cNvSpPr txBox="1"/>
          <p:nvPr>
            <p:ph type="title"/>
          </p:nvPr>
        </p:nvSpPr>
        <p:spPr>
          <a:xfrm>
            <a:off x="609600" y="274639"/>
            <a:ext cx="10972800" cy="11433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Helvetica Neue"/>
              <a:buNone/>
              <a:defRPr b="0" i="0" sz="55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394" name="Shape 394"/>
        <p:cNvGrpSpPr/>
        <p:nvPr/>
      </p:nvGrpSpPr>
      <p:grpSpPr>
        <a:xfrm>
          <a:off x="0" y="0"/>
          <a:ext cx="0" cy="0"/>
          <a:chOff x="0" y="0"/>
          <a:chExt cx="0" cy="0"/>
        </a:xfrm>
      </p:grpSpPr>
      <p:sp>
        <p:nvSpPr>
          <p:cNvPr id="395" name="Google Shape;395;p98"/>
          <p:cNvSpPr txBox="1"/>
          <p:nvPr>
            <p:ph type="title"/>
          </p:nvPr>
        </p:nvSpPr>
        <p:spPr>
          <a:xfrm>
            <a:off x="443754" y="0"/>
            <a:ext cx="11362800" cy="10083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396" name="Google Shape;396;p98"/>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97" name="Google Shape;397;p98"/>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91014" y="345688"/>
            <a:ext cx="10764373" cy="635619"/>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Google Shape;41;p10"/>
          <p:cNvSpPr txBox="1"/>
          <p:nvPr>
            <p:ph idx="1" type="body"/>
          </p:nvPr>
        </p:nvSpPr>
        <p:spPr>
          <a:xfrm>
            <a:off x="5183188" y="1092820"/>
            <a:ext cx="6172200" cy="476823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10"/>
          <p:cNvSpPr txBox="1"/>
          <p:nvPr>
            <p:ph idx="2" type="body"/>
          </p:nvPr>
        </p:nvSpPr>
        <p:spPr>
          <a:xfrm>
            <a:off x="591016" y="1092820"/>
            <a:ext cx="4348974" cy="47761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8" name="Shape 398"/>
        <p:cNvGrpSpPr/>
        <p:nvPr/>
      </p:nvGrpSpPr>
      <p:grpSpPr>
        <a:xfrm>
          <a:off x="0" y="0"/>
          <a:ext cx="0" cy="0"/>
          <a:chOff x="0" y="0"/>
          <a:chExt cx="0" cy="0"/>
        </a:xfrm>
      </p:grpSpPr>
      <p:sp>
        <p:nvSpPr>
          <p:cNvPr id="399" name="Google Shape;399;p99"/>
          <p:cNvSpPr txBox="1"/>
          <p:nvPr>
            <p:ph type="title"/>
          </p:nvPr>
        </p:nvSpPr>
        <p:spPr>
          <a:xfrm>
            <a:off x="443754" y="524435"/>
            <a:ext cx="6938700" cy="2837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400" name="Shape 400"/>
        <p:cNvGrpSpPr/>
        <p:nvPr/>
      </p:nvGrpSpPr>
      <p:grpSpPr>
        <a:xfrm>
          <a:off x="0" y="0"/>
          <a:ext cx="0" cy="0"/>
          <a:chOff x="0" y="0"/>
          <a:chExt cx="0" cy="0"/>
        </a:xfrm>
      </p:grpSpPr>
      <p:sp>
        <p:nvSpPr>
          <p:cNvPr id="401" name="Google Shape;401;p10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402" name="Google Shape;402;p100"/>
          <p:cNvSpPr txBox="1"/>
          <p:nvPr>
            <p:ph idx="1" type="body"/>
          </p:nvPr>
        </p:nvSpPr>
        <p:spPr>
          <a:xfrm>
            <a:off x="838200" y="1210235"/>
            <a:ext cx="10515600" cy="4599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403" name="Shape 403"/>
        <p:cNvGrpSpPr/>
        <p:nvPr/>
      </p:nvGrpSpPr>
      <p:grpSpPr>
        <a:xfrm>
          <a:off x="0" y="0"/>
          <a:ext cx="0" cy="0"/>
          <a:chOff x="0" y="0"/>
          <a:chExt cx="0" cy="0"/>
        </a:xfrm>
      </p:grpSpPr>
      <p:sp>
        <p:nvSpPr>
          <p:cNvPr id="404" name="Google Shape;404;p101"/>
          <p:cNvSpPr txBox="1"/>
          <p:nvPr>
            <p:ph type="title"/>
          </p:nvPr>
        </p:nvSpPr>
        <p:spPr>
          <a:xfrm>
            <a:off x="831850" y="0"/>
            <a:ext cx="10515600" cy="10083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405" name="Google Shape;405;p101"/>
          <p:cNvSpPr txBox="1"/>
          <p:nvPr>
            <p:ph idx="1" type="body"/>
          </p:nvPr>
        </p:nvSpPr>
        <p:spPr>
          <a:xfrm>
            <a:off x="831850" y="1250577"/>
            <a:ext cx="10515600" cy="4839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9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9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406" name="Shape 406"/>
        <p:cNvGrpSpPr/>
        <p:nvPr/>
      </p:nvGrpSpPr>
      <p:grpSpPr>
        <a:xfrm>
          <a:off x="0" y="0"/>
          <a:ext cx="0" cy="0"/>
          <a:chOff x="0" y="0"/>
          <a:chExt cx="0" cy="0"/>
        </a:xfrm>
      </p:grpSpPr>
      <p:sp>
        <p:nvSpPr>
          <p:cNvPr id="407" name="Google Shape;407;p102"/>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408" name="Google Shape;408;p102"/>
          <p:cNvSpPr txBox="1"/>
          <p:nvPr>
            <p:ph idx="1" type="body"/>
          </p:nvPr>
        </p:nvSpPr>
        <p:spPr>
          <a:xfrm>
            <a:off x="839788" y="1193180"/>
            <a:ext cx="5157900" cy="4791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409" name="Google Shape;409;p102"/>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410" name="Google Shape;410;p102"/>
          <p:cNvSpPr txBox="1"/>
          <p:nvPr>
            <p:ph idx="3" type="body"/>
          </p:nvPr>
        </p:nvSpPr>
        <p:spPr>
          <a:xfrm>
            <a:off x="6172200" y="1193180"/>
            <a:ext cx="5183100" cy="4791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1" i="0" sz="1600" u="none" cap="none" strike="noStrike">
                <a:solidFill>
                  <a:schemeClr val="dk1"/>
                </a:solidFill>
                <a:latin typeface="Calibri"/>
                <a:ea typeface="Calibri"/>
                <a:cs typeface="Calibri"/>
                <a:sym typeface="Calibri"/>
              </a:defRPr>
            </a:lvl9pPr>
          </a:lstStyle>
          <a:p/>
        </p:txBody>
      </p:sp>
      <p:sp>
        <p:nvSpPr>
          <p:cNvPr id="411" name="Google Shape;411;p102"/>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412" name="Shape 412"/>
        <p:cNvGrpSpPr/>
        <p:nvPr/>
      </p:nvGrpSpPr>
      <p:grpSpPr>
        <a:xfrm>
          <a:off x="0" y="0"/>
          <a:ext cx="0" cy="0"/>
          <a:chOff x="0" y="0"/>
          <a:chExt cx="0" cy="0"/>
        </a:xfrm>
      </p:grpSpPr>
      <p:sp>
        <p:nvSpPr>
          <p:cNvPr id="413" name="Google Shape;413;p103"/>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5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414" name="Google Shape;414;p103"/>
          <p:cNvSpPr txBox="1"/>
          <p:nvPr>
            <p:ph idx="1" type="body"/>
          </p:nvPr>
        </p:nvSpPr>
        <p:spPr>
          <a:xfrm>
            <a:off x="5183188" y="1092820"/>
            <a:ext cx="6172500" cy="47685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1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5" name="Google Shape;415;p103"/>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16" name="Shape 416"/>
        <p:cNvGrpSpPr/>
        <p:nvPr/>
      </p:nvGrpSpPr>
      <p:grpSpPr>
        <a:xfrm>
          <a:off x="0" y="0"/>
          <a:ext cx="0" cy="0"/>
          <a:chOff x="0" y="0"/>
          <a:chExt cx="0" cy="0"/>
        </a:xfrm>
      </p:grpSpPr>
      <p:sp>
        <p:nvSpPr>
          <p:cNvPr id="417" name="Google Shape;417;p104"/>
          <p:cNvSpPr txBox="1"/>
          <p:nvPr>
            <p:ph type="title"/>
          </p:nvPr>
        </p:nvSpPr>
        <p:spPr>
          <a:xfrm>
            <a:off x="839788" y="457200"/>
            <a:ext cx="10515600" cy="1203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418" name="Google Shape;418;p104"/>
          <p:cNvSpPr/>
          <p:nvPr>
            <p:ph idx="2" type="pic"/>
          </p:nvPr>
        </p:nvSpPr>
        <p:spPr>
          <a:xfrm>
            <a:off x="5183188" y="2057400"/>
            <a:ext cx="6172500" cy="3803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100"/>
              </a:spcBef>
              <a:spcAft>
                <a:spcPts val="0"/>
              </a:spcAft>
              <a:buClr>
                <a:schemeClr val="dk2"/>
              </a:buClr>
              <a:buSzPts val="15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5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5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5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5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500"/>
              <a:buFont typeface="Arial"/>
              <a:buNone/>
              <a:defRPr b="0" i="0" sz="2000" u="none" cap="none" strike="noStrike">
                <a:solidFill>
                  <a:schemeClr val="dk1"/>
                </a:solidFill>
                <a:latin typeface="Calibri"/>
                <a:ea typeface="Calibri"/>
                <a:cs typeface="Calibri"/>
                <a:sym typeface="Calibri"/>
              </a:defRPr>
            </a:lvl9pPr>
          </a:lstStyle>
          <a:p/>
        </p:txBody>
      </p:sp>
      <p:sp>
        <p:nvSpPr>
          <p:cNvPr id="419" name="Google Shape;419;p104"/>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9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9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23" name="Shape 423"/>
        <p:cNvGrpSpPr/>
        <p:nvPr/>
      </p:nvGrpSpPr>
      <p:grpSpPr>
        <a:xfrm>
          <a:off x="0" y="0"/>
          <a:ext cx="0" cy="0"/>
          <a:chOff x="0" y="0"/>
          <a:chExt cx="0" cy="0"/>
        </a:xfrm>
      </p:grpSpPr>
      <p:sp>
        <p:nvSpPr>
          <p:cNvPr id="424" name="Google Shape;424;p106"/>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5" name="Google Shape;425;p106"/>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426" name="Shape 426"/>
        <p:cNvGrpSpPr/>
        <p:nvPr/>
      </p:nvGrpSpPr>
      <p:grpSpPr>
        <a:xfrm>
          <a:off x="0" y="0"/>
          <a:ext cx="0" cy="0"/>
          <a:chOff x="0" y="0"/>
          <a:chExt cx="0" cy="0"/>
        </a:xfrm>
      </p:grpSpPr>
      <p:sp>
        <p:nvSpPr>
          <p:cNvPr id="427" name="Google Shape;427;p107"/>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8" name="Google Shape;428;p107"/>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29" name="Shape 429"/>
        <p:cNvGrpSpPr/>
        <p:nvPr/>
      </p:nvGrpSpPr>
      <p:grpSpPr>
        <a:xfrm>
          <a:off x="0" y="0"/>
          <a:ext cx="0" cy="0"/>
          <a:chOff x="0" y="0"/>
          <a:chExt cx="0" cy="0"/>
        </a:xfrm>
      </p:grpSpPr>
      <p:pic>
        <p:nvPicPr>
          <p:cNvPr descr="Biocomplexity-PP-SectionTitle10-SDAL-BKGD-Light_2015-11.jpg" id="430" name="Google Shape;430;p108"/>
          <p:cNvPicPr preferRelativeResize="0"/>
          <p:nvPr/>
        </p:nvPicPr>
        <p:blipFill rotWithShape="1">
          <a:blip r:embed="rId2">
            <a:alphaModFix/>
          </a:blip>
          <a:srcRect b="0" l="0" r="0" t="0"/>
          <a:stretch/>
        </p:blipFill>
        <p:spPr>
          <a:xfrm>
            <a:off x="1" y="0"/>
            <a:ext cx="12159600" cy="6858000"/>
          </a:xfrm>
          <a:prstGeom prst="rect">
            <a:avLst/>
          </a:prstGeom>
          <a:noFill/>
          <a:ln>
            <a:noFill/>
          </a:ln>
        </p:spPr>
      </p:pic>
      <p:sp>
        <p:nvSpPr>
          <p:cNvPr id="431" name="Google Shape;431;p108"/>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432" name="Shape 432"/>
        <p:cNvGrpSpPr/>
        <p:nvPr/>
      </p:nvGrpSpPr>
      <p:grpSpPr>
        <a:xfrm>
          <a:off x="0" y="0"/>
          <a:ext cx="0" cy="0"/>
          <a:chOff x="0" y="0"/>
          <a:chExt cx="0" cy="0"/>
        </a:xfrm>
      </p:grpSpPr>
      <p:sp>
        <p:nvSpPr>
          <p:cNvPr id="433" name="Google Shape;433;p109"/>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34" name="Google Shape;434;p109"/>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5" name="Google Shape;435;p109"/>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2" Type="http://schemas.openxmlformats.org/officeDocument/2006/relationships/theme" Target="../theme/theme5.xml"/><Relationship Id="rId1" Type="http://schemas.openxmlformats.org/officeDocument/2006/relationships/image" Target="../media/image29.jpg"/><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6" Type="http://schemas.openxmlformats.org/officeDocument/2006/relationships/theme" Target="../theme/theme10.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2.jp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11.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image" Target="../media/image15.jp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theme" Target="../theme/theme8.xml"/><Relationship Id="rId12" Type="http://schemas.openxmlformats.org/officeDocument/2006/relationships/slideLayout" Target="../slideLayouts/slideLayout57.xml"/><Relationship Id="rId1" Type="http://schemas.openxmlformats.org/officeDocument/2006/relationships/image" Target="../media/image17.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0" Type="http://schemas.openxmlformats.org/officeDocument/2006/relationships/slideLayout" Target="../slideLayouts/slideLayout67.xml"/><Relationship Id="rId12" Type="http://schemas.openxmlformats.org/officeDocument/2006/relationships/theme" Target="../theme/theme7.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0" Type="http://schemas.openxmlformats.org/officeDocument/2006/relationships/slideLayout" Target="../slideLayouts/slideLayout78.xml"/><Relationship Id="rId12" Type="http://schemas.openxmlformats.org/officeDocument/2006/relationships/theme" Target="../theme/theme3.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theme" Target="../theme/theme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2" Type="http://schemas.openxmlformats.org/officeDocument/2006/relationships/theme" Target="../theme/theme1.xml"/><Relationship Id="rId1" Type="http://schemas.openxmlformats.org/officeDocument/2006/relationships/image" Target="../media/image25.jpg"/><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20" name="Shape 420"/>
        <p:cNvGrpSpPr/>
        <p:nvPr/>
      </p:nvGrpSpPr>
      <p:grpSpPr>
        <a:xfrm>
          <a:off x="0" y="0"/>
          <a:ext cx="0" cy="0"/>
          <a:chOff x="0" y="0"/>
          <a:chExt cx="0" cy="0"/>
        </a:xfrm>
      </p:grpSpPr>
      <p:sp>
        <p:nvSpPr>
          <p:cNvPr id="421" name="Google Shape;421;p105"/>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2" name="Google Shape;422;p105"/>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7" name="Shape 47"/>
        <p:cNvGrpSpPr/>
        <p:nvPr/>
      </p:nvGrpSpPr>
      <p:grpSpPr>
        <a:xfrm>
          <a:off x="0" y="0"/>
          <a:ext cx="0" cy="0"/>
          <a:chOff x="0" y="0"/>
          <a:chExt cx="0" cy="0"/>
        </a:xfrm>
      </p:grpSpPr>
      <p:sp>
        <p:nvSpPr>
          <p:cNvPr id="48" name="Google Shape;48;p12"/>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49" name="Google Shape;49;p12"/>
          <p:cNvSpPr txBox="1"/>
          <p:nvPr>
            <p:ph idx="1" type="body"/>
          </p:nvPr>
        </p:nvSpPr>
        <p:spPr>
          <a:xfrm>
            <a:off x="609600" y="1341437"/>
            <a:ext cx="109728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609600" y="222796"/>
            <a:ext cx="10972800" cy="1143300"/>
          </a:xfrm>
          <a:prstGeom prst="rect">
            <a:avLst/>
          </a:prstGeom>
          <a:noFill/>
          <a:ln>
            <a:noFill/>
          </a:ln>
        </p:spPr>
        <p:txBody>
          <a:bodyPr anchorCtr="0" anchor="ctr" bIns="121900" lIns="121900" spcFirstLastPara="1" rIns="121900" wrap="square" tIns="121900"/>
          <a:lstStyle>
            <a:lvl1pPr indent="0" lvl="0" marL="0" marR="0" rtl="0" algn="r">
              <a:lnSpc>
                <a:spcPct val="100000"/>
              </a:lnSpc>
              <a:spcBef>
                <a:spcPts val="0"/>
              </a:spcBef>
              <a:spcAft>
                <a:spcPts val="0"/>
              </a:spcAft>
              <a:buClr>
                <a:schemeClr val="dk1"/>
              </a:buClr>
              <a:buSzPts val="1900"/>
              <a:buFont typeface="Gill Sans"/>
              <a:buNone/>
              <a:defRPr b="0" i="0" sz="4300" u="none" cap="none" strike="noStrike">
                <a:solidFill>
                  <a:schemeClr val="dk1"/>
                </a:solidFill>
                <a:latin typeface="Gill Sans"/>
                <a:ea typeface="Gill Sans"/>
                <a:cs typeface="Gill Sans"/>
                <a:sym typeface="Gill Sans"/>
              </a:defRPr>
            </a:lvl1pPr>
            <a:lvl2pPr indent="0" lvl="1" rtl="0">
              <a:spcBef>
                <a:spcPts val="0"/>
              </a:spcBef>
              <a:spcAft>
                <a:spcPts val="0"/>
              </a:spcAft>
              <a:buSzPts val="1900"/>
              <a:buFont typeface="Arial"/>
              <a:buNone/>
              <a:defRPr sz="2400"/>
            </a:lvl2pPr>
            <a:lvl3pPr indent="0" lvl="2" rtl="0">
              <a:spcBef>
                <a:spcPts val="0"/>
              </a:spcBef>
              <a:spcAft>
                <a:spcPts val="0"/>
              </a:spcAft>
              <a:buSzPts val="1900"/>
              <a:buFont typeface="Arial"/>
              <a:buNone/>
              <a:defRPr sz="2400"/>
            </a:lvl3pPr>
            <a:lvl4pPr indent="0" lvl="3" rtl="0">
              <a:spcBef>
                <a:spcPts val="0"/>
              </a:spcBef>
              <a:spcAft>
                <a:spcPts val="0"/>
              </a:spcAft>
              <a:buSzPts val="1900"/>
              <a:buFont typeface="Arial"/>
              <a:buNone/>
              <a:defRPr sz="2400"/>
            </a:lvl4pPr>
            <a:lvl5pPr indent="0" lvl="4" rtl="0">
              <a:spcBef>
                <a:spcPts val="0"/>
              </a:spcBef>
              <a:spcAft>
                <a:spcPts val="0"/>
              </a:spcAft>
              <a:buSzPts val="1900"/>
              <a:buFont typeface="Arial"/>
              <a:buNone/>
              <a:defRPr sz="2400"/>
            </a:lvl5pPr>
            <a:lvl6pPr indent="0" lvl="5" rtl="0">
              <a:spcBef>
                <a:spcPts val="0"/>
              </a:spcBef>
              <a:spcAft>
                <a:spcPts val="0"/>
              </a:spcAft>
              <a:buSzPts val="1900"/>
              <a:buFont typeface="Arial"/>
              <a:buNone/>
              <a:defRPr sz="2400"/>
            </a:lvl6pPr>
            <a:lvl7pPr indent="0" lvl="6" rtl="0">
              <a:spcBef>
                <a:spcPts val="0"/>
              </a:spcBef>
              <a:spcAft>
                <a:spcPts val="0"/>
              </a:spcAft>
              <a:buSzPts val="1900"/>
              <a:buFont typeface="Arial"/>
              <a:buNone/>
              <a:defRPr sz="2400"/>
            </a:lvl7pPr>
            <a:lvl8pPr indent="0" lvl="7" rtl="0">
              <a:spcBef>
                <a:spcPts val="0"/>
              </a:spcBef>
              <a:spcAft>
                <a:spcPts val="0"/>
              </a:spcAft>
              <a:buSzPts val="1900"/>
              <a:buFont typeface="Arial"/>
              <a:buNone/>
              <a:defRPr sz="2400"/>
            </a:lvl8pPr>
            <a:lvl9pPr indent="0" lvl="8" rtl="0">
              <a:spcBef>
                <a:spcPts val="0"/>
              </a:spcBef>
              <a:spcAft>
                <a:spcPts val="0"/>
              </a:spcAft>
              <a:buSzPts val="1900"/>
              <a:buFont typeface="Arial"/>
              <a:buNone/>
              <a:defRPr sz="2400"/>
            </a:lvl9pPr>
          </a:lstStyle>
          <a:p/>
        </p:txBody>
      </p:sp>
      <p:sp>
        <p:nvSpPr>
          <p:cNvPr id="110" name="Google Shape;110;p27"/>
          <p:cNvSpPr txBox="1"/>
          <p:nvPr>
            <p:ph idx="1" type="body"/>
          </p:nvPr>
        </p:nvSpPr>
        <p:spPr>
          <a:xfrm>
            <a:off x="609600" y="1341437"/>
            <a:ext cx="10972800" cy="4526100"/>
          </a:xfrm>
          <a:prstGeom prst="rect">
            <a:avLst/>
          </a:prstGeom>
          <a:noFill/>
          <a:ln>
            <a:noFill/>
          </a:ln>
        </p:spPr>
        <p:txBody>
          <a:bodyPr anchorCtr="0" anchor="t" bIns="121900" lIns="121900" spcFirstLastPara="1" rIns="121900" wrap="square" tIns="121900"/>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162" name="Shape 162"/>
        <p:cNvGrpSpPr/>
        <p:nvPr/>
      </p:nvGrpSpPr>
      <p:grpSpPr>
        <a:xfrm>
          <a:off x="0" y="0"/>
          <a:ext cx="0" cy="0"/>
          <a:chOff x="0" y="0"/>
          <a:chExt cx="0" cy="0"/>
        </a:xfrm>
      </p:grpSpPr>
      <p:sp>
        <p:nvSpPr>
          <p:cNvPr id="163" name="Google Shape;163;p40"/>
          <p:cNvSpPr txBox="1"/>
          <p:nvPr>
            <p:ph type="title"/>
          </p:nvPr>
        </p:nvSpPr>
        <p:spPr>
          <a:xfrm>
            <a:off x="443753" y="524435"/>
            <a:ext cx="6938700" cy="2837100"/>
          </a:xfrm>
          <a:prstGeom prst="rect">
            <a:avLst/>
          </a:prstGeom>
          <a:noFill/>
          <a:ln>
            <a:noFill/>
          </a:ln>
        </p:spPr>
        <p:txBody>
          <a:bodyPr anchorCtr="0" anchor="ctr" bIns="121900" lIns="121900" spcFirstLastPara="1" rIns="121900" wrap="square" tIns="121900"/>
          <a:lstStyle>
            <a:lvl1pPr indent="0" lvl="0" marL="0" marR="0" rtl="0" algn="ctr">
              <a:lnSpc>
                <a:spcPct val="90000"/>
              </a:lnSpc>
              <a:spcBef>
                <a:spcPts val="0"/>
              </a:spcBef>
              <a:spcAft>
                <a:spcPts val="0"/>
              </a:spcAft>
              <a:buClr>
                <a:schemeClr val="dk2"/>
              </a:buClr>
              <a:buSzPts val="19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900"/>
              <a:buFont typeface="Arial"/>
              <a:buNone/>
              <a:defRPr sz="1900"/>
            </a:lvl2pPr>
            <a:lvl3pPr indent="0" lvl="2" rtl="0">
              <a:spcBef>
                <a:spcPts val="0"/>
              </a:spcBef>
              <a:spcAft>
                <a:spcPts val="0"/>
              </a:spcAft>
              <a:buSzPts val="1900"/>
              <a:buFont typeface="Arial"/>
              <a:buNone/>
              <a:defRPr sz="1900"/>
            </a:lvl3pPr>
            <a:lvl4pPr indent="0" lvl="3" rtl="0">
              <a:spcBef>
                <a:spcPts val="0"/>
              </a:spcBef>
              <a:spcAft>
                <a:spcPts val="0"/>
              </a:spcAft>
              <a:buSzPts val="1900"/>
              <a:buFont typeface="Arial"/>
              <a:buNone/>
              <a:defRPr sz="1900"/>
            </a:lvl4pPr>
            <a:lvl5pPr indent="0" lvl="4" rtl="0">
              <a:spcBef>
                <a:spcPts val="0"/>
              </a:spcBef>
              <a:spcAft>
                <a:spcPts val="0"/>
              </a:spcAft>
              <a:buSzPts val="1900"/>
              <a:buFont typeface="Arial"/>
              <a:buNone/>
              <a:defRPr sz="1900"/>
            </a:lvl5pPr>
            <a:lvl6pPr indent="0" lvl="5" rtl="0">
              <a:spcBef>
                <a:spcPts val="0"/>
              </a:spcBef>
              <a:spcAft>
                <a:spcPts val="0"/>
              </a:spcAft>
              <a:buSzPts val="1900"/>
              <a:buFont typeface="Arial"/>
              <a:buNone/>
              <a:defRPr sz="1900"/>
            </a:lvl6pPr>
            <a:lvl7pPr indent="0" lvl="6" rtl="0">
              <a:spcBef>
                <a:spcPts val="0"/>
              </a:spcBef>
              <a:spcAft>
                <a:spcPts val="0"/>
              </a:spcAft>
              <a:buSzPts val="1900"/>
              <a:buFont typeface="Arial"/>
              <a:buNone/>
              <a:defRPr sz="1900"/>
            </a:lvl7pPr>
            <a:lvl8pPr indent="0" lvl="7" rtl="0">
              <a:spcBef>
                <a:spcPts val="0"/>
              </a:spcBef>
              <a:spcAft>
                <a:spcPts val="0"/>
              </a:spcAft>
              <a:buSzPts val="1900"/>
              <a:buFont typeface="Arial"/>
              <a:buNone/>
              <a:defRPr sz="1900"/>
            </a:lvl8pPr>
            <a:lvl9pPr indent="0" lvl="8" rtl="0">
              <a:spcBef>
                <a:spcPts val="0"/>
              </a:spcBef>
              <a:spcAft>
                <a:spcPts val="0"/>
              </a:spcAft>
              <a:buSzPts val="1900"/>
              <a:buFont typeface="Arial"/>
              <a:buNone/>
              <a:defRPr sz="1900"/>
            </a:lvl9pPr>
          </a:lstStyle>
          <a:p/>
        </p:txBody>
      </p:sp>
      <p:sp>
        <p:nvSpPr>
          <p:cNvPr id="164" name="Google Shape;164;p40"/>
          <p:cNvSpPr txBox="1"/>
          <p:nvPr>
            <p:ph idx="1" type="body"/>
          </p:nvPr>
        </p:nvSpPr>
        <p:spPr>
          <a:xfrm>
            <a:off x="838200" y="3617259"/>
            <a:ext cx="10515600" cy="1828800"/>
          </a:xfrm>
          <a:prstGeom prst="rect">
            <a:avLst/>
          </a:prstGeom>
          <a:noFill/>
          <a:ln>
            <a:noFill/>
          </a:ln>
        </p:spPr>
        <p:txBody>
          <a:bodyPr anchorCtr="0" anchor="t" bIns="121900" lIns="121900" spcFirstLastPara="1" rIns="121900" wrap="square" tIns="1219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200" name="Shape 200"/>
        <p:cNvGrpSpPr/>
        <p:nvPr/>
      </p:nvGrpSpPr>
      <p:grpSpPr>
        <a:xfrm>
          <a:off x="0" y="0"/>
          <a:ext cx="0" cy="0"/>
          <a:chOff x="0" y="0"/>
          <a:chExt cx="0" cy="0"/>
        </a:xfrm>
      </p:grpSpPr>
      <p:sp>
        <p:nvSpPr>
          <p:cNvPr id="201" name="Google Shape;201;p51"/>
          <p:cNvSpPr txBox="1"/>
          <p:nvPr>
            <p:ph type="title"/>
          </p:nvPr>
        </p:nvSpPr>
        <p:spPr>
          <a:xfrm>
            <a:off x="443754" y="524435"/>
            <a:ext cx="6938700" cy="2837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202" name="Google Shape;202;p51"/>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2" name="Shape 242"/>
        <p:cNvGrpSpPr/>
        <p:nvPr/>
      </p:nvGrpSpPr>
      <p:grpSpPr>
        <a:xfrm>
          <a:off x="0" y="0"/>
          <a:ext cx="0" cy="0"/>
          <a:chOff x="0" y="0"/>
          <a:chExt cx="0" cy="0"/>
        </a:xfrm>
      </p:grpSpPr>
      <p:sp>
        <p:nvSpPr>
          <p:cNvPr id="243" name="Google Shape;243;p6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4" name="Google Shape;244;p63"/>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5" name="Google Shape;245;p6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6" name="Google Shape;246;p6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7" name="Google Shape;247;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17" name="Shape 317"/>
        <p:cNvGrpSpPr/>
        <p:nvPr/>
      </p:nvGrpSpPr>
      <p:grpSpPr>
        <a:xfrm>
          <a:off x="0" y="0"/>
          <a:ext cx="0" cy="0"/>
          <a:chOff x="0" y="0"/>
          <a:chExt cx="0" cy="0"/>
        </a:xfrm>
      </p:grpSpPr>
      <p:sp>
        <p:nvSpPr>
          <p:cNvPr id="318" name="Google Shape;318;p7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319" name="Google Shape;319;p7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320" name="Google Shape;320;p7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2" name="Shape 362"/>
        <p:cNvGrpSpPr/>
        <p:nvPr/>
      </p:nvGrpSpPr>
      <p:grpSpPr>
        <a:xfrm>
          <a:off x="0" y="0"/>
          <a:ext cx="0" cy="0"/>
          <a:chOff x="0" y="0"/>
          <a:chExt cx="0" cy="0"/>
        </a:xfrm>
      </p:grpSpPr>
      <p:sp>
        <p:nvSpPr>
          <p:cNvPr id="363" name="Google Shape;363;p87"/>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Clr>
                <a:schemeClr val="dk1"/>
              </a:buClr>
              <a:buSzPts val="1900"/>
              <a:buFont typeface="Helvetica Neue"/>
              <a:buNone/>
              <a:defRPr b="0" i="0" sz="4300" u="none" cap="none" strike="noStrike">
                <a:solidFill>
                  <a:schemeClr val="dk1"/>
                </a:solidFill>
                <a:latin typeface="Helvetica Neue"/>
                <a:ea typeface="Helvetica Neue"/>
                <a:cs typeface="Helvetica Neue"/>
                <a:sym typeface="Helvetica Neue"/>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
        <p:nvSpPr>
          <p:cNvPr id="364" name="Google Shape;364;p87"/>
          <p:cNvSpPr txBox="1"/>
          <p:nvPr>
            <p:ph idx="1" type="body"/>
          </p:nvPr>
        </p:nvSpPr>
        <p:spPr>
          <a:xfrm>
            <a:off x="609600" y="1600201"/>
            <a:ext cx="10972800" cy="4526100"/>
          </a:xfrm>
          <a:prstGeom prst="rect">
            <a:avLst/>
          </a:prstGeom>
          <a:noFill/>
          <a:ln>
            <a:noFill/>
          </a:ln>
        </p:spPr>
        <p:txBody>
          <a:bodyPr anchorCtr="0" anchor="t" bIns="121900" lIns="121900" spcFirstLastPara="1" rIns="121900" wrap="square" tIns="121900"/>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65" name="Google Shape;365;p87"/>
          <p:cNvSpPr txBox="1"/>
          <p:nvPr>
            <p:ph idx="10" type="dt"/>
          </p:nvPr>
        </p:nvSpPr>
        <p:spPr>
          <a:xfrm>
            <a:off x="609600" y="6356352"/>
            <a:ext cx="2844900" cy="365100"/>
          </a:xfrm>
          <a:prstGeom prst="rect">
            <a:avLst/>
          </a:prstGeom>
          <a:noFill/>
          <a:ln>
            <a:noFill/>
          </a:ln>
        </p:spPr>
        <p:txBody>
          <a:bodyPr anchorCtr="0" anchor="ctr" bIns="121900" lIns="121900" spcFirstLastPara="1" rIns="121900" wrap="square" tIns="121900"/>
          <a:lstStyle>
            <a:lvl1pPr indent="0" lvl="0" marL="0" marR="0" rtl="0" algn="l">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366" name="Google Shape;366;p87"/>
          <p:cNvSpPr txBox="1"/>
          <p:nvPr>
            <p:ph idx="11" type="ftr"/>
          </p:nvPr>
        </p:nvSpPr>
        <p:spPr>
          <a:xfrm>
            <a:off x="4165600" y="6356352"/>
            <a:ext cx="3860700" cy="365100"/>
          </a:xfrm>
          <a:prstGeom prst="rect">
            <a:avLst/>
          </a:prstGeom>
          <a:noFill/>
          <a:ln>
            <a:noFill/>
          </a:ln>
        </p:spPr>
        <p:txBody>
          <a:bodyPr anchorCtr="0" anchor="ctr" bIns="121900" lIns="121900" spcFirstLastPara="1" rIns="121900" wrap="square" tIns="121900"/>
          <a:lstStyle>
            <a:lvl1pPr indent="0" lvl="0" marL="0" marR="0" rtl="0" algn="ctr">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367" name="Google Shape;367;p87"/>
          <p:cNvSpPr txBox="1"/>
          <p:nvPr>
            <p:ph idx="12" type="sldNum"/>
          </p:nvPr>
        </p:nvSpPr>
        <p:spPr>
          <a:xfrm>
            <a:off x="8737600" y="6356352"/>
            <a:ext cx="2844900" cy="3651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382" name="Shape 382"/>
        <p:cNvGrpSpPr/>
        <p:nvPr/>
      </p:nvGrpSpPr>
      <p:grpSpPr>
        <a:xfrm>
          <a:off x="0" y="0"/>
          <a:ext cx="0" cy="0"/>
          <a:chOff x="0" y="0"/>
          <a:chExt cx="0" cy="0"/>
        </a:xfrm>
      </p:grpSpPr>
      <p:sp>
        <p:nvSpPr>
          <p:cNvPr id="383" name="Google Shape;383;p94"/>
          <p:cNvSpPr txBox="1"/>
          <p:nvPr>
            <p:ph type="title"/>
          </p:nvPr>
        </p:nvSpPr>
        <p:spPr>
          <a:xfrm>
            <a:off x="443754" y="524435"/>
            <a:ext cx="6938700" cy="2837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500"/>
              <a:buFont typeface="Raleway"/>
              <a:buNone/>
              <a:defRPr b="1" i="0" sz="5500" u="none" cap="none" strike="noStrike">
                <a:solidFill>
                  <a:schemeClr val="dk2"/>
                </a:solidFill>
                <a:latin typeface="Raleway"/>
                <a:ea typeface="Raleway"/>
                <a:cs typeface="Raleway"/>
                <a:sym typeface="Raleway"/>
              </a:defRPr>
            </a:lvl1pPr>
            <a:lvl2pPr indent="0" lvl="1" rtl="0">
              <a:spcBef>
                <a:spcPts val="0"/>
              </a:spcBef>
              <a:spcAft>
                <a:spcPts val="0"/>
              </a:spcAft>
              <a:buSzPts val="1500"/>
              <a:buNone/>
              <a:defRPr sz="1900"/>
            </a:lvl2pPr>
            <a:lvl3pPr indent="0" lvl="2" rtl="0">
              <a:spcBef>
                <a:spcPts val="0"/>
              </a:spcBef>
              <a:spcAft>
                <a:spcPts val="0"/>
              </a:spcAft>
              <a:buSzPts val="1500"/>
              <a:buNone/>
              <a:defRPr sz="1900"/>
            </a:lvl3pPr>
            <a:lvl4pPr indent="0" lvl="3" rtl="0">
              <a:spcBef>
                <a:spcPts val="0"/>
              </a:spcBef>
              <a:spcAft>
                <a:spcPts val="0"/>
              </a:spcAft>
              <a:buSzPts val="1500"/>
              <a:buNone/>
              <a:defRPr sz="1900"/>
            </a:lvl4pPr>
            <a:lvl5pPr indent="0" lvl="4" rtl="0">
              <a:spcBef>
                <a:spcPts val="0"/>
              </a:spcBef>
              <a:spcAft>
                <a:spcPts val="0"/>
              </a:spcAft>
              <a:buSzPts val="1500"/>
              <a:buNone/>
              <a:defRPr sz="1900"/>
            </a:lvl5pPr>
            <a:lvl6pPr indent="0" lvl="5" rtl="0">
              <a:spcBef>
                <a:spcPts val="0"/>
              </a:spcBef>
              <a:spcAft>
                <a:spcPts val="0"/>
              </a:spcAft>
              <a:buSzPts val="1500"/>
              <a:buNone/>
              <a:defRPr sz="1900"/>
            </a:lvl6pPr>
            <a:lvl7pPr indent="0" lvl="6" rtl="0">
              <a:spcBef>
                <a:spcPts val="0"/>
              </a:spcBef>
              <a:spcAft>
                <a:spcPts val="0"/>
              </a:spcAft>
              <a:buSzPts val="1500"/>
              <a:buNone/>
              <a:defRPr sz="1900"/>
            </a:lvl7pPr>
            <a:lvl8pPr indent="0" lvl="7" rtl="0">
              <a:spcBef>
                <a:spcPts val="0"/>
              </a:spcBef>
              <a:spcAft>
                <a:spcPts val="0"/>
              </a:spcAft>
              <a:buSzPts val="1500"/>
              <a:buNone/>
              <a:defRPr sz="1900"/>
            </a:lvl8pPr>
            <a:lvl9pPr indent="0" lvl="8" rtl="0">
              <a:spcBef>
                <a:spcPts val="0"/>
              </a:spcBef>
              <a:spcAft>
                <a:spcPts val="0"/>
              </a:spcAft>
              <a:buSzPts val="1500"/>
              <a:buNone/>
              <a:defRPr sz="1900"/>
            </a:lvl9pPr>
          </a:lstStyle>
          <a:p/>
        </p:txBody>
      </p:sp>
      <p:sp>
        <p:nvSpPr>
          <p:cNvPr id="384" name="Google Shape;384;p94"/>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4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image" Target="../media/image143.png"/><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 Id="rId3" Type="http://schemas.openxmlformats.org/officeDocument/2006/relationships/image" Target="../media/image91.png"/><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102.png"/><Relationship Id="rId4"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8.xml"/><Relationship Id="rId3" Type="http://schemas.openxmlformats.org/officeDocument/2006/relationships/image" Target="../media/image9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9.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4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0.xml"/><Relationship Id="rId3" Type="http://schemas.openxmlformats.org/officeDocument/2006/relationships/image" Target="../media/image92.png"/><Relationship Id="rId4" Type="http://schemas.openxmlformats.org/officeDocument/2006/relationships/image" Target="../media/image9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1.xml"/><Relationship Id="rId3" Type="http://schemas.openxmlformats.org/officeDocument/2006/relationships/image" Target="../media/image97.png"/><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2.xml"/><Relationship Id="rId3"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3.xml"/><Relationship Id="rId3" Type="http://schemas.openxmlformats.org/officeDocument/2006/relationships/image" Target="../media/image9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4.xml"/><Relationship Id="rId3" Type="http://schemas.openxmlformats.org/officeDocument/2006/relationships/image" Target="../media/image9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5.xml"/><Relationship Id="rId3" Type="http://schemas.openxmlformats.org/officeDocument/2006/relationships/image" Target="../media/image10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6.xml"/><Relationship Id="rId3" Type="http://schemas.openxmlformats.org/officeDocument/2006/relationships/image" Target="../media/image10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7.xml"/><Relationship Id="rId3" Type="http://schemas.openxmlformats.org/officeDocument/2006/relationships/comments" Target="../comments/comment1.xml"/><Relationship Id="rId4" Type="http://schemas.openxmlformats.org/officeDocument/2006/relationships/image" Target="../media/image1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4.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1.xml"/><Relationship Id="rId3" Type="http://schemas.openxmlformats.org/officeDocument/2006/relationships/image" Target="../media/image1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2.xml"/><Relationship Id="rId3" Type="http://schemas.openxmlformats.org/officeDocument/2006/relationships/image" Target="../media/image173.png"/><Relationship Id="rId4" Type="http://schemas.openxmlformats.org/officeDocument/2006/relationships/image" Target="../media/image10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3.xml"/><Relationship Id="rId3" Type="http://schemas.openxmlformats.org/officeDocument/2006/relationships/image" Target="../media/image1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4.xml"/><Relationship Id="rId3" Type="http://schemas.openxmlformats.org/officeDocument/2006/relationships/image" Target="../media/image173.png"/><Relationship Id="rId4" Type="http://schemas.openxmlformats.org/officeDocument/2006/relationships/image" Target="../media/image110.png"/><Relationship Id="rId5" Type="http://schemas.openxmlformats.org/officeDocument/2006/relationships/image" Target="../media/image13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5.xml"/><Relationship Id="rId3" Type="http://schemas.openxmlformats.org/officeDocument/2006/relationships/image" Target="../media/image1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6.xml"/><Relationship Id="rId3" Type="http://schemas.openxmlformats.org/officeDocument/2006/relationships/image" Target="../media/image17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7.xml"/><Relationship Id="rId3" Type="http://schemas.openxmlformats.org/officeDocument/2006/relationships/image" Target="../media/image17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8.xml"/><Relationship Id="rId3" Type="http://schemas.openxmlformats.org/officeDocument/2006/relationships/image" Target="../media/image17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0.xml"/><Relationship Id="rId3" Type="http://schemas.openxmlformats.org/officeDocument/2006/relationships/image" Target="../media/image11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1.xml"/><Relationship Id="rId3" Type="http://schemas.openxmlformats.org/officeDocument/2006/relationships/image" Target="../media/image1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2.xml"/><Relationship Id="rId3" Type="http://schemas.openxmlformats.org/officeDocument/2006/relationships/image" Target="../media/image1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3.xml"/><Relationship Id="rId3" Type="http://schemas.openxmlformats.org/officeDocument/2006/relationships/image" Target="../media/image117.jpg"/><Relationship Id="rId4" Type="http://schemas.openxmlformats.org/officeDocument/2006/relationships/hyperlink" Target="https://onthemap.ces.census.gov/"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4.xml"/><Relationship Id="rId3" Type="http://schemas.openxmlformats.org/officeDocument/2006/relationships/image" Target="../media/image115.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5.xml"/><Relationship Id="rId3" Type="http://schemas.openxmlformats.org/officeDocument/2006/relationships/image" Target="../media/image116.png"/><Relationship Id="rId4" Type="http://schemas.openxmlformats.org/officeDocument/2006/relationships/image" Target="../media/image120.png"/><Relationship Id="rId5" Type="http://schemas.openxmlformats.org/officeDocument/2006/relationships/image" Target="../media/image1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6.xml"/><Relationship Id="rId3" Type="http://schemas.openxmlformats.org/officeDocument/2006/relationships/image" Target="../media/image116.png"/><Relationship Id="rId4" Type="http://schemas.openxmlformats.org/officeDocument/2006/relationships/image" Target="../media/image11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4.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9.xml"/><Relationship Id="rId3"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2.xml"/><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4.xml"/><Relationship Id="rId3" Type="http://schemas.openxmlformats.org/officeDocument/2006/relationships/image" Target="../media/image13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5.xml"/><Relationship Id="rId3" Type="http://schemas.openxmlformats.org/officeDocument/2006/relationships/image" Target="../media/image1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6.xml"/><Relationship Id="rId3" Type="http://schemas.openxmlformats.org/officeDocument/2006/relationships/image" Target="../media/image13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7.xml"/><Relationship Id="rId3" Type="http://schemas.openxmlformats.org/officeDocument/2006/relationships/image" Target="../media/image137.png"/><Relationship Id="rId4" Type="http://schemas.openxmlformats.org/officeDocument/2006/relationships/image" Target="../media/image135.png"/><Relationship Id="rId5" Type="http://schemas.openxmlformats.org/officeDocument/2006/relationships/image" Target="../media/image144.png"/><Relationship Id="rId6" Type="http://schemas.openxmlformats.org/officeDocument/2006/relationships/image" Target="../media/image136.png"/><Relationship Id="rId7" Type="http://schemas.openxmlformats.org/officeDocument/2006/relationships/image" Target="../media/image14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3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51.xml"/><Relationship Id="rId3" Type="http://schemas.openxmlformats.org/officeDocument/2006/relationships/image" Target="../media/image14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56.xml"/><Relationship Id="rId3" Type="http://schemas.openxmlformats.org/officeDocument/2006/relationships/image" Target="../media/image139.png"/><Relationship Id="rId4" Type="http://schemas.openxmlformats.org/officeDocument/2006/relationships/image" Target="../media/image13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8.xml"/><Relationship Id="rId3" Type="http://schemas.openxmlformats.org/officeDocument/2006/relationships/image" Target="../media/image145.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59.xml"/><Relationship Id="rId3" Type="http://schemas.openxmlformats.org/officeDocument/2006/relationships/image" Target="../media/image141.png"/><Relationship Id="rId4" Type="http://schemas.openxmlformats.org/officeDocument/2006/relationships/image" Target="../media/image1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0.xml"/><Relationship Id="rId3" Type="http://schemas.openxmlformats.org/officeDocument/2006/relationships/image" Target="../media/image15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1.xml"/><Relationship Id="rId3" Type="http://schemas.openxmlformats.org/officeDocument/2006/relationships/image" Target="../media/image1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3.xml"/><Relationship Id="rId3" Type="http://schemas.openxmlformats.org/officeDocument/2006/relationships/image" Target="../media/image148.png"/><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4.jpg"/><Relationship Id="rId4" Type="http://schemas.openxmlformats.org/officeDocument/2006/relationships/image" Target="../media/image152.png"/><Relationship Id="rId5" Type="http://schemas.openxmlformats.org/officeDocument/2006/relationships/image" Target="../media/image15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9.xml"/><Relationship Id="rId3" Type="http://schemas.openxmlformats.org/officeDocument/2006/relationships/image" Target="../media/image147.jpg"/><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2.xml"/><Relationship Id="rId3" Type="http://schemas.openxmlformats.org/officeDocument/2006/relationships/hyperlink" Target="https://arlingtonva.s3.dualstack.us-east-1.amazonaws.com/wp-content/uploads/sites/3/2013/09/Candidate_History.pdf"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5.xml"/><Relationship Id="rId3" Type="http://schemas.openxmlformats.org/officeDocument/2006/relationships/image" Target="../media/image162.gi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7.xml"/><Relationship Id="rId3" Type="http://schemas.openxmlformats.org/officeDocument/2006/relationships/image" Target="../media/image163.gi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9.xml"/><Relationship Id="rId3" Type="http://schemas.openxmlformats.org/officeDocument/2006/relationships/image" Target="../media/image16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6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0.xml"/><Relationship Id="rId3" Type="http://schemas.openxmlformats.org/officeDocument/2006/relationships/image" Target="../media/image15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1.xml"/><Relationship Id="rId3" Type="http://schemas.openxmlformats.org/officeDocument/2006/relationships/image" Target="../media/image153.gif"/><Relationship Id="rId4" Type="http://schemas.openxmlformats.org/officeDocument/2006/relationships/image" Target="../media/image15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3.xml"/><Relationship Id="rId3" Type="http://schemas.openxmlformats.org/officeDocument/2006/relationships/image" Target="../media/image151.jpg"/><Relationship Id="rId4" Type="http://schemas.openxmlformats.org/officeDocument/2006/relationships/image" Target="../media/image15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0.xml"/><Relationship Id="rId3" Type="http://schemas.openxmlformats.org/officeDocument/2006/relationships/image" Target="../media/image154.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1.xml"/><Relationship Id="rId3" Type="http://schemas.openxmlformats.org/officeDocument/2006/relationships/image" Target="../media/image154.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2.xml"/><Relationship Id="rId3" Type="http://schemas.openxmlformats.org/officeDocument/2006/relationships/image" Target="../media/image16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3.xml"/><Relationship Id="rId3" Type="http://schemas.openxmlformats.org/officeDocument/2006/relationships/image" Target="../media/image15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5.xml"/><Relationship Id="rId3" Type="http://schemas.openxmlformats.org/officeDocument/2006/relationships/image" Target="../media/image16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6.xml"/><Relationship Id="rId3" Type="http://schemas.openxmlformats.org/officeDocument/2006/relationships/image" Target="../media/image157.png"/><Relationship Id="rId4" Type="http://schemas.openxmlformats.org/officeDocument/2006/relationships/image" Target="../media/image17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7.xml"/><Relationship Id="rId3" Type="http://schemas.openxmlformats.org/officeDocument/2006/relationships/image" Target="../media/image16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9.xml"/><Relationship Id="rId3" Type="http://schemas.openxmlformats.org/officeDocument/2006/relationships/image" Target="../media/image151.jpg"/><Relationship Id="rId4" Type="http://schemas.openxmlformats.org/officeDocument/2006/relationships/image" Target="../media/image1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0.xml"/><Relationship Id="rId3" Type="http://schemas.openxmlformats.org/officeDocument/2006/relationships/image" Target="../media/image17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1.xml"/><Relationship Id="rId3" Type="http://schemas.openxmlformats.org/officeDocument/2006/relationships/image" Target="../media/image17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2.xml"/><Relationship Id="rId3" Type="http://schemas.openxmlformats.org/officeDocument/2006/relationships/image" Target="../media/image171.png"/><Relationship Id="rId4" Type="http://schemas.openxmlformats.org/officeDocument/2006/relationships/image" Target="../media/image169.png"/><Relationship Id="rId5" Type="http://schemas.openxmlformats.org/officeDocument/2006/relationships/image" Target="../media/image16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3.xml"/><Relationship Id="rId3" Type="http://schemas.openxmlformats.org/officeDocument/2006/relationships/image" Target="../media/image171.png"/><Relationship Id="rId4" Type="http://schemas.openxmlformats.org/officeDocument/2006/relationships/image" Target="../media/image16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4.xml"/><Relationship Id="rId3" Type="http://schemas.openxmlformats.org/officeDocument/2006/relationships/image" Target="../media/image171.png"/><Relationship Id="rId4" Type="http://schemas.openxmlformats.org/officeDocument/2006/relationships/image" Target="../media/image16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5.xml"/><Relationship Id="rId3" Type="http://schemas.openxmlformats.org/officeDocument/2006/relationships/image" Target="../media/image171.png"/><Relationship Id="rId4" Type="http://schemas.openxmlformats.org/officeDocument/2006/relationships/image" Target="../media/image19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6.xml"/><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7.xml"/><Relationship Id="rId3" Type="http://schemas.openxmlformats.org/officeDocument/2006/relationships/image" Target="../media/image17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2.xml"/><Relationship Id="rId3" Type="http://schemas.openxmlformats.org/officeDocument/2006/relationships/image" Target="../media/image17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6.xml"/><Relationship Id="rId3" Type="http://schemas.openxmlformats.org/officeDocument/2006/relationships/hyperlink" Target="http://www.heinz.cmu.edu/~roehrig/Record%20Linkage/Fellegi-Sunter.pdf"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7.xml"/><Relationship Id="rId3" Type="http://schemas.openxmlformats.org/officeDocument/2006/relationships/image" Target="../media/image17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8.xml"/><Relationship Id="rId3" Type="http://schemas.openxmlformats.org/officeDocument/2006/relationships/image" Target="../media/image1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0.xml"/><Relationship Id="rId3" Type="http://schemas.openxmlformats.org/officeDocument/2006/relationships/image" Target="../media/image17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1.xml"/><Relationship Id="rId3" Type="http://schemas.openxmlformats.org/officeDocument/2006/relationships/image" Target="../media/image17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2.xml"/><Relationship Id="rId3" Type="http://schemas.openxmlformats.org/officeDocument/2006/relationships/image" Target="../media/image194.png"/><Relationship Id="rId4" Type="http://schemas.openxmlformats.org/officeDocument/2006/relationships/image" Target="../media/image193.png"/><Relationship Id="rId5" Type="http://schemas.openxmlformats.org/officeDocument/2006/relationships/hyperlink" Target="http://www.sciencedirect.com/science/article/pii/S1532046411000372?via%3Dihub#s0030"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9.xml"/><Relationship Id="rId3" Type="http://schemas.openxmlformats.org/officeDocument/2006/relationships/image" Target="../media/image1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0.xml"/><Relationship Id="rId3" Type="http://schemas.openxmlformats.org/officeDocument/2006/relationships/image" Target="../media/image187.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1.xml"/><Relationship Id="rId3" Type="http://schemas.openxmlformats.org/officeDocument/2006/relationships/image" Target="../media/image19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2.xml"/><Relationship Id="rId3" Type="http://schemas.openxmlformats.org/officeDocument/2006/relationships/image" Target="../media/image186.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3.xml"/><Relationship Id="rId3" Type="http://schemas.openxmlformats.org/officeDocument/2006/relationships/image" Target="../media/image185.png"/><Relationship Id="rId4" Type="http://schemas.openxmlformats.org/officeDocument/2006/relationships/image" Target="../media/image19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4.xml"/><Relationship Id="rId3" Type="http://schemas.openxmlformats.org/officeDocument/2006/relationships/image" Target="../media/image188.png"/><Relationship Id="rId4" Type="http://schemas.openxmlformats.org/officeDocument/2006/relationships/image" Target="../media/image189.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5.xml"/><Relationship Id="rId3" Type="http://schemas.openxmlformats.org/officeDocument/2006/relationships/image" Target="../media/image180.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6.xml"/><Relationship Id="rId3" Type="http://schemas.openxmlformats.org/officeDocument/2006/relationships/image" Target="../media/image182.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7.xml"/><Relationship Id="rId3" Type="http://schemas.openxmlformats.org/officeDocument/2006/relationships/image" Target="../media/image190.jpg"/><Relationship Id="rId4" Type="http://schemas.openxmlformats.org/officeDocument/2006/relationships/image" Target="../media/image18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hyperlink" Target="https://www.pg.com/it_IT/pdf/Relazione_Annuale_2016.pdf" TargetMode="External"/><Relationship Id="rId5"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5.xml"/><Relationship Id="rId3" Type="http://schemas.openxmlformats.org/officeDocument/2006/relationships/image" Target="../media/image85.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2.xml"/><Relationship Id="rId3"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3.xml"/><Relationship Id="rId3" Type="http://schemas.openxmlformats.org/officeDocument/2006/relationships/image" Target="../media/image114.png"/><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5.xml"/><Relationship Id="rId3"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7.xml"/><Relationship Id="rId3"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6.xml"/><Relationship Id="rId3" Type="http://schemas.openxmlformats.org/officeDocument/2006/relationships/hyperlink" Target="http://nationalequityatlas.org" TargetMode="External"/><Relationship Id="rId4" Type="http://schemas.openxmlformats.org/officeDocument/2006/relationships/hyperlink" Target="http://thrivingcities.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7.xml"/><Relationship Id="rId3" Type="http://schemas.openxmlformats.org/officeDocument/2006/relationships/image" Target="../media/image1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3.xml"/><Relationship Id="rId3" Type="http://schemas.openxmlformats.org/officeDocument/2006/relationships/hyperlink" Target="https://www.ncbi.nlm.nih.gov/pmc/articles/PMC55608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hyperlink" Target="https://www.ncbi.nlm.nih.gov/pmc/articles/PMC556080/"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 Id="rId3" Type="http://schemas.openxmlformats.org/officeDocument/2006/relationships/hyperlink" Target="https://www.ncbi.nlm.nih.gov/pubmed/24898523"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 Id="rId3" Type="http://schemas.openxmlformats.org/officeDocument/2006/relationships/hyperlink" Target="http://www.fairfaxcounty.gov/demogrph/youthpdf.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image" Target="../media/image55.png"/><Relationship Id="rId6" Type="http://schemas.openxmlformats.org/officeDocument/2006/relationships/image" Target="../media/image44.png"/><Relationship Id="rId7" Type="http://schemas.openxmlformats.org/officeDocument/2006/relationships/image" Target="../media/image4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 Id="rId3" Type="http://schemas.openxmlformats.org/officeDocument/2006/relationships/image" Target="../media/image1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 Id="rId3" Type="http://schemas.openxmlformats.org/officeDocument/2006/relationships/hyperlink" Target="http://www.fairfaxcounty.gov/demogrph/youthpdf.ht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 Id="rId3" Type="http://schemas.openxmlformats.org/officeDocument/2006/relationships/image" Target="../media/image1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 Id="rId3" Type="http://schemas.openxmlformats.org/officeDocument/2006/relationships/image" Target="../media/image1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 Id="rId3" Type="http://schemas.openxmlformats.org/officeDocument/2006/relationships/image" Target="../media/image1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 Id="rId3" Type="http://schemas.openxmlformats.org/officeDocument/2006/relationships/image" Target="../media/image1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7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81.png"/><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77.png"/><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image" Target="../media/image8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8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61" name="Shape 461"/>
        <p:cNvGrpSpPr/>
        <p:nvPr/>
      </p:nvGrpSpPr>
      <p:grpSpPr>
        <a:xfrm>
          <a:off x="0" y="0"/>
          <a:ext cx="0" cy="0"/>
          <a:chOff x="0" y="0"/>
          <a:chExt cx="0" cy="0"/>
        </a:xfrm>
      </p:grpSpPr>
      <p:sp>
        <p:nvSpPr>
          <p:cNvPr id="462" name="Google Shape;462;p116"/>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DSPG 2017 Project Reviews</a:t>
            </a:r>
            <a:endParaRPr sz="3200"/>
          </a:p>
          <a:p>
            <a:pPr indent="0" lvl="0" marL="0" marR="0" rtl="0" algn="ctr">
              <a:lnSpc>
                <a:spcPct val="90000"/>
              </a:lnSpc>
              <a:spcBef>
                <a:spcPts val="0"/>
              </a:spcBef>
              <a:spcAft>
                <a:spcPts val="0"/>
              </a:spcAft>
              <a:buClr>
                <a:schemeClr val="dk2"/>
              </a:buClr>
              <a:buFont typeface="Raleway"/>
              <a:buNone/>
            </a:pPr>
            <a:r>
              <a:rPr lang="en-US" sz="3200"/>
              <a:t>July 12, 2017</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125"/>
          <p:cNvSpPr txBox="1"/>
          <p:nvPr/>
        </p:nvSpPr>
        <p:spPr>
          <a:xfrm>
            <a:off x="13550" y="596300"/>
            <a:ext cx="12192000" cy="8628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orgs_portfolio.png" id="528" name="Google Shape;528;p125"/>
          <p:cNvPicPr preferRelativeResize="0"/>
          <p:nvPr/>
        </p:nvPicPr>
        <p:blipFill>
          <a:blip r:embed="rId3">
            <a:alphaModFix/>
          </a:blip>
          <a:stretch>
            <a:fillRect/>
          </a:stretch>
        </p:blipFill>
        <p:spPr>
          <a:xfrm>
            <a:off x="0" y="304800"/>
            <a:ext cx="11887201" cy="6338293"/>
          </a:xfrm>
          <a:prstGeom prst="rect">
            <a:avLst/>
          </a:prstGeom>
          <a:noFill/>
          <a:ln>
            <a:noFill/>
          </a:ln>
        </p:spPr>
      </p:pic>
      <p:sp>
        <p:nvSpPr>
          <p:cNvPr id="529" name="Google Shape;529;p125"/>
          <p:cNvSpPr txBox="1"/>
          <p:nvPr/>
        </p:nvSpPr>
        <p:spPr>
          <a:xfrm>
            <a:off x="75" y="5995100"/>
            <a:ext cx="12192000" cy="8628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125"/>
          <p:cNvPicPr preferRelativeResize="0"/>
          <p:nvPr/>
        </p:nvPicPr>
        <p:blipFill>
          <a:blip r:embed="rId4">
            <a:alphaModFix/>
          </a:blip>
          <a:stretch>
            <a:fillRect/>
          </a:stretch>
        </p:blipFill>
        <p:spPr>
          <a:xfrm>
            <a:off x="834475" y="5875250"/>
            <a:ext cx="5211199" cy="242050"/>
          </a:xfrm>
          <a:prstGeom prst="rect">
            <a:avLst/>
          </a:prstGeom>
          <a:noFill/>
          <a:ln>
            <a:noFill/>
          </a:ln>
        </p:spPr>
      </p:pic>
      <p:sp>
        <p:nvSpPr>
          <p:cNvPr id="531" name="Google Shape;531;p125"/>
          <p:cNvSpPr/>
          <p:nvPr/>
        </p:nvSpPr>
        <p:spPr>
          <a:xfrm>
            <a:off x="11813400" y="1293800"/>
            <a:ext cx="292800" cy="4746300"/>
          </a:xfrm>
          <a:prstGeom prst="rect">
            <a:avLst/>
          </a:prstGeom>
          <a:solidFill>
            <a:srgbClr val="FDFDFD"/>
          </a:solidFill>
          <a:ln cap="flat" cmpd="sng" w="9525">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5"/>
          <p:cNvSpPr txBox="1"/>
          <p:nvPr/>
        </p:nvSpPr>
        <p:spPr>
          <a:xfrm rot="-2218948">
            <a:off x="63920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Commercial</a:t>
            </a:r>
            <a:endParaRPr>
              <a:latin typeface="Trebuchet MS"/>
              <a:ea typeface="Trebuchet MS"/>
              <a:cs typeface="Trebuchet MS"/>
              <a:sym typeface="Trebuchet MS"/>
            </a:endParaRPr>
          </a:p>
        </p:txBody>
      </p:sp>
      <p:sp>
        <p:nvSpPr>
          <p:cNvPr id="533" name="Google Shape;533;p125"/>
          <p:cNvSpPr txBox="1"/>
          <p:nvPr/>
        </p:nvSpPr>
        <p:spPr>
          <a:xfrm rot="-2218948">
            <a:off x="73826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Education</a:t>
            </a:r>
            <a:endParaRPr>
              <a:latin typeface="Trebuchet MS"/>
              <a:ea typeface="Trebuchet MS"/>
              <a:cs typeface="Trebuchet MS"/>
              <a:sym typeface="Trebuchet MS"/>
            </a:endParaRPr>
          </a:p>
        </p:txBody>
      </p:sp>
      <p:sp>
        <p:nvSpPr>
          <p:cNvPr id="534" name="Google Shape;534;p125"/>
          <p:cNvSpPr txBox="1"/>
          <p:nvPr/>
        </p:nvSpPr>
        <p:spPr>
          <a:xfrm rot="-2218780">
            <a:off x="8211574" y="6070636"/>
            <a:ext cx="125280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Government</a:t>
            </a:r>
            <a:endParaRPr>
              <a:latin typeface="Trebuchet MS"/>
              <a:ea typeface="Trebuchet MS"/>
              <a:cs typeface="Trebuchet MS"/>
              <a:sym typeface="Trebuchet MS"/>
            </a:endParaRPr>
          </a:p>
        </p:txBody>
      </p:sp>
      <p:sp>
        <p:nvSpPr>
          <p:cNvPr id="535" name="Google Shape;535;p125"/>
          <p:cNvSpPr txBox="1"/>
          <p:nvPr/>
        </p:nvSpPr>
        <p:spPr>
          <a:xfrm rot="-2218948">
            <a:off x="92114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Non-Profit</a:t>
            </a:r>
            <a:endParaRPr>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215"/>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Analyzing Economic Characteristics</a:t>
            </a:r>
            <a:endParaRPr/>
          </a:p>
        </p:txBody>
      </p:sp>
      <p:sp>
        <p:nvSpPr>
          <p:cNvPr id="1325" name="Google Shape;1325;p215"/>
          <p:cNvSpPr txBox="1"/>
          <p:nvPr>
            <p:ph idx="1" type="body"/>
          </p:nvPr>
        </p:nvSpPr>
        <p:spPr>
          <a:xfrm>
            <a:off x="691575" y="1092825"/>
            <a:ext cx="10663800" cy="5534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SzPts val="2200"/>
              <a:buChar char="•"/>
            </a:pPr>
            <a:r>
              <a:rPr lang="en-US" sz="2200"/>
              <a:t>Assess Economic Characteristics of communities likely to have larger Refugee populations compared to Roanoke County averages</a:t>
            </a:r>
            <a:endParaRPr sz="2200"/>
          </a:p>
          <a:p>
            <a:pPr indent="-368300" lvl="0" marL="457200" rtl="0" algn="l">
              <a:lnSpc>
                <a:spcPct val="115000"/>
              </a:lnSpc>
              <a:spcBef>
                <a:spcPts val="0"/>
              </a:spcBef>
              <a:spcAft>
                <a:spcPts val="0"/>
              </a:spcAft>
              <a:buSzPts val="2200"/>
              <a:buChar char="•"/>
            </a:pPr>
            <a:r>
              <a:rPr lang="en-US" sz="2200"/>
              <a:t>Create Index of Economic Status compared to Roanoke County Averages</a:t>
            </a:r>
            <a:endParaRPr sz="2200"/>
          </a:p>
          <a:p>
            <a:pPr indent="-368300" lvl="1" marL="914400" rtl="0" algn="l">
              <a:lnSpc>
                <a:spcPct val="115000"/>
              </a:lnSpc>
              <a:spcBef>
                <a:spcPts val="0"/>
              </a:spcBef>
              <a:spcAft>
                <a:spcPts val="0"/>
              </a:spcAft>
              <a:buSzPts val="2200"/>
              <a:buChar char="•"/>
            </a:pPr>
            <a:r>
              <a:rPr i="1" lang="en-US" sz="2200"/>
              <a:t>Based on research by Appalachian Regional Commission </a:t>
            </a:r>
            <a:endParaRPr i="1" sz="2200"/>
          </a:p>
          <a:p>
            <a:pPr indent="-368300" lvl="0" marL="457200" rtl="0" algn="l">
              <a:lnSpc>
                <a:spcPct val="115000"/>
              </a:lnSpc>
              <a:spcBef>
                <a:spcPts val="0"/>
              </a:spcBef>
              <a:spcAft>
                <a:spcPts val="0"/>
              </a:spcAft>
              <a:buSzPts val="2200"/>
              <a:buChar char="•"/>
            </a:pPr>
            <a:r>
              <a:rPr lang="en-US" sz="2200"/>
              <a:t>Variables to look into for assessment: </a:t>
            </a:r>
            <a:endParaRPr sz="2200"/>
          </a:p>
          <a:p>
            <a:pPr indent="-368300" lvl="1" marL="914400" rtl="0" algn="l">
              <a:lnSpc>
                <a:spcPct val="115000"/>
              </a:lnSpc>
              <a:spcBef>
                <a:spcPts val="0"/>
              </a:spcBef>
              <a:spcAft>
                <a:spcPts val="0"/>
              </a:spcAft>
              <a:buSzPts val="2200"/>
              <a:buChar char="•"/>
            </a:pPr>
            <a:r>
              <a:rPr lang="en-US" sz="2200"/>
              <a:t>ACS: Food Stamps/SNAP, Public Assistance, Employment, Renter Housing Costs</a:t>
            </a:r>
            <a:endParaRPr sz="2200"/>
          </a:p>
          <a:p>
            <a:pPr indent="-368300" lvl="1" marL="914400" rtl="0" algn="l">
              <a:lnSpc>
                <a:spcPct val="115000"/>
              </a:lnSpc>
              <a:spcBef>
                <a:spcPts val="0"/>
              </a:spcBef>
              <a:spcAft>
                <a:spcPts val="0"/>
              </a:spcAft>
              <a:buSzPts val="2200"/>
              <a:buChar char="•"/>
            </a:pPr>
            <a:r>
              <a:rPr lang="en-US" sz="2200"/>
              <a:t>Others: Tax Brackets, Charitable Income </a:t>
            </a:r>
            <a:endParaRPr sz="2200"/>
          </a:p>
          <a:p>
            <a:pPr indent="-368300" lvl="0" marL="457200" rtl="0" algn="l">
              <a:lnSpc>
                <a:spcPct val="115000"/>
              </a:lnSpc>
              <a:spcBef>
                <a:spcPts val="0"/>
              </a:spcBef>
              <a:spcAft>
                <a:spcPts val="0"/>
              </a:spcAft>
              <a:buSzPts val="2200"/>
              <a:buChar char="•"/>
            </a:pPr>
            <a:r>
              <a:rPr lang="en-US" sz="2200"/>
              <a:t>Issues: </a:t>
            </a:r>
            <a:endParaRPr sz="2200"/>
          </a:p>
          <a:p>
            <a:pPr indent="-368300" lvl="1" marL="914400" rtl="0" algn="l">
              <a:lnSpc>
                <a:spcPct val="115000"/>
              </a:lnSpc>
              <a:spcBef>
                <a:spcPts val="0"/>
              </a:spcBef>
              <a:spcAft>
                <a:spcPts val="0"/>
              </a:spcAft>
              <a:buSzPts val="2200"/>
              <a:buChar char="•"/>
            </a:pPr>
            <a:r>
              <a:rPr lang="en-US" sz="2200"/>
              <a:t>This analysis will only measure economic characteristics of refugee-inhabited areas, not the impact on refugees themselves</a:t>
            </a:r>
            <a:endParaRPr sz="2200"/>
          </a:p>
          <a:p>
            <a:pPr indent="-368300" lvl="0" marL="457200" rtl="0" algn="l">
              <a:lnSpc>
                <a:spcPct val="115000"/>
              </a:lnSpc>
              <a:spcBef>
                <a:spcPts val="0"/>
              </a:spcBef>
              <a:spcAft>
                <a:spcPts val="0"/>
              </a:spcAft>
              <a:buSzPts val="2200"/>
              <a:buChar char="•"/>
            </a:pPr>
            <a:r>
              <a:rPr lang="en-US" sz="2200"/>
              <a:t>Future Questions: </a:t>
            </a:r>
            <a:endParaRPr sz="2200"/>
          </a:p>
          <a:p>
            <a:pPr indent="-368300" lvl="1" marL="914400" rtl="0" algn="l">
              <a:lnSpc>
                <a:spcPct val="115000"/>
              </a:lnSpc>
              <a:spcBef>
                <a:spcPts val="0"/>
              </a:spcBef>
              <a:spcAft>
                <a:spcPts val="0"/>
              </a:spcAft>
              <a:buSzPts val="2200"/>
              <a:buChar char="•"/>
            </a:pPr>
            <a:r>
              <a:rPr lang="en-US" sz="2200"/>
              <a:t>How do these areas compare to known areas with more and less refugees? </a:t>
            </a:r>
            <a:endParaRPr sz="2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216"/>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Sentiment Analysis</a:t>
            </a:r>
            <a:endParaRPr/>
          </a:p>
        </p:txBody>
      </p:sp>
      <p:sp>
        <p:nvSpPr>
          <p:cNvPr id="1332" name="Google Shape;1332;p216"/>
          <p:cNvSpPr txBox="1"/>
          <p:nvPr>
            <p:ph idx="2" type="body"/>
          </p:nvPr>
        </p:nvSpPr>
        <p:spPr>
          <a:xfrm>
            <a:off x="507525" y="699225"/>
            <a:ext cx="2627700" cy="47763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Data Source: Local Roanoke News Facebook pages</a:t>
            </a:r>
            <a:endParaRPr/>
          </a:p>
          <a:p>
            <a:pPr indent="-381000" lvl="1" marL="914400" rtl="0" algn="l">
              <a:spcBef>
                <a:spcPts val="0"/>
              </a:spcBef>
              <a:spcAft>
                <a:spcPts val="0"/>
              </a:spcAft>
              <a:buSzPts val="2400"/>
              <a:buChar char="-"/>
            </a:pPr>
            <a:r>
              <a:rPr lang="en-US"/>
              <a:t>The Roanoke Times, WSLS 10, WFXR News</a:t>
            </a:r>
            <a:endParaRPr/>
          </a:p>
          <a:p>
            <a:pPr indent="-381000" lvl="1" marL="914400" rtl="0" algn="l">
              <a:spcBef>
                <a:spcPts val="0"/>
              </a:spcBef>
              <a:spcAft>
                <a:spcPts val="0"/>
              </a:spcAft>
              <a:buSzPts val="2400"/>
              <a:buChar char="-"/>
            </a:pPr>
            <a:r>
              <a:rPr lang="en-US"/>
              <a:t>Scraped 3,329 comments from 12 articles</a:t>
            </a:r>
            <a:endParaRPr/>
          </a:p>
          <a:p>
            <a:pPr indent="-406400" lvl="0" marL="457200" rtl="0" algn="l">
              <a:spcBef>
                <a:spcPts val="0"/>
              </a:spcBef>
              <a:spcAft>
                <a:spcPts val="0"/>
              </a:spcAft>
              <a:buSzPts val="2800"/>
              <a:buChar char="-"/>
            </a:pPr>
            <a:r>
              <a:rPr lang="en-US"/>
              <a:t>Focused around two events: </a:t>
            </a:r>
            <a:endParaRPr/>
          </a:p>
          <a:p>
            <a:pPr indent="-381000" lvl="1" marL="914400" rtl="0" algn="l">
              <a:spcBef>
                <a:spcPts val="0"/>
              </a:spcBef>
              <a:spcAft>
                <a:spcPts val="0"/>
              </a:spcAft>
              <a:buSzPts val="2400"/>
              <a:buChar char="-"/>
            </a:pPr>
            <a:r>
              <a:rPr lang="en-US"/>
              <a:t>Roanoke Mayor David Bowers requested suspended assistance to Syrian refugees</a:t>
            </a:r>
            <a:endParaRPr/>
          </a:p>
          <a:p>
            <a:pPr indent="-381000" lvl="1" marL="914400" rtl="0" algn="l">
              <a:spcBef>
                <a:spcPts val="0"/>
              </a:spcBef>
              <a:spcAft>
                <a:spcPts val="0"/>
              </a:spcAft>
              <a:buSzPts val="2400"/>
              <a:buChar char="-"/>
            </a:pPr>
            <a:r>
              <a:rPr lang="en-US"/>
              <a:t>Recent political events surrounding presidential policies</a:t>
            </a:r>
            <a:endParaRPr/>
          </a:p>
        </p:txBody>
      </p:sp>
      <p:pic>
        <p:nvPicPr>
          <p:cNvPr descr="art_sent (1).png" id="1333" name="Google Shape;1333;p216"/>
          <p:cNvPicPr preferRelativeResize="0"/>
          <p:nvPr/>
        </p:nvPicPr>
        <p:blipFill>
          <a:blip r:embed="rId3">
            <a:alphaModFix/>
          </a:blip>
          <a:stretch>
            <a:fillRect/>
          </a:stretch>
        </p:blipFill>
        <p:spPr>
          <a:xfrm>
            <a:off x="3243050" y="1784450"/>
            <a:ext cx="3557300" cy="3557300"/>
          </a:xfrm>
          <a:prstGeom prst="rect">
            <a:avLst/>
          </a:prstGeom>
          <a:noFill/>
          <a:ln>
            <a:noFill/>
          </a:ln>
        </p:spPr>
      </p:pic>
      <p:pic>
        <p:nvPicPr>
          <p:cNvPr descr="comm_over_time.png" id="1334" name="Google Shape;1334;p216"/>
          <p:cNvPicPr preferRelativeResize="0"/>
          <p:nvPr/>
        </p:nvPicPr>
        <p:blipFill>
          <a:blip r:embed="rId4">
            <a:alphaModFix/>
          </a:blip>
          <a:stretch>
            <a:fillRect/>
          </a:stretch>
        </p:blipFill>
        <p:spPr>
          <a:xfrm>
            <a:off x="6791600" y="981400"/>
            <a:ext cx="5422325" cy="54223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217"/>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Sentiment Analysis</a:t>
            </a:r>
            <a:endParaRPr/>
          </a:p>
        </p:txBody>
      </p:sp>
      <p:pic>
        <p:nvPicPr>
          <p:cNvPr descr="pos_neg_hist.png" id="1341" name="Google Shape;1341;p217"/>
          <p:cNvPicPr preferRelativeResize="0"/>
          <p:nvPr/>
        </p:nvPicPr>
        <p:blipFill>
          <a:blip r:embed="rId3">
            <a:alphaModFix/>
          </a:blip>
          <a:stretch>
            <a:fillRect/>
          </a:stretch>
        </p:blipFill>
        <p:spPr>
          <a:xfrm>
            <a:off x="1226800" y="2603825"/>
            <a:ext cx="4301224" cy="4301224"/>
          </a:xfrm>
          <a:prstGeom prst="rect">
            <a:avLst/>
          </a:prstGeom>
          <a:noFill/>
          <a:ln>
            <a:noFill/>
          </a:ln>
        </p:spPr>
      </p:pic>
      <p:pic>
        <p:nvPicPr>
          <p:cNvPr descr="pos_neg_wc.png" id="1342" name="Google Shape;1342;p217"/>
          <p:cNvPicPr preferRelativeResize="0"/>
          <p:nvPr/>
        </p:nvPicPr>
        <p:blipFill rotWithShape="1">
          <a:blip r:embed="rId4">
            <a:alphaModFix/>
          </a:blip>
          <a:srcRect b="26222" l="26039" r="27052" t="30232"/>
          <a:stretch/>
        </p:blipFill>
        <p:spPr>
          <a:xfrm>
            <a:off x="6297525" y="2147250"/>
            <a:ext cx="4895651" cy="4544426"/>
          </a:xfrm>
          <a:prstGeom prst="rect">
            <a:avLst/>
          </a:prstGeom>
          <a:noFill/>
          <a:ln>
            <a:noFill/>
          </a:ln>
        </p:spPr>
      </p:pic>
      <p:sp>
        <p:nvSpPr>
          <p:cNvPr id="1343" name="Google Shape;1343;p217"/>
          <p:cNvSpPr txBox="1"/>
          <p:nvPr>
            <p:ph idx="2" type="body"/>
          </p:nvPr>
        </p:nvSpPr>
        <p:spPr>
          <a:xfrm>
            <a:off x="507625" y="871650"/>
            <a:ext cx="10847700" cy="1675500"/>
          </a:xfrm>
          <a:prstGeom prst="rect">
            <a:avLst/>
          </a:prstGeom>
        </p:spPr>
        <p:txBody>
          <a:bodyPr anchorCtr="0" anchor="t" bIns="91425" lIns="91425" spcFirstLastPara="1" rIns="91425" wrap="square" tIns="91425">
            <a:noAutofit/>
          </a:bodyPr>
          <a:lstStyle/>
          <a:p>
            <a:pPr indent="-406400" lvl="0" marL="457200" marR="0" rtl="0" algn="l">
              <a:lnSpc>
                <a:spcPct val="90000"/>
              </a:lnSpc>
              <a:spcBef>
                <a:spcPts val="1000"/>
              </a:spcBef>
              <a:spcAft>
                <a:spcPts val="0"/>
              </a:spcAft>
              <a:buClr>
                <a:schemeClr val="dk2"/>
              </a:buClr>
              <a:buSzPts val="2800"/>
              <a:buFont typeface="Arial"/>
              <a:buChar char="-"/>
            </a:pPr>
            <a:r>
              <a:rPr lang="en-US"/>
              <a:t>Sample: </a:t>
            </a:r>
            <a:r>
              <a:rPr lang="en-US" sz="1050">
                <a:solidFill>
                  <a:schemeClr val="dk1"/>
                </a:solidFill>
                <a:highlight>
                  <a:srgbClr val="FFFFFF"/>
                </a:highlight>
                <a:latin typeface="Consolas"/>
                <a:ea typeface="Consolas"/>
                <a:cs typeface="Consolas"/>
                <a:sym typeface="Consolas"/>
              </a:rPr>
              <a:t>"Mayor Bowers was thinking of the welfare and security of all Roanoker's. Also, it appears that while taking the position he is also concerned with what would happen if the group of refugees were possibly infiltrated by a terrorist that, like the Paris attacks, would only be hours away from the Nation's Capitol and seemingly in a nice quiet place where havoc and widespread destruction could be planned. Like the Paris attacks. I, for one, stand and give Mayor Bowers my full support. The current Administration has no idea who these people are and the possibility exists that just one of however many refugees that would settle in Roanoke could be a terrorist. And that is one too many. Mayor Bowers is thinking clearly and should stand his ground. Regardless of what the city council or any celebrities have to say.  Mayor Bowers represents the people of Roanoke."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218"/>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Latent Dirichlet Allocation (LDA)</a:t>
            </a:r>
            <a:endParaRPr/>
          </a:p>
        </p:txBody>
      </p:sp>
      <p:sp>
        <p:nvSpPr>
          <p:cNvPr id="1350" name="Google Shape;1350;p218"/>
          <p:cNvSpPr txBox="1"/>
          <p:nvPr>
            <p:ph idx="2" type="body"/>
          </p:nvPr>
        </p:nvSpPr>
        <p:spPr>
          <a:xfrm>
            <a:off x="292050" y="981400"/>
            <a:ext cx="11175000" cy="22632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en-US" sz="2000"/>
              <a:t>LDA: a generative, unsupervised statistical model that allows a set of observations to be explained by groups</a:t>
            </a:r>
            <a:endParaRPr sz="2000"/>
          </a:p>
          <a:p>
            <a:pPr indent="-355600" lvl="0" marL="457200" rtl="0" algn="l">
              <a:spcBef>
                <a:spcPts val="0"/>
              </a:spcBef>
              <a:spcAft>
                <a:spcPts val="0"/>
              </a:spcAft>
              <a:buSzPts val="2000"/>
              <a:buChar char="-"/>
            </a:pPr>
            <a:r>
              <a:rPr lang="en-US" sz="2000"/>
              <a:t>We performed this analysis for the Facebook comments, from our three sources</a:t>
            </a:r>
            <a:endParaRPr sz="2000"/>
          </a:p>
          <a:p>
            <a:pPr indent="-355600" lvl="1" marL="914400" rtl="0" algn="l">
              <a:spcBef>
                <a:spcPts val="0"/>
              </a:spcBef>
              <a:spcAft>
                <a:spcPts val="0"/>
              </a:spcAft>
              <a:buSzPts val="2000"/>
              <a:buChar char="-"/>
            </a:pPr>
            <a:r>
              <a:rPr lang="en-US" sz="2000"/>
              <a:t>Chose the number of categories to be 4</a:t>
            </a:r>
            <a:endParaRPr sz="2000"/>
          </a:p>
        </p:txBody>
      </p:sp>
      <p:pic>
        <p:nvPicPr>
          <p:cNvPr descr="top_terms.png" id="1351" name="Google Shape;1351;p218"/>
          <p:cNvPicPr preferRelativeResize="0"/>
          <p:nvPr/>
        </p:nvPicPr>
        <p:blipFill>
          <a:blip r:embed="rId3">
            <a:alphaModFix/>
          </a:blip>
          <a:stretch>
            <a:fillRect/>
          </a:stretch>
        </p:blipFill>
        <p:spPr>
          <a:xfrm>
            <a:off x="838650" y="2464900"/>
            <a:ext cx="4241475" cy="4241475"/>
          </a:xfrm>
          <a:prstGeom prst="rect">
            <a:avLst/>
          </a:prstGeom>
          <a:noFill/>
          <a:ln>
            <a:noFill/>
          </a:ln>
        </p:spPr>
      </p:pic>
      <p:pic>
        <p:nvPicPr>
          <p:cNvPr descr="topic_art.png" id="1352" name="Google Shape;1352;p218"/>
          <p:cNvPicPr preferRelativeResize="0"/>
          <p:nvPr/>
        </p:nvPicPr>
        <p:blipFill>
          <a:blip r:embed="rId4">
            <a:alphaModFix/>
          </a:blip>
          <a:stretch>
            <a:fillRect/>
          </a:stretch>
        </p:blipFill>
        <p:spPr>
          <a:xfrm>
            <a:off x="6631725" y="2134400"/>
            <a:ext cx="4723600" cy="47236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219"/>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Next Steps</a:t>
            </a:r>
            <a:endParaRPr/>
          </a:p>
        </p:txBody>
      </p:sp>
      <p:sp>
        <p:nvSpPr>
          <p:cNvPr id="1359" name="Google Shape;1359;p219"/>
          <p:cNvSpPr txBox="1"/>
          <p:nvPr>
            <p:ph idx="2" type="body"/>
          </p:nvPr>
        </p:nvSpPr>
        <p:spPr>
          <a:xfrm>
            <a:off x="591039" y="1092825"/>
            <a:ext cx="11165400" cy="4776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We have analyzed sentiment in two ways</a:t>
            </a:r>
            <a:endParaRPr sz="2400"/>
          </a:p>
          <a:p>
            <a:pPr indent="-381000" lvl="1" marL="914400" rtl="0" algn="l">
              <a:spcBef>
                <a:spcPts val="0"/>
              </a:spcBef>
              <a:spcAft>
                <a:spcPts val="0"/>
              </a:spcAft>
              <a:buSzPts val="2400"/>
              <a:buChar char="-"/>
            </a:pPr>
            <a:r>
              <a:rPr lang="en-US" sz="2400"/>
              <a:t>How can humans validate our findings?</a:t>
            </a:r>
            <a:endParaRPr sz="2400"/>
          </a:p>
          <a:p>
            <a:pPr indent="-381000" lvl="1" marL="914400" rtl="0" algn="l">
              <a:spcBef>
                <a:spcPts val="0"/>
              </a:spcBef>
              <a:spcAft>
                <a:spcPts val="0"/>
              </a:spcAft>
              <a:buSzPts val="2400"/>
              <a:buChar char="-"/>
            </a:pPr>
            <a:r>
              <a:rPr lang="en-US" sz="2400"/>
              <a:t>Amazon Mechanical Turks to validate our sentiments/categorization</a:t>
            </a:r>
            <a:endParaRPr sz="2400"/>
          </a:p>
          <a:p>
            <a:pPr indent="-381000" lvl="0" marL="457200" rtl="0" algn="l">
              <a:spcBef>
                <a:spcPts val="0"/>
              </a:spcBef>
              <a:spcAft>
                <a:spcPts val="0"/>
              </a:spcAft>
              <a:buSzPts val="2400"/>
              <a:buChar char="-"/>
            </a:pPr>
            <a:r>
              <a:rPr lang="en-US" sz="2400"/>
              <a:t>Formulate a manuscript</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220"/>
          <p:cNvSpPr txBox="1"/>
          <p:nvPr>
            <p:ph type="ctrTitle"/>
          </p:nvPr>
        </p:nvSpPr>
        <p:spPr>
          <a:xfrm>
            <a:off x="430305" y="497540"/>
            <a:ext cx="6992400" cy="2850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New Kent County</a:t>
            </a:r>
            <a:endParaRPr/>
          </a:p>
        </p:txBody>
      </p:sp>
      <p:sp>
        <p:nvSpPr>
          <p:cNvPr id="1365" name="Google Shape;1365;p220"/>
          <p:cNvSpPr txBox="1"/>
          <p:nvPr>
            <p:ph idx="1" type="subTitle"/>
          </p:nvPr>
        </p:nvSpPr>
        <p:spPr>
          <a:xfrm>
            <a:off x="430298" y="3602025"/>
            <a:ext cx="9033600" cy="1655700"/>
          </a:xfrm>
          <a:prstGeom prst="rect">
            <a:avLst/>
          </a:prstGeom>
        </p:spPr>
        <p:txBody>
          <a:bodyPr anchorCtr="0" anchor="t" bIns="121900" lIns="121900" spcFirstLastPara="1" rIns="121900" wrap="square" tIns="121900">
            <a:noAutofit/>
          </a:bodyPr>
          <a:lstStyle/>
          <a:p>
            <a:pPr indent="0" lvl="0" marL="0" rtl="0" algn="l">
              <a:spcBef>
                <a:spcPts val="1100"/>
              </a:spcBef>
              <a:spcAft>
                <a:spcPts val="0"/>
              </a:spcAft>
              <a:buNone/>
            </a:pPr>
            <a:r>
              <a:rPr lang="en-US"/>
              <a:t>DSPG - David Park, Joseph Kim, David Hinkle, Lata Kodali</a:t>
            </a:r>
            <a:endParaRPr/>
          </a:p>
          <a:p>
            <a:pPr indent="0" lvl="0" marL="0" rtl="0" algn="l">
              <a:spcBef>
                <a:spcPts val="1100"/>
              </a:spcBef>
              <a:spcAft>
                <a:spcPts val="0"/>
              </a:spcAft>
              <a:buNone/>
            </a:pPr>
            <a:r>
              <a:rPr lang="en-US"/>
              <a:t>SDAL - Dave Higdon, Aaron Schroeder, Stephanie Shipp</a:t>
            </a:r>
            <a:endParaRPr/>
          </a:p>
          <a:p>
            <a:pPr indent="0" lvl="0" marL="0" rtl="0" algn="l">
              <a:spcBef>
                <a:spcPts val="1100"/>
              </a:spcBef>
              <a:spcAft>
                <a:spcPts val="0"/>
              </a:spcAft>
              <a:buNone/>
            </a:pPr>
            <a:r>
              <a:rPr lang="en-US"/>
              <a:t>Sponsor - Virginia Cooperative Extension (VCE)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221"/>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Project Description</a:t>
            </a:r>
            <a:endParaRPr/>
          </a:p>
        </p:txBody>
      </p:sp>
      <p:sp>
        <p:nvSpPr>
          <p:cNvPr id="1371" name="Google Shape;1371;p221"/>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406400" lvl="0" marL="457200" rtl="0" algn="l">
              <a:spcBef>
                <a:spcPts val="1100"/>
              </a:spcBef>
              <a:spcAft>
                <a:spcPts val="0"/>
              </a:spcAft>
              <a:buSzPts val="2800"/>
              <a:buChar char="•"/>
            </a:pPr>
            <a:r>
              <a:rPr b="1" lang="en-US"/>
              <a:t>VCE Representative:</a:t>
            </a:r>
            <a:r>
              <a:rPr lang="en-US"/>
              <a:t> Carl Frick</a:t>
            </a:r>
            <a:endParaRPr/>
          </a:p>
          <a:p>
            <a:pPr indent="-406400" lvl="0" marL="457200" rtl="0" algn="l">
              <a:spcBef>
                <a:spcPts val="0"/>
              </a:spcBef>
              <a:spcAft>
                <a:spcPts val="0"/>
              </a:spcAft>
              <a:buSzPts val="2800"/>
              <a:buChar char="•"/>
            </a:pPr>
            <a:r>
              <a:rPr b="1" lang="en-US"/>
              <a:t>Issues: </a:t>
            </a:r>
            <a:endParaRPr b="1"/>
          </a:p>
          <a:p>
            <a:pPr indent="-381000" lvl="1" marL="914400" rtl="0" algn="l">
              <a:spcBef>
                <a:spcPts val="0"/>
              </a:spcBef>
              <a:spcAft>
                <a:spcPts val="0"/>
              </a:spcAft>
              <a:buSzPts val="2400"/>
              <a:buChar char="•"/>
            </a:pPr>
            <a:r>
              <a:rPr lang="en-US"/>
              <a:t>New Kent County is growing, and there is a perceived increase in the number of youth who have nowhere to go after school. These teenagers might be engaging in risky behaviors. </a:t>
            </a:r>
            <a:endParaRPr/>
          </a:p>
          <a:p>
            <a:pPr indent="-381000" lvl="1" marL="914400" rtl="0" algn="l">
              <a:spcBef>
                <a:spcPts val="0"/>
              </a:spcBef>
              <a:spcAft>
                <a:spcPts val="0"/>
              </a:spcAft>
              <a:buSzPts val="2400"/>
              <a:buChar char="•"/>
            </a:pPr>
            <a:r>
              <a:rPr lang="en-US"/>
              <a:t>Lack of transportation for programs such as 4-H and barriers to enrollment in 4-H.</a:t>
            </a:r>
            <a:endParaRPr/>
          </a:p>
          <a:p>
            <a:pPr indent="-406400" lvl="0" marL="457200" rtl="0" algn="l">
              <a:spcBef>
                <a:spcPts val="0"/>
              </a:spcBef>
              <a:spcAft>
                <a:spcPts val="0"/>
              </a:spcAft>
              <a:buSzPts val="2800"/>
              <a:buChar char="•"/>
            </a:pPr>
            <a:r>
              <a:rPr b="1" lang="en-US"/>
              <a:t>Goal 1: </a:t>
            </a:r>
            <a:r>
              <a:rPr lang="en-US"/>
              <a:t>Find data related to drug use amongst the youth in New Kent. Discover what is causing the change in drug use.</a:t>
            </a:r>
            <a:endParaRPr/>
          </a:p>
          <a:p>
            <a:pPr indent="-406400" lvl="0" marL="457200" rtl="0" algn="l">
              <a:spcBef>
                <a:spcPts val="0"/>
              </a:spcBef>
              <a:spcAft>
                <a:spcPts val="0"/>
              </a:spcAft>
              <a:buSzPts val="2800"/>
              <a:buChar char="•"/>
            </a:pPr>
            <a:r>
              <a:rPr b="1" lang="en-US"/>
              <a:t>Goal 2</a:t>
            </a:r>
            <a:r>
              <a:rPr lang="en-US"/>
              <a:t>:</a:t>
            </a:r>
            <a:r>
              <a:rPr b="1" lang="en-US"/>
              <a:t> </a:t>
            </a:r>
            <a:r>
              <a:rPr lang="en-US"/>
              <a:t>Provide a way to compare New Kent County to other VA counties.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222"/>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Project Overview</a:t>
            </a:r>
            <a:endParaRPr/>
          </a:p>
        </p:txBody>
      </p:sp>
      <p:sp>
        <p:nvSpPr>
          <p:cNvPr id="1377" name="Google Shape;1377;p222"/>
          <p:cNvSpPr txBox="1"/>
          <p:nvPr>
            <p:ph idx="1" type="body"/>
          </p:nvPr>
        </p:nvSpPr>
        <p:spPr>
          <a:xfrm>
            <a:off x="838200" y="1219635"/>
            <a:ext cx="10515600" cy="4599300"/>
          </a:xfrm>
          <a:prstGeom prst="rect">
            <a:avLst/>
          </a:prstGeom>
        </p:spPr>
        <p:txBody>
          <a:bodyPr anchorCtr="0" anchor="t" bIns="121900" lIns="121900" spcFirstLastPara="1" rIns="121900" wrap="square" tIns="121900">
            <a:noAutofit/>
          </a:bodyPr>
          <a:lstStyle/>
          <a:p>
            <a:pPr indent="-406400" lvl="0" marL="457200" rtl="0" algn="l">
              <a:spcBef>
                <a:spcPts val="1100"/>
              </a:spcBef>
              <a:spcAft>
                <a:spcPts val="0"/>
              </a:spcAft>
              <a:buSzPts val="2800"/>
              <a:buChar char="•"/>
            </a:pPr>
            <a:r>
              <a:rPr lang="en-US"/>
              <a:t>Basic profiling of New Kent County using:</a:t>
            </a:r>
            <a:endParaRPr/>
          </a:p>
          <a:p>
            <a:pPr indent="-393700" lvl="2" marL="1371600" rtl="0" algn="l">
              <a:spcBef>
                <a:spcPts val="0"/>
              </a:spcBef>
              <a:spcAft>
                <a:spcPts val="0"/>
              </a:spcAft>
              <a:buSzPts val="2600"/>
              <a:buChar char="•"/>
            </a:pPr>
            <a:r>
              <a:rPr lang="en-US" sz="2600"/>
              <a:t>ACS data</a:t>
            </a:r>
            <a:endParaRPr sz="2600"/>
          </a:p>
          <a:p>
            <a:pPr indent="-393700" lvl="2" marL="1371600" rtl="0" algn="l">
              <a:spcBef>
                <a:spcPts val="0"/>
              </a:spcBef>
              <a:spcAft>
                <a:spcPts val="0"/>
              </a:spcAft>
              <a:buSzPts val="2600"/>
              <a:buChar char="•"/>
            </a:pPr>
            <a:r>
              <a:rPr lang="en-US" sz="2600"/>
              <a:t>Housing data</a:t>
            </a:r>
            <a:endParaRPr sz="2600"/>
          </a:p>
          <a:p>
            <a:pPr indent="-393700" lvl="2" marL="1371600" rtl="0" algn="l">
              <a:spcBef>
                <a:spcPts val="0"/>
              </a:spcBef>
              <a:spcAft>
                <a:spcPts val="0"/>
              </a:spcAft>
              <a:buSzPts val="2600"/>
              <a:buChar char="•"/>
            </a:pPr>
            <a:r>
              <a:rPr lang="en-US" sz="2600"/>
              <a:t>Virginia Department of Education (VDOE) data</a:t>
            </a:r>
            <a:endParaRPr sz="2600"/>
          </a:p>
          <a:p>
            <a:pPr indent="-393700" lvl="2" marL="1371600" rtl="0" algn="l">
              <a:spcBef>
                <a:spcPts val="0"/>
              </a:spcBef>
              <a:spcAft>
                <a:spcPts val="0"/>
              </a:spcAft>
              <a:buSzPts val="2600"/>
              <a:buChar char="•"/>
            </a:pPr>
            <a:r>
              <a:rPr lang="en-US" sz="2600"/>
              <a:t>Social media data</a:t>
            </a:r>
            <a:endParaRPr sz="2600"/>
          </a:p>
          <a:p>
            <a:pPr indent="0" lvl="0" marL="914400" rtl="0" algn="l">
              <a:spcBef>
                <a:spcPts val="1100"/>
              </a:spcBef>
              <a:spcAft>
                <a:spcPts val="0"/>
              </a:spcAft>
              <a:buNone/>
            </a:pPr>
            <a:r>
              <a:t/>
            </a:r>
            <a:endParaRPr sz="2400"/>
          </a:p>
          <a:p>
            <a:pPr indent="-406400" lvl="0" marL="457200" rtl="0" algn="l">
              <a:spcBef>
                <a:spcPts val="1100"/>
              </a:spcBef>
              <a:spcAft>
                <a:spcPts val="0"/>
              </a:spcAft>
              <a:buSzPts val="2800"/>
              <a:buChar char="•"/>
            </a:pPr>
            <a:r>
              <a:rPr lang="en-US"/>
              <a:t>Plotted the data collected to see trends in New Kent</a:t>
            </a:r>
            <a:endParaRPr/>
          </a:p>
          <a:p>
            <a:pPr indent="-406400" lvl="0" marL="457200" rtl="0" algn="l">
              <a:spcBef>
                <a:spcPts val="0"/>
              </a:spcBef>
              <a:spcAft>
                <a:spcPts val="0"/>
              </a:spcAft>
              <a:buSzPts val="2800"/>
              <a:buChar char="•"/>
            </a:pPr>
            <a:r>
              <a:rPr lang="en-US"/>
              <a:t>Conducted a field study by visiting New Kent and met with Carl (Co-op Extension agent)</a:t>
            </a:r>
            <a:endParaRPr/>
          </a:p>
          <a:p>
            <a:pPr indent="127000" lvl="0" marL="241300" rtl="0" algn="l">
              <a:spcBef>
                <a:spcPts val="110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23"/>
          <p:cNvSpPr txBox="1"/>
          <p:nvPr>
            <p:ph type="title"/>
          </p:nvPr>
        </p:nvSpPr>
        <p:spPr>
          <a:xfrm>
            <a:off x="434853" y="-38920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br>
              <a:rPr lang="en-US"/>
            </a:br>
            <a:r>
              <a:rPr lang="en-US"/>
              <a:t>ACS </a:t>
            </a:r>
            <a:r>
              <a:rPr lang="en-US"/>
              <a:t>New Kent Housing Data</a:t>
            </a:r>
            <a:endParaRPr/>
          </a:p>
        </p:txBody>
      </p:sp>
      <p:pic>
        <p:nvPicPr>
          <p:cNvPr id="1383" name="Google Shape;1383;p223"/>
          <p:cNvPicPr preferRelativeResize="0"/>
          <p:nvPr/>
        </p:nvPicPr>
        <p:blipFill>
          <a:blip r:embed="rId3">
            <a:alphaModFix/>
          </a:blip>
          <a:stretch>
            <a:fillRect/>
          </a:stretch>
        </p:blipFill>
        <p:spPr>
          <a:xfrm>
            <a:off x="1847742" y="1362977"/>
            <a:ext cx="8496500" cy="487836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224"/>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ACS Household Type Profile</a:t>
            </a:r>
            <a:endParaRPr/>
          </a:p>
        </p:txBody>
      </p:sp>
      <p:pic>
        <p:nvPicPr>
          <p:cNvPr id="1390" name="Google Shape;1390;p224"/>
          <p:cNvPicPr preferRelativeResize="0"/>
          <p:nvPr/>
        </p:nvPicPr>
        <p:blipFill>
          <a:blip r:embed="rId3">
            <a:alphaModFix/>
          </a:blip>
          <a:stretch>
            <a:fillRect/>
          </a:stretch>
        </p:blipFill>
        <p:spPr>
          <a:xfrm>
            <a:off x="1985963" y="1103338"/>
            <a:ext cx="8220075" cy="540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126"/>
          <p:cNvSpPr txBox="1"/>
          <p:nvPr/>
        </p:nvSpPr>
        <p:spPr>
          <a:xfrm>
            <a:off x="13550" y="596300"/>
            <a:ext cx="12192000" cy="8628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orgs_affiliator.png" id="541" name="Google Shape;541;p126"/>
          <p:cNvPicPr preferRelativeResize="0"/>
          <p:nvPr/>
        </p:nvPicPr>
        <p:blipFill>
          <a:blip r:embed="rId3">
            <a:alphaModFix/>
          </a:blip>
          <a:stretch>
            <a:fillRect/>
          </a:stretch>
        </p:blipFill>
        <p:spPr>
          <a:xfrm>
            <a:off x="0" y="304800"/>
            <a:ext cx="11887201" cy="6338293"/>
          </a:xfrm>
          <a:prstGeom prst="rect">
            <a:avLst/>
          </a:prstGeom>
          <a:noFill/>
          <a:ln>
            <a:noFill/>
          </a:ln>
        </p:spPr>
      </p:pic>
      <p:sp>
        <p:nvSpPr>
          <p:cNvPr id="542" name="Google Shape;542;p126"/>
          <p:cNvSpPr/>
          <p:nvPr/>
        </p:nvSpPr>
        <p:spPr>
          <a:xfrm>
            <a:off x="11813400" y="1293800"/>
            <a:ext cx="292800" cy="4746300"/>
          </a:xfrm>
          <a:prstGeom prst="rect">
            <a:avLst/>
          </a:prstGeom>
          <a:solidFill>
            <a:srgbClr val="FDFDFD"/>
          </a:solidFill>
          <a:ln cap="flat" cmpd="sng" w="9525">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26"/>
          <p:cNvSpPr txBox="1"/>
          <p:nvPr/>
        </p:nvSpPr>
        <p:spPr>
          <a:xfrm>
            <a:off x="4500" y="5995100"/>
            <a:ext cx="12192000" cy="8628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126"/>
          <p:cNvPicPr preferRelativeResize="0"/>
          <p:nvPr/>
        </p:nvPicPr>
        <p:blipFill>
          <a:blip r:embed="rId4">
            <a:alphaModFix/>
          </a:blip>
          <a:stretch>
            <a:fillRect/>
          </a:stretch>
        </p:blipFill>
        <p:spPr>
          <a:xfrm>
            <a:off x="834475" y="5875250"/>
            <a:ext cx="4967725" cy="230750"/>
          </a:xfrm>
          <a:prstGeom prst="rect">
            <a:avLst/>
          </a:prstGeom>
          <a:noFill/>
          <a:ln>
            <a:noFill/>
          </a:ln>
        </p:spPr>
      </p:pic>
      <p:sp>
        <p:nvSpPr>
          <p:cNvPr id="545" name="Google Shape;545;p126"/>
          <p:cNvSpPr txBox="1"/>
          <p:nvPr/>
        </p:nvSpPr>
        <p:spPr>
          <a:xfrm rot="-2218948">
            <a:off x="63920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Commercial</a:t>
            </a:r>
            <a:endParaRPr>
              <a:latin typeface="Trebuchet MS"/>
              <a:ea typeface="Trebuchet MS"/>
              <a:cs typeface="Trebuchet MS"/>
              <a:sym typeface="Trebuchet MS"/>
            </a:endParaRPr>
          </a:p>
        </p:txBody>
      </p:sp>
      <p:sp>
        <p:nvSpPr>
          <p:cNvPr id="546" name="Google Shape;546;p126"/>
          <p:cNvSpPr txBox="1"/>
          <p:nvPr/>
        </p:nvSpPr>
        <p:spPr>
          <a:xfrm rot="-2218948">
            <a:off x="71540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Education</a:t>
            </a:r>
            <a:endParaRPr>
              <a:latin typeface="Trebuchet MS"/>
              <a:ea typeface="Trebuchet MS"/>
              <a:cs typeface="Trebuchet MS"/>
              <a:sym typeface="Trebuchet MS"/>
            </a:endParaRPr>
          </a:p>
        </p:txBody>
      </p:sp>
      <p:sp>
        <p:nvSpPr>
          <p:cNvPr id="547" name="Google Shape;547;p126"/>
          <p:cNvSpPr txBox="1"/>
          <p:nvPr/>
        </p:nvSpPr>
        <p:spPr>
          <a:xfrm rot="-2218780">
            <a:off x="7982974" y="6070636"/>
            <a:ext cx="125280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Government</a:t>
            </a:r>
            <a:endParaRPr>
              <a:latin typeface="Trebuchet MS"/>
              <a:ea typeface="Trebuchet MS"/>
              <a:cs typeface="Trebuchet MS"/>
              <a:sym typeface="Trebuchet MS"/>
            </a:endParaRPr>
          </a:p>
        </p:txBody>
      </p:sp>
      <p:sp>
        <p:nvSpPr>
          <p:cNvPr id="548" name="Google Shape;548;p126"/>
          <p:cNvSpPr txBox="1"/>
          <p:nvPr/>
        </p:nvSpPr>
        <p:spPr>
          <a:xfrm rot="-2218948">
            <a:off x="8754241" y="6098396"/>
            <a:ext cx="1160462" cy="30078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Non-Profit</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225"/>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New Kent School Profiles</a:t>
            </a:r>
            <a:endParaRPr/>
          </a:p>
        </p:txBody>
      </p:sp>
      <p:sp>
        <p:nvSpPr>
          <p:cNvPr id="1396" name="Google Shape;1396;p225"/>
          <p:cNvSpPr txBox="1"/>
          <p:nvPr>
            <p:ph idx="1" type="body"/>
          </p:nvPr>
        </p:nvSpPr>
        <p:spPr>
          <a:xfrm>
            <a:off x="748233" y="1210233"/>
            <a:ext cx="5127300" cy="4599300"/>
          </a:xfrm>
          <a:prstGeom prst="rect">
            <a:avLst/>
          </a:prstGeom>
        </p:spPr>
        <p:txBody>
          <a:bodyPr anchorCtr="0" anchor="t" bIns="121900" lIns="121900" spcFirstLastPara="1" rIns="121900" wrap="square" tIns="121900">
            <a:noAutofit/>
          </a:bodyPr>
          <a:lstStyle/>
          <a:p>
            <a:pPr indent="-482600" lvl="0" marL="609600" rtl="0" algn="l">
              <a:spcBef>
                <a:spcPts val="1100"/>
              </a:spcBef>
              <a:spcAft>
                <a:spcPts val="0"/>
              </a:spcAft>
              <a:buSzPts val="2800"/>
              <a:buChar char="•"/>
            </a:pPr>
            <a:r>
              <a:rPr lang="en-US"/>
              <a:t>New Kent Elementary</a:t>
            </a:r>
            <a:endParaRPr/>
          </a:p>
        </p:txBody>
      </p:sp>
      <p:sp>
        <p:nvSpPr>
          <p:cNvPr id="1397" name="Google Shape;1397;p225"/>
          <p:cNvSpPr txBox="1"/>
          <p:nvPr>
            <p:ph idx="1" type="body"/>
          </p:nvPr>
        </p:nvSpPr>
        <p:spPr>
          <a:xfrm>
            <a:off x="5812200" y="1210233"/>
            <a:ext cx="5764500" cy="4599300"/>
          </a:xfrm>
          <a:prstGeom prst="rect">
            <a:avLst/>
          </a:prstGeom>
        </p:spPr>
        <p:txBody>
          <a:bodyPr anchorCtr="0" anchor="t" bIns="121900" lIns="121900" spcFirstLastPara="1" rIns="121900" wrap="square" tIns="121900">
            <a:noAutofit/>
          </a:bodyPr>
          <a:lstStyle/>
          <a:p>
            <a:pPr indent="-482600" lvl="0" marL="609600" rtl="0" algn="l">
              <a:spcBef>
                <a:spcPts val="1100"/>
              </a:spcBef>
              <a:spcAft>
                <a:spcPts val="0"/>
              </a:spcAft>
              <a:buSzPts val="2800"/>
              <a:buChar char="•"/>
            </a:pPr>
            <a:r>
              <a:rPr lang="en-US"/>
              <a:t>George W. Watkins Elementary</a:t>
            </a:r>
            <a:endParaRPr/>
          </a:p>
        </p:txBody>
      </p:sp>
      <p:pic>
        <p:nvPicPr>
          <p:cNvPr id="1398" name="Google Shape;1398;p225"/>
          <p:cNvPicPr preferRelativeResize="0"/>
          <p:nvPr/>
        </p:nvPicPr>
        <p:blipFill>
          <a:blip r:embed="rId3">
            <a:alphaModFix/>
          </a:blip>
          <a:stretch>
            <a:fillRect/>
          </a:stretch>
        </p:blipFill>
        <p:spPr>
          <a:xfrm>
            <a:off x="595788" y="1968687"/>
            <a:ext cx="5432176" cy="3996476"/>
          </a:xfrm>
          <a:prstGeom prst="rect">
            <a:avLst/>
          </a:prstGeom>
          <a:noFill/>
          <a:ln>
            <a:noFill/>
          </a:ln>
        </p:spPr>
      </p:pic>
      <p:pic>
        <p:nvPicPr>
          <p:cNvPr id="1399" name="Google Shape;1399;p225"/>
          <p:cNvPicPr preferRelativeResize="0"/>
          <p:nvPr/>
        </p:nvPicPr>
        <p:blipFill>
          <a:blip r:embed="rId4">
            <a:alphaModFix/>
          </a:blip>
          <a:stretch>
            <a:fillRect/>
          </a:stretch>
        </p:blipFill>
        <p:spPr>
          <a:xfrm>
            <a:off x="6027975" y="1958618"/>
            <a:ext cx="5764501" cy="401660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226"/>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US"/>
              <a:t>New Kent School Profiles</a:t>
            </a:r>
            <a:endParaRPr/>
          </a:p>
        </p:txBody>
      </p:sp>
      <p:sp>
        <p:nvSpPr>
          <p:cNvPr id="1405" name="Google Shape;1405;p226"/>
          <p:cNvSpPr txBox="1"/>
          <p:nvPr>
            <p:ph idx="1" type="body"/>
          </p:nvPr>
        </p:nvSpPr>
        <p:spPr>
          <a:xfrm>
            <a:off x="748233" y="1210233"/>
            <a:ext cx="5127300" cy="4599300"/>
          </a:xfrm>
          <a:prstGeom prst="rect">
            <a:avLst/>
          </a:prstGeom>
        </p:spPr>
        <p:txBody>
          <a:bodyPr anchorCtr="0" anchor="t" bIns="121900" lIns="121900" spcFirstLastPara="1" rIns="121900" wrap="square" tIns="121900">
            <a:noAutofit/>
          </a:bodyPr>
          <a:lstStyle/>
          <a:p>
            <a:pPr indent="-482600" lvl="0" marL="609600" rtl="0" algn="l">
              <a:spcBef>
                <a:spcPts val="1100"/>
              </a:spcBef>
              <a:spcAft>
                <a:spcPts val="0"/>
              </a:spcAft>
              <a:buSzPts val="2800"/>
              <a:buChar char="•"/>
            </a:pPr>
            <a:r>
              <a:rPr lang="en-US"/>
              <a:t>New Kent Middle</a:t>
            </a:r>
            <a:endParaRPr/>
          </a:p>
        </p:txBody>
      </p:sp>
      <p:sp>
        <p:nvSpPr>
          <p:cNvPr id="1406" name="Google Shape;1406;p226"/>
          <p:cNvSpPr txBox="1"/>
          <p:nvPr>
            <p:ph idx="1" type="body"/>
          </p:nvPr>
        </p:nvSpPr>
        <p:spPr>
          <a:xfrm>
            <a:off x="5638533" y="1210217"/>
            <a:ext cx="5764500" cy="4599300"/>
          </a:xfrm>
          <a:prstGeom prst="rect">
            <a:avLst/>
          </a:prstGeom>
        </p:spPr>
        <p:txBody>
          <a:bodyPr anchorCtr="0" anchor="t" bIns="121900" lIns="121900" spcFirstLastPara="1" rIns="121900" wrap="square" tIns="121900">
            <a:noAutofit/>
          </a:bodyPr>
          <a:lstStyle/>
          <a:p>
            <a:pPr indent="-482600" lvl="0" marL="609600" rtl="0" algn="l">
              <a:spcBef>
                <a:spcPts val="1100"/>
              </a:spcBef>
              <a:spcAft>
                <a:spcPts val="0"/>
              </a:spcAft>
              <a:buSzPts val="2800"/>
              <a:buChar char="•"/>
            </a:pPr>
            <a:r>
              <a:rPr lang="en-US"/>
              <a:t>New Kent High</a:t>
            </a:r>
            <a:endParaRPr/>
          </a:p>
        </p:txBody>
      </p:sp>
      <p:pic>
        <p:nvPicPr>
          <p:cNvPr id="1407" name="Google Shape;1407;p226"/>
          <p:cNvPicPr preferRelativeResize="0"/>
          <p:nvPr/>
        </p:nvPicPr>
        <p:blipFill>
          <a:blip r:embed="rId3">
            <a:alphaModFix/>
          </a:blip>
          <a:stretch>
            <a:fillRect/>
          </a:stretch>
        </p:blipFill>
        <p:spPr>
          <a:xfrm>
            <a:off x="443750" y="1966825"/>
            <a:ext cx="5431675" cy="4004173"/>
          </a:xfrm>
          <a:prstGeom prst="rect">
            <a:avLst/>
          </a:prstGeom>
          <a:noFill/>
          <a:ln>
            <a:noFill/>
          </a:ln>
        </p:spPr>
      </p:pic>
      <p:pic>
        <p:nvPicPr>
          <p:cNvPr id="1408" name="Google Shape;1408;p226"/>
          <p:cNvPicPr preferRelativeResize="0"/>
          <p:nvPr/>
        </p:nvPicPr>
        <p:blipFill>
          <a:blip r:embed="rId4">
            <a:alphaModFix/>
          </a:blip>
          <a:stretch>
            <a:fillRect/>
          </a:stretch>
        </p:blipFill>
        <p:spPr>
          <a:xfrm>
            <a:off x="6160875" y="1990526"/>
            <a:ext cx="5431675" cy="395677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227"/>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t>New Kent School Profiles</a:t>
            </a:r>
            <a:endParaRPr sz="3600"/>
          </a:p>
        </p:txBody>
      </p:sp>
      <p:pic>
        <p:nvPicPr>
          <p:cNvPr id="1414" name="Google Shape;1414;p227"/>
          <p:cNvPicPr preferRelativeResize="0"/>
          <p:nvPr/>
        </p:nvPicPr>
        <p:blipFill>
          <a:blip r:embed="rId3">
            <a:alphaModFix/>
          </a:blip>
          <a:stretch>
            <a:fillRect/>
          </a:stretch>
        </p:blipFill>
        <p:spPr>
          <a:xfrm>
            <a:off x="4875333" y="1022000"/>
            <a:ext cx="6818500" cy="5101566"/>
          </a:xfrm>
          <a:prstGeom prst="rect">
            <a:avLst/>
          </a:prstGeom>
          <a:noFill/>
          <a:ln>
            <a:noFill/>
          </a:ln>
        </p:spPr>
      </p:pic>
      <p:sp>
        <p:nvSpPr>
          <p:cNvPr id="1415" name="Google Shape;1415;p227"/>
          <p:cNvSpPr txBox="1"/>
          <p:nvPr/>
        </p:nvSpPr>
        <p:spPr>
          <a:xfrm>
            <a:off x="1158367" y="1327033"/>
            <a:ext cx="3532800" cy="1165500"/>
          </a:xfrm>
          <a:prstGeom prst="rect">
            <a:avLst/>
          </a:prstGeom>
          <a:noFill/>
          <a:ln>
            <a:noFill/>
          </a:ln>
        </p:spPr>
        <p:txBody>
          <a:bodyPr anchorCtr="0" anchor="t" bIns="121900" lIns="121900" spcFirstLastPara="1" rIns="121900" wrap="square" tIns="121900">
            <a:noAutofit/>
          </a:bodyPr>
          <a:lstStyle/>
          <a:p>
            <a:pPr indent="-425450" lvl="0" marL="609600" rtl="0" algn="l">
              <a:spcBef>
                <a:spcPts val="0"/>
              </a:spcBef>
              <a:spcAft>
                <a:spcPts val="0"/>
              </a:spcAft>
              <a:buClr>
                <a:schemeClr val="dk2"/>
              </a:buClr>
              <a:buSzPts val="1900"/>
              <a:buChar char="●"/>
            </a:pPr>
            <a:r>
              <a:rPr lang="en-US" sz="2800">
                <a:solidFill>
                  <a:schemeClr val="dk2"/>
                </a:solidFill>
              </a:rPr>
              <a:t>Total School Population</a:t>
            </a:r>
            <a:endParaRPr sz="2800">
              <a:solidFill>
                <a:schemeClr val="dk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228"/>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New Kent School Profiles</a:t>
            </a:r>
            <a:endParaRPr/>
          </a:p>
        </p:txBody>
      </p:sp>
      <p:pic>
        <p:nvPicPr>
          <p:cNvPr id="1421" name="Google Shape;1421;p228"/>
          <p:cNvPicPr preferRelativeResize="0"/>
          <p:nvPr/>
        </p:nvPicPr>
        <p:blipFill>
          <a:blip r:embed="rId3">
            <a:alphaModFix/>
          </a:blip>
          <a:stretch>
            <a:fillRect/>
          </a:stretch>
        </p:blipFill>
        <p:spPr>
          <a:xfrm>
            <a:off x="299625" y="1239675"/>
            <a:ext cx="11322299" cy="4557351"/>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229"/>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4200"/>
              <a:t>4</a:t>
            </a:r>
            <a:r>
              <a:rPr lang="en-US" sz="3600"/>
              <a:t>-H Survey Data</a:t>
            </a:r>
            <a:endParaRPr sz="3600"/>
          </a:p>
        </p:txBody>
      </p:sp>
      <p:sp>
        <p:nvSpPr>
          <p:cNvPr id="1427" name="Google Shape;1427;p229"/>
          <p:cNvSpPr txBox="1"/>
          <p:nvPr>
            <p:ph idx="1" type="body"/>
          </p:nvPr>
        </p:nvSpPr>
        <p:spPr>
          <a:xfrm>
            <a:off x="838200" y="1210225"/>
            <a:ext cx="6701700" cy="4599300"/>
          </a:xfrm>
          <a:prstGeom prst="rect">
            <a:avLst/>
          </a:prstGeom>
        </p:spPr>
        <p:txBody>
          <a:bodyPr anchorCtr="0" anchor="t" bIns="121900" lIns="121900" spcFirstLastPara="1" rIns="121900" wrap="square" tIns="121900">
            <a:noAutofit/>
          </a:bodyPr>
          <a:lstStyle/>
          <a:p>
            <a:pPr indent="-406400" lvl="0" marL="457200" rtl="0" algn="l">
              <a:lnSpc>
                <a:spcPct val="115000"/>
              </a:lnSpc>
              <a:spcBef>
                <a:spcPts val="1100"/>
              </a:spcBef>
              <a:spcAft>
                <a:spcPts val="0"/>
              </a:spcAft>
              <a:buSzPts val="2800"/>
              <a:buChar char="•"/>
            </a:pPr>
            <a:r>
              <a:rPr lang="en-US"/>
              <a:t>Risk Factors survey answered by 49 Cooperative Extension Agents</a:t>
            </a:r>
            <a:endParaRPr/>
          </a:p>
          <a:p>
            <a:pPr indent="-406400" lvl="0" marL="457200" rtl="0" algn="l">
              <a:lnSpc>
                <a:spcPct val="115000"/>
              </a:lnSpc>
              <a:spcBef>
                <a:spcPts val="0"/>
              </a:spcBef>
              <a:spcAft>
                <a:spcPts val="0"/>
              </a:spcAft>
              <a:buSzPts val="2800"/>
              <a:buChar char="•"/>
            </a:pPr>
            <a:r>
              <a:rPr lang="en-US"/>
              <a:t>Example Questions</a:t>
            </a:r>
            <a:endParaRPr/>
          </a:p>
          <a:p>
            <a:pPr indent="-355600" lvl="2" marL="1371600" rtl="0" algn="l">
              <a:lnSpc>
                <a:spcPct val="115000"/>
              </a:lnSpc>
              <a:spcBef>
                <a:spcPts val="0"/>
              </a:spcBef>
              <a:spcAft>
                <a:spcPts val="0"/>
              </a:spcAft>
              <a:buSzPts val="2000"/>
              <a:buChar char="•"/>
            </a:pPr>
            <a:r>
              <a:rPr lang="en-US"/>
              <a:t>What are the biggest issues facing youth in your unit?</a:t>
            </a:r>
            <a:endParaRPr/>
          </a:p>
          <a:p>
            <a:pPr indent="-349250" lvl="3" marL="1828800" rtl="0" algn="l">
              <a:lnSpc>
                <a:spcPct val="115000"/>
              </a:lnSpc>
              <a:spcBef>
                <a:spcPts val="0"/>
              </a:spcBef>
              <a:spcAft>
                <a:spcPts val="0"/>
              </a:spcAft>
              <a:buSzPts val="1900"/>
              <a:buChar char="•"/>
            </a:pPr>
            <a:r>
              <a:rPr lang="en-US"/>
              <a:t>Poverty/Lack of Money</a:t>
            </a:r>
            <a:endParaRPr/>
          </a:p>
          <a:p>
            <a:pPr indent="-349250" lvl="3" marL="1828800" rtl="0" algn="l">
              <a:lnSpc>
                <a:spcPct val="115000"/>
              </a:lnSpc>
              <a:spcBef>
                <a:spcPts val="0"/>
              </a:spcBef>
              <a:spcAft>
                <a:spcPts val="0"/>
              </a:spcAft>
              <a:buSzPts val="1900"/>
              <a:buChar char="•"/>
            </a:pPr>
            <a:r>
              <a:rPr lang="en-US"/>
              <a:t>Drugs</a:t>
            </a:r>
            <a:endParaRPr/>
          </a:p>
          <a:p>
            <a:pPr indent="-355600" lvl="2" marL="1371600" rtl="0" algn="l">
              <a:lnSpc>
                <a:spcPct val="115000"/>
              </a:lnSpc>
              <a:spcBef>
                <a:spcPts val="0"/>
              </a:spcBef>
              <a:spcAft>
                <a:spcPts val="0"/>
              </a:spcAft>
              <a:buSzPts val="2000"/>
              <a:buChar char="•"/>
            </a:pPr>
            <a:r>
              <a:rPr lang="en-US"/>
              <a:t>What are the most significant barriers to 4-H participation in your unit?</a:t>
            </a:r>
            <a:endParaRPr/>
          </a:p>
          <a:p>
            <a:pPr indent="-349250" lvl="3" marL="1828800" rtl="0" algn="l">
              <a:lnSpc>
                <a:spcPct val="115000"/>
              </a:lnSpc>
              <a:spcBef>
                <a:spcPts val="0"/>
              </a:spcBef>
              <a:spcAft>
                <a:spcPts val="0"/>
              </a:spcAft>
              <a:buSzPts val="1900"/>
              <a:buChar char="•"/>
            </a:pPr>
            <a:r>
              <a:rPr lang="en-US"/>
              <a:t>Transportation</a:t>
            </a:r>
            <a:endParaRPr/>
          </a:p>
          <a:p>
            <a:pPr indent="-349250" lvl="3" marL="1828800" rtl="0" algn="l">
              <a:lnSpc>
                <a:spcPct val="115000"/>
              </a:lnSpc>
              <a:spcBef>
                <a:spcPts val="0"/>
              </a:spcBef>
              <a:spcAft>
                <a:spcPts val="0"/>
              </a:spcAft>
              <a:buSzPts val="1900"/>
              <a:buChar char="•"/>
            </a:pPr>
            <a:r>
              <a:rPr lang="en-US"/>
              <a:t>Competition with other activities </a:t>
            </a:r>
            <a:endParaRPr/>
          </a:p>
          <a:p>
            <a:pPr indent="127000" lvl="0" marL="241300" rtl="0" algn="l">
              <a:lnSpc>
                <a:spcPct val="115000"/>
              </a:lnSpc>
              <a:spcBef>
                <a:spcPts val="1100"/>
              </a:spcBef>
              <a:spcAft>
                <a:spcPts val="0"/>
              </a:spcAft>
              <a:buNone/>
            </a:pPr>
            <a:r>
              <a:t/>
            </a:r>
            <a:endParaRPr/>
          </a:p>
        </p:txBody>
      </p:sp>
      <p:pic>
        <p:nvPicPr>
          <p:cNvPr id="1428" name="Google Shape;1428;p229"/>
          <p:cNvPicPr preferRelativeResize="0"/>
          <p:nvPr/>
        </p:nvPicPr>
        <p:blipFill>
          <a:blip r:embed="rId3">
            <a:alphaModFix/>
          </a:blip>
          <a:stretch>
            <a:fillRect/>
          </a:stretch>
        </p:blipFill>
        <p:spPr>
          <a:xfrm>
            <a:off x="7539900" y="1532630"/>
            <a:ext cx="4226150" cy="4190045"/>
          </a:xfrm>
          <a:prstGeom prst="rect">
            <a:avLst/>
          </a:prstGeom>
          <a:noFill/>
          <a:ln>
            <a:noFill/>
          </a:ln>
        </p:spPr>
      </p:pic>
      <p:sp>
        <p:nvSpPr>
          <p:cNvPr id="1429" name="Google Shape;1429;p229"/>
          <p:cNvSpPr txBox="1"/>
          <p:nvPr/>
        </p:nvSpPr>
        <p:spPr>
          <a:xfrm>
            <a:off x="7171075" y="5809525"/>
            <a:ext cx="49638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Trebuchet MS"/>
                <a:ea typeface="Trebuchet MS"/>
                <a:cs typeface="Trebuchet MS"/>
                <a:sym typeface="Trebuchet MS"/>
              </a:rPr>
              <a:t>Source: 4-H Survey provided by Carl Frick.</a:t>
            </a:r>
            <a:endParaRPr sz="1800">
              <a:solidFill>
                <a:schemeClr val="dk2"/>
              </a:solidFill>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230"/>
          <p:cNvSpPr txBox="1"/>
          <p:nvPr>
            <p:ph type="title"/>
          </p:nvPr>
        </p:nvSpPr>
        <p:spPr>
          <a:xfrm>
            <a:off x="609600" y="133539"/>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latin typeface="Raleway"/>
                <a:ea typeface="Raleway"/>
                <a:cs typeface="Raleway"/>
                <a:sym typeface="Raleway"/>
              </a:rPr>
              <a:t>OnTheMap: Employment In and Outflow</a:t>
            </a:r>
            <a:endParaRPr sz="3600">
              <a:latin typeface="Raleway"/>
              <a:ea typeface="Raleway"/>
              <a:cs typeface="Raleway"/>
              <a:sym typeface="Raleway"/>
            </a:endParaRPr>
          </a:p>
        </p:txBody>
      </p:sp>
      <p:sp>
        <p:nvSpPr>
          <p:cNvPr id="1435" name="Google Shape;1435;p230"/>
          <p:cNvSpPr txBox="1"/>
          <p:nvPr/>
        </p:nvSpPr>
        <p:spPr>
          <a:xfrm>
            <a:off x="3470325" y="6052858"/>
            <a:ext cx="4967100" cy="43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300"/>
              <a:t>Source: https://onthemap.ces.census.gov/</a:t>
            </a:r>
            <a:endParaRPr sz="1300"/>
          </a:p>
        </p:txBody>
      </p:sp>
      <p:pic>
        <p:nvPicPr>
          <p:cNvPr descr="Screenshot (30).png" id="1436" name="Google Shape;1436;p230"/>
          <p:cNvPicPr preferRelativeResize="0"/>
          <p:nvPr/>
        </p:nvPicPr>
        <p:blipFill rotWithShape="1">
          <a:blip r:embed="rId3">
            <a:alphaModFix/>
          </a:blip>
          <a:srcRect b="7052" l="0" r="0" t="6733"/>
          <a:stretch/>
        </p:blipFill>
        <p:spPr>
          <a:xfrm>
            <a:off x="1255700" y="1184050"/>
            <a:ext cx="10040477" cy="4868799"/>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Google Shape;1441;p231"/>
          <p:cNvSpPr txBox="1"/>
          <p:nvPr>
            <p:ph type="title"/>
          </p:nvPr>
        </p:nvSpPr>
        <p:spPr>
          <a:xfrm>
            <a:off x="609600" y="133539"/>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latin typeface="Raleway"/>
                <a:ea typeface="Raleway"/>
                <a:cs typeface="Raleway"/>
                <a:sym typeface="Raleway"/>
              </a:rPr>
              <a:t>OnTheMap: Distance to Work</a:t>
            </a:r>
            <a:endParaRPr sz="3600">
              <a:latin typeface="Raleway"/>
              <a:ea typeface="Raleway"/>
              <a:cs typeface="Raleway"/>
              <a:sym typeface="Raleway"/>
            </a:endParaRPr>
          </a:p>
        </p:txBody>
      </p:sp>
      <p:sp>
        <p:nvSpPr>
          <p:cNvPr id="1442" name="Google Shape;1442;p231"/>
          <p:cNvSpPr txBox="1"/>
          <p:nvPr/>
        </p:nvSpPr>
        <p:spPr>
          <a:xfrm>
            <a:off x="3550350" y="5945658"/>
            <a:ext cx="4967100" cy="43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300"/>
              <a:t>Source: https://onthemap.ces.census.gov/</a:t>
            </a:r>
            <a:endParaRPr sz="1300"/>
          </a:p>
        </p:txBody>
      </p:sp>
      <p:pic>
        <p:nvPicPr>
          <p:cNvPr descr="Screenshot (31).png" id="1443" name="Google Shape;1443;p231"/>
          <p:cNvPicPr preferRelativeResize="0"/>
          <p:nvPr/>
        </p:nvPicPr>
        <p:blipFill rotWithShape="1">
          <a:blip r:embed="rId3">
            <a:alphaModFix/>
          </a:blip>
          <a:srcRect b="12086" l="842" r="1137" t="6745"/>
          <a:stretch/>
        </p:blipFill>
        <p:spPr>
          <a:xfrm>
            <a:off x="1051425" y="1221925"/>
            <a:ext cx="9964949" cy="4641476"/>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232"/>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0" lang="en-US" sz="3600"/>
              <a:t>New Kent Social Media Data</a:t>
            </a:r>
            <a:endParaRPr b="0" sz="3600"/>
          </a:p>
        </p:txBody>
      </p:sp>
      <p:sp>
        <p:nvSpPr>
          <p:cNvPr id="1449" name="Google Shape;1449;p232"/>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127000" lvl="0" marL="241300" rtl="0" algn="l">
              <a:spcBef>
                <a:spcPts val="1100"/>
              </a:spcBef>
              <a:spcAft>
                <a:spcPts val="0"/>
              </a:spcAft>
              <a:buNone/>
            </a:pPr>
            <a:r>
              <a:t/>
            </a:r>
            <a:endParaRPr/>
          </a:p>
        </p:txBody>
      </p:sp>
      <p:sp>
        <p:nvSpPr>
          <p:cNvPr id="1450" name="Google Shape;1450;p232"/>
          <p:cNvSpPr txBox="1"/>
          <p:nvPr/>
        </p:nvSpPr>
        <p:spPr>
          <a:xfrm>
            <a:off x="634625" y="6159125"/>
            <a:ext cx="9927000" cy="49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900">
              <a:solidFill>
                <a:srgbClr val="44546A"/>
              </a:solidFill>
              <a:latin typeface="Trebuchet MS"/>
              <a:ea typeface="Trebuchet MS"/>
              <a:cs typeface="Trebuchet MS"/>
              <a:sym typeface="Trebuchet MS"/>
            </a:endParaRPr>
          </a:p>
        </p:txBody>
      </p:sp>
      <p:pic>
        <p:nvPicPr>
          <p:cNvPr id="1451" name="Google Shape;1451;p232"/>
          <p:cNvPicPr preferRelativeResize="0"/>
          <p:nvPr/>
        </p:nvPicPr>
        <p:blipFill>
          <a:blip r:embed="rId4">
            <a:alphaModFix/>
          </a:blip>
          <a:stretch>
            <a:fillRect/>
          </a:stretch>
        </p:blipFill>
        <p:spPr>
          <a:xfrm>
            <a:off x="-31500" y="1022100"/>
            <a:ext cx="12192001" cy="57385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233"/>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t>Future Work</a:t>
            </a:r>
            <a:endParaRPr sz="3600"/>
          </a:p>
        </p:txBody>
      </p:sp>
      <p:sp>
        <p:nvSpPr>
          <p:cNvPr id="1457" name="Google Shape;1457;p233"/>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482600" lvl="0" marL="609600" rtl="0" algn="l">
              <a:lnSpc>
                <a:spcPct val="115000"/>
              </a:lnSpc>
              <a:spcBef>
                <a:spcPts val="1100"/>
              </a:spcBef>
              <a:spcAft>
                <a:spcPts val="0"/>
              </a:spcAft>
              <a:buSzPts val="2800"/>
              <a:buChar char="•"/>
            </a:pPr>
            <a:r>
              <a:rPr lang="en-US"/>
              <a:t>Dashboard:</a:t>
            </a:r>
            <a:endParaRPr/>
          </a:p>
          <a:p>
            <a:pPr indent="-457200" lvl="1" marL="1219200" rtl="0" algn="l">
              <a:lnSpc>
                <a:spcPct val="115000"/>
              </a:lnSpc>
              <a:spcBef>
                <a:spcPts val="0"/>
              </a:spcBef>
              <a:spcAft>
                <a:spcPts val="0"/>
              </a:spcAft>
              <a:buSzPts val="2400"/>
              <a:buChar char="•"/>
            </a:pPr>
            <a:r>
              <a:rPr lang="en-US"/>
              <a:t>Compare variables across VA counties</a:t>
            </a:r>
            <a:endParaRPr/>
          </a:p>
          <a:p>
            <a:pPr indent="-457200" lvl="1" marL="1219200" rtl="0" algn="l">
              <a:lnSpc>
                <a:spcPct val="115000"/>
              </a:lnSpc>
              <a:spcBef>
                <a:spcPts val="0"/>
              </a:spcBef>
              <a:spcAft>
                <a:spcPts val="0"/>
              </a:spcAft>
              <a:buSzPts val="2400"/>
              <a:buChar char="•"/>
            </a:pPr>
            <a:r>
              <a:rPr lang="en-US"/>
              <a:t>Provide visuals including map and basic plots</a:t>
            </a:r>
            <a:endParaRPr/>
          </a:p>
          <a:p>
            <a:pPr indent="-482600" lvl="0" marL="609600" rtl="0" algn="l">
              <a:lnSpc>
                <a:spcPct val="115000"/>
              </a:lnSpc>
              <a:spcBef>
                <a:spcPts val="0"/>
              </a:spcBef>
              <a:spcAft>
                <a:spcPts val="0"/>
              </a:spcAft>
              <a:buSzPts val="2800"/>
              <a:buChar char="•"/>
            </a:pPr>
            <a:r>
              <a:rPr lang="en-US"/>
              <a:t>Model:</a:t>
            </a:r>
            <a:endParaRPr/>
          </a:p>
          <a:p>
            <a:pPr indent="-457200" lvl="1" marL="1219200" rtl="0" algn="l">
              <a:lnSpc>
                <a:spcPct val="115000"/>
              </a:lnSpc>
              <a:spcBef>
                <a:spcPts val="0"/>
              </a:spcBef>
              <a:spcAft>
                <a:spcPts val="0"/>
              </a:spcAft>
              <a:buSzPts val="2400"/>
              <a:buChar char="•"/>
            </a:pPr>
            <a:r>
              <a:rPr lang="en-US"/>
              <a:t>Variables of Interest vs. Problems in Respective Counties (e.g. drug use, poverty, transportation). </a:t>
            </a:r>
            <a:endParaRPr/>
          </a:p>
          <a:p>
            <a:pPr indent="-482600" lvl="0" marL="609600" rtl="0" algn="l">
              <a:lnSpc>
                <a:spcPct val="115000"/>
              </a:lnSpc>
              <a:spcBef>
                <a:spcPts val="0"/>
              </a:spcBef>
              <a:spcAft>
                <a:spcPts val="0"/>
              </a:spcAft>
              <a:buSzPts val="2800"/>
              <a:buChar char="•"/>
            </a:pPr>
            <a:r>
              <a:rPr lang="en-US"/>
              <a:t>Challenges:</a:t>
            </a:r>
            <a:endParaRPr/>
          </a:p>
          <a:p>
            <a:pPr indent="-457200" lvl="1" marL="1219200" rtl="0" algn="l">
              <a:lnSpc>
                <a:spcPct val="115000"/>
              </a:lnSpc>
              <a:spcBef>
                <a:spcPts val="0"/>
              </a:spcBef>
              <a:spcAft>
                <a:spcPts val="0"/>
              </a:spcAft>
              <a:buSzPts val="2400"/>
              <a:buChar char="•"/>
            </a:pPr>
            <a:r>
              <a:rPr lang="en-US"/>
              <a:t>Finding data sources that show trends for New Kent County.</a:t>
            </a:r>
            <a:endParaRPr/>
          </a:p>
          <a:p>
            <a:pPr indent="-457200" lvl="1" marL="1219200" rtl="0" algn="l">
              <a:lnSpc>
                <a:spcPct val="115000"/>
              </a:lnSpc>
              <a:spcBef>
                <a:spcPts val="0"/>
              </a:spcBef>
              <a:spcAft>
                <a:spcPts val="0"/>
              </a:spcAft>
              <a:buSzPts val="2400"/>
              <a:buChar char="•"/>
            </a:pPr>
            <a:r>
              <a:rPr lang="en-US"/>
              <a:t>Lack of data to analyze for New Kent, e.g. crime data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234"/>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Questions</a:t>
            </a:r>
            <a:endParaRPr/>
          </a:p>
        </p:txBody>
      </p:sp>
      <p:sp>
        <p:nvSpPr>
          <p:cNvPr id="1464" name="Google Shape;1464;p234"/>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127000" lvl="0" marL="241300" rtl="0" algn="ctr">
              <a:spcBef>
                <a:spcPts val="1100"/>
              </a:spcBef>
              <a:spcAft>
                <a:spcPts val="0"/>
              </a:spcAft>
              <a:buNone/>
            </a:pPr>
            <a:r>
              <a:rPr lang="en-US"/>
              <a:t>Thank you.</a:t>
            </a:r>
            <a:endParaRPr/>
          </a:p>
          <a:p>
            <a:pPr indent="127000" lvl="0" marL="241300" rtl="0" algn="ctr">
              <a:spcBef>
                <a:spcPts val="1100"/>
              </a:spcBef>
              <a:spcAft>
                <a:spcPts val="0"/>
              </a:spcAft>
              <a:buNone/>
            </a:pPr>
            <a:r>
              <a:t/>
            </a:r>
            <a:endParaRPr/>
          </a:p>
          <a:p>
            <a:pPr indent="127000" lvl="0" marL="241300" rtl="0" algn="ctr">
              <a:spcBef>
                <a:spcPts val="1100"/>
              </a:spcBef>
              <a:spcAft>
                <a:spcPts val="0"/>
              </a:spcAft>
              <a:buNone/>
            </a:pPr>
            <a:r>
              <a:rPr lang="en-US"/>
              <a:t>Comments?</a:t>
            </a:r>
            <a:endParaRPr/>
          </a:p>
          <a:p>
            <a:pPr indent="127000" lvl="0" marL="241300" rtl="0" algn="ctr">
              <a:spcBef>
                <a:spcPts val="1100"/>
              </a:spcBef>
              <a:spcAft>
                <a:spcPts val="0"/>
              </a:spcAft>
              <a:buNone/>
            </a:pPr>
            <a:r>
              <a:t/>
            </a:r>
            <a:endParaRPr/>
          </a:p>
          <a:p>
            <a:pPr indent="127000" lvl="0" marL="241300" rtl="0" algn="ctr">
              <a:spcBef>
                <a:spcPts val="1100"/>
              </a:spcBef>
              <a:spcAft>
                <a:spcPts val="0"/>
              </a:spcAft>
              <a:buNone/>
            </a:pPr>
            <a:r>
              <a:rPr lang="en-US"/>
              <a:t>Suggestions?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12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OpenHub</a:t>
            </a:r>
            <a:endParaRPr i="0" u="none" cap="none" strike="noStrike">
              <a:solidFill>
                <a:schemeClr val="dk2"/>
              </a:solidFill>
            </a:endParaRPr>
          </a:p>
        </p:txBody>
      </p:sp>
      <p:sp>
        <p:nvSpPr>
          <p:cNvPr id="554" name="Google Shape;554;p127"/>
          <p:cNvSpPr txBox="1"/>
          <p:nvPr>
            <p:ph idx="1" type="body"/>
          </p:nvPr>
        </p:nvSpPr>
        <p:spPr>
          <a:xfrm>
            <a:off x="443750" y="869700"/>
            <a:ext cx="11369700" cy="57171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100"/>
              </a:spcBef>
              <a:spcAft>
                <a:spcPts val="0"/>
              </a:spcAft>
              <a:buSzPts val="2400"/>
              <a:buChar char="●"/>
            </a:pPr>
            <a:r>
              <a:rPr b="1" lang="en-US" sz="2400"/>
              <a:t>Challenges</a:t>
            </a:r>
            <a:endParaRPr b="1" sz="2400"/>
          </a:p>
          <a:p>
            <a:pPr indent="-368300" lvl="1" marL="914400" rtl="0" algn="l">
              <a:lnSpc>
                <a:spcPct val="115000"/>
              </a:lnSpc>
              <a:spcBef>
                <a:spcPts val="0"/>
              </a:spcBef>
              <a:spcAft>
                <a:spcPts val="0"/>
              </a:spcAft>
              <a:buSzPts val="2200"/>
              <a:buChar char="○"/>
            </a:pPr>
            <a:r>
              <a:rPr lang="en-US" sz="2200"/>
              <a:t>Computational complexity:</a:t>
            </a:r>
            <a:endParaRPr sz="2200"/>
          </a:p>
          <a:p>
            <a:pPr indent="-355600" lvl="2" marL="1371600" rtl="0" algn="l">
              <a:lnSpc>
                <a:spcPct val="115000"/>
              </a:lnSpc>
              <a:spcBef>
                <a:spcPts val="0"/>
              </a:spcBef>
              <a:spcAft>
                <a:spcPts val="0"/>
              </a:spcAft>
              <a:buSzPts val="2000"/>
              <a:buChar char="■"/>
            </a:pPr>
            <a:r>
              <a:rPr lang="en-US"/>
              <a:t>Lab generated 22 keys =&gt; 22,000 API queries each day</a:t>
            </a:r>
            <a:endParaRPr/>
          </a:p>
          <a:p>
            <a:pPr indent="-355600" lvl="2" marL="1371600" rtl="0" algn="l">
              <a:lnSpc>
                <a:spcPct val="115000"/>
              </a:lnSpc>
              <a:spcBef>
                <a:spcPts val="0"/>
              </a:spcBef>
              <a:spcAft>
                <a:spcPts val="0"/>
              </a:spcAft>
              <a:buSzPts val="2000"/>
              <a:buChar char="■"/>
            </a:pPr>
            <a:r>
              <a:rPr lang="en-US"/>
              <a:t>~250 days to collect ALL information from OpenHub</a:t>
            </a:r>
            <a:endParaRPr/>
          </a:p>
          <a:p>
            <a:pPr indent="-355600" lvl="2" marL="1371600" rtl="0" algn="l">
              <a:lnSpc>
                <a:spcPct val="115000"/>
              </a:lnSpc>
              <a:spcBef>
                <a:spcPts val="0"/>
              </a:spcBef>
              <a:spcAft>
                <a:spcPts val="0"/>
              </a:spcAft>
              <a:buSzPts val="2000"/>
              <a:buChar char="■"/>
            </a:pPr>
            <a:r>
              <a:rPr lang="en-US"/>
              <a:t>~45 days to collect main tables on all projects, users, and organizations</a:t>
            </a:r>
            <a:endParaRPr/>
          </a:p>
          <a:p>
            <a:pPr indent="-368300" lvl="1" marL="914400" rtl="0" algn="l">
              <a:lnSpc>
                <a:spcPct val="115000"/>
              </a:lnSpc>
              <a:spcBef>
                <a:spcPts val="0"/>
              </a:spcBef>
              <a:spcAft>
                <a:spcPts val="0"/>
              </a:spcAft>
              <a:buSzPts val="2200"/>
              <a:buChar char="○"/>
            </a:pPr>
            <a:r>
              <a:rPr lang="en-US" sz="2200"/>
              <a:t>Data issues:</a:t>
            </a:r>
            <a:endParaRPr sz="2200"/>
          </a:p>
          <a:p>
            <a:pPr indent="-355600" lvl="2" marL="1371600" rtl="0" algn="l">
              <a:lnSpc>
                <a:spcPct val="115000"/>
              </a:lnSpc>
              <a:spcBef>
                <a:spcPts val="0"/>
              </a:spcBef>
              <a:spcAft>
                <a:spcPts val="0"/>
              </a:spcAft>
              <a:buSzPts val="2000"/>
              <a:buChar char="■"/>
            </a:pPr>
            <a:r>
              <a:rPr lang="en-US"/>
              <a:t>Website contains sparsely populated data on certain variables</a:t>
            </a:r>
            <a:endParaRPr/>
          </a:p>
          <a:p>
            <a:pPr indent="-355600" lvl="2" marL="1371600" rtl="0" algn="l">
              <a:lnSpc>
                <a:spcPct val="115000"/>
              </a:lnSpc>
              <a:spcBef>
                <a:spcPts val="0"/>
              </a:spcBef>
              <a:spcAft>
                <a:spcPts val="0"/>
              </a:spcAft>
              <a:buSzPts val="2000"/>
              <a:buChar char="■"/>
            </a:pPr>
            <a:r>
              <a:rPr lang="en-US"/>
              <a:t>API breaks frequently, leading to completely missing rows </a:t>
            </a:r>
            <a:endParaRPr/>
          </a:p>
          <a:p>
            <a:pPr indent="-406400" lvl="0" marL="457200" rtl="0" algn="l">
              <a:lnSpc>
                <a:spcPct val="115000"/>
              </a:lnSpc>
              <a:spcBef>
                <a:spcPts val="0"/>
              </a:spcBef>
              <a:spcAft>
                <a:spcPts val="0"/>
              </a:spcAft>
              <a:buSzPts val="2800"/>
              <a:buChar char="●"/>
            </a:pPr>
            <a:r>
              <a:rPr b="1" lang="en-US" sz="2400"/>
              <a:t>Next steps</a:t>
            </a:r>
            <a:endParaRPr b="1" sz="2400"/>
          </a:p>
          <a:p>
            <a:pPr indent="-368300" lvl="1" marL="914400" rtl="0" algn="l">
              <a:lnSpc>
                <a:spcPct val="115000"/>
              </a:lnSpc>
              <a:spcBef>
                <a:spcPts val="0"/>
              </a:spcBef>
              <a:spcAft>
                <a:spcPts val="0"/>
              </a:spcAft>
              <a:buSzPts val="2200"/>
              <a:buChar char="○"/>
            </a:pPr>
            <a:r>
              <a:rPr lang="en-US" sz="2200"/>
              <a:t>Collecting user information from OpenHub</a:t>
            </a:r>
            <a:endParaRPr sz="2200"/>
          </a:p>
          <a:p>
            <a:pPr indent="-368300" lvl="1" marL="914400" rtl="0" algn="l">
              <a:lnSpc>
                <a:spcPct val="115000"/>
              </a:lnSpc>
              <a:spcBef>
                <a:spcPts val="0"/>
              </a:spcBef>
              <a:spcAft>
                <a:spcPts val="0"/>
              </a:spcAft>
              <a:buSzPts val="2200"/>
              <a:buChar char="○"/>
            </a:pPr>
            <a:r>
              <a:rPr lang="en-US" sz="2200"/>
              <a:t>Accessing full OpenHub dataset (through NSF contact?)</a:t>
            </a:r>
            <a:endParaRPr sz="2200"/>
          </a:p>
          <a:p>
            <a:pPr indent="-368300" lvl="1" marL="914400" rtl="0" algn="l">
              <a:lnSpc>
                <a:spcPct val="115000"/>
              </a:lnSpc>
              <a:spcBef>
                <a:spcPts val="0"/>
              </a:spcBef>
              <a:spcAft>
                <a:spcPts val="0"/>
              </a:spcAft>
              <a:buSzPts val="2200"/>
              <a:buChar char="○"/>
            </a:pPr>
            <a:r>
              <a:rPr lang="en-US" sz="2200"/>
              <a:t>Analyzing pertinent information such as timeline of OSS development, contributions, types of projects etc.</a:t>
            </a:r>
            <a:endParaRPr sz="22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468" name="Shape 1468"/>
        <p:cNvGrpSpPr/>
        <p:nvPr/>
      </p:nvGrpSpPr>
      <p:grpSpPr>
        <a:xfrm>
          <a:off x="0" y="0"/>
          <a:ext cx="0" cy="0"/>
          <a:chOff x="0" y="0"/>
          <a:chExt cx="0" cy="0"/>
        </a:xfrm>
      </p:grpSpPr>
      <p:sp>
        <p:nvSpPr>
          <p:cNvPr id="1469" name="Google Shape;1469;p235"/>
          <p:cNvSpPr txBox="1"/>
          <p:nvPr>
            <p:ph type="ctrTitle"/>
          </p:nvPr>
        </p:nvSpPr>
        <p:spPr>
          <a:xfrm>
            <a:off x="314325" y="1143175"/>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latin typeface="Monda"/>
                <a:ea typeface="Monda"/>
                <a:cs typeface="Monda"/>
                <a:sym typeface="Monda"/>
              </a:rPr>
              <a:t>Community Projects: </a:t>
            </a:r>
            <a:endParaRPr sz="3200">
              <a:latin typeface="Monda"/>
              <a:ea typeface="Monda"/>
              <a:cs typeface="Monda"/>
              <a:sym typeface="Monda"/>
            </a:endParaRPr>
          </a:p>
          <a:p>
            <a:pPr indent="0" lvl="0" marL="0" marR="0" rtl="0" algn="ctr">
              <a:lnSpc>
                <a:spcPct val="90000"/>
              </a:lnSpc>
              <a:spcBef>
                <a:spcPts val="0"/>
              </a:spcBef>
              <a:spcAft>
                <a:spcPts val="0"/>
              </a:spcAft>
              <a:buClr>
                <a:schemeClr val="dk2"/>
              </a:buClr>
              <a:buFont typeface="Raleway"/>
              <a:buNone/>
            </a:pPr>
            <a:r>
              <a:rPr lang="en-US" sz="3200">
                <a:latin typeface="Monda"/>
                <a:ea typeface="Monda"/>
                <a:cs typeface="Monda"/>
                <a:sym typeface="Monda"/>
              </a:rPr>
              <a:t>Arlington - Needs Assessment</a:t>
            </a:r>
            <a:endParaRPr sz="3200">
              <a:latin typeface="Monda"/>
              <a:ea typeface="Monda"/>
              <a:cs typeface="Monda"/>
              <a:sym typeface="Monda"/>
            </a:endParaRPr>
          </a:p>
        </p:txBody>
      </p:sp>
      <p:sp>
        <p:nvSpPr>
          <p:cNvPr id="1470" name="Google Shape;1470;p235"/>
          <p:cNvSpPr txBox="1"/>
          <p:nvPr/>
        </p:nvSpPr>
        <p:spPr>
          <a:xfrm>
            <a:off x="660200" y="3850875"/>
            <a:ext cx="9926400" cy="140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PI :  Vicki Lancaster</a:t>
            </a:r>
            <a:endParaRPr sz="1800"/>
          </a:p>
          <a:p>
            <a:pPr indent="0" lvl="0" marL="0" rtl="0" algn="l">
              <a:lnSpc>
                <a:spcPct val="115000"/>
              </a:lnSpc>
              <a:spcBef>
                <a:spcPts val="0"/>
              </a:spcBef>
              <a:spcAft>
                <a:spcPts val="0"/>
              </a:spcAft>
              <a:buNone/>
            </a:pPr>
            <a:r>
              <a:rPr lang="en-US" sz="1800"/>
              <a:t>Team: Madison Arnsbarger, Chanida Lerdritsomboon, Harsimrat Pandher (Simmu), Sean Pill</a:t>
            </a:r>
            <a:endParaRPr sz="1800"/>
          </a:p>
          <a:p>
            <a:pPr indent="0" lvl="0" marL="0" rtl="0" algn="l">
              <a:lnSpc>
                <a:spcPct val="115000"/>
              </a:lnSpc>
              <a:spcBef>
                <a:spcPts val="0"/>
              </a:spcBef>
              <a:spcAft>
                <a:spcPts val="0"/>
              </a:spcAft>
              <a:buNone/>
            </a:pPr>
            <a:r>
              <a:rPr lang="en-US" sz="1800"/>
              <a:t>Sponsor: </a:t>
            </a:r>
            <a:r>
              <a:rPr lang="en-US" sz="1800"/>
              <a:t>APAH (Arlington Partnership for Affordable Housing)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4" name="Shape 1474"/>
        <p:cNvGrpSpPr/>
        <p:nvPr/>
      </p:nvGrpSpPr>
      <p:grpSpPr>
        <a:xfrm>
          <a:off x="0" y="0"/>
          <a:ext cx="0" cy="0"/>
          <a:chOff x="0" y="0"/>
          <a:chExt cx="0" cy="0"/>
        </a:xfrm>
      </p:grpSpPr>
      <p:sp>
        <p:nvSpPr>
          <p:cNvPr id="1475" name="Google Shape;1475;p236"/>
          <p:cNvSpPr txBox="1"/>
          <p:nvPr>
            <p:ph type="title"/>
          </p:nvPr>
        </p:nvSpPr>
        <p:spPr>
          <a:xfrm>
            <a:off x="415600" y="2095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Project Overview</a:t>
            </a:r>
            <a:endParaRPr>
              <a:latin typeface="Monda"/>
              <a:ea typeface="Monda"/>
              <a:cs typeface="Monda"/>
              <a:sym typeface="Monda"/>
            </a:endParaRPr>
          </a:p>
        </p:txBody>
      </p:sp>
      <p:sp>
        <p:nvSpPr>
          <p:cNvPr id="1476" name="Google Shape;1476;p236"/>
          <p:cNvSpPr txBox="1"/>
          <p:nvPr>
            <p:ph idx="1" type="body"/>
          </p:nvPr>
        </p:nvSpPr>
        <p:spPr>
          <a:xfrm>
            <a:off x="415600" y="1152767"/>
            <a:ext cx="11360700" cy="4979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Monda"/>
                <a:ea typeface="Monda"/>
                <a:cs typeface="Monda"/>
                <a:sym typeface="Monda"/>
              </a:rPr>
              <a:t>Our Sponsor- APAH (Arlington Partnership for Affordable Housing)</a:t>
            </a:r>
            <a:endParaRPr b="1">
              <a:latin typeface="Monda"/>
              <a:ea typeface="Monda"/>
              <a:cs typeface="Monda"/>
              <a:sym typeface="Monda"/>
            </a:endParaRPr>
          </a:p>
          <a:p>
            <a:pPr indent="-457200" lvl="0" marL="609600" rtl="0" algn="l">
              <a:spcBef>
                <a:spcPts val="2100"/>
              </a:spcBef>
              <a:spcAft>
                <a:spcPts val="0"/>
              </a:spcAft>
              <a:buClr>
                <a:srgbClr val="333333"/>
              </a:buClr>
              <a:buSzPts val="2400"/>
              <a:buFont typeface="Monda"/>
              <a:buChar char="●"/>
            </a:pPr>
            <a:r>
              <a:rPr lang="en-US">
                <a:solidFill>
                  <a:srgbClr val="333333"/>
                </a:solidFill>
                <a:highlight>
                  <a:srgbClr val="FFFFFF"/>
                </a:highlight>
                <a:latin typeface="Monda"/>
                <a:ea typeface="Monda"/>
                <a:cs typeface="Monda"/>
                <a:sym typeface="Monda"/>
              </a:rPr>
              <a:t>I</a:t>
            </a:r>
            <a:r>
              <a:rPr lang="en-US">
                <a:solidFill>
                  <a:srgbClr val="333333"/>
                </a:solidFill>
                <a:highlight>
                  <a:schemeClr val="lt1"/>
                </a:highlight>
                <a:latin typeface="Monda"/>
                <a:ea typeface="Monda"/>
                <a:cs typeface="Monda"/>
                <a:sym typeface="Monda"/>
              </a:rPr>
              <a:t>dentify service gaps and mobilize citizens to close these gaps in zip code 22204.</a:t>
            </a:r>
            <a:endParaRPr>
              <a:solidFill>
                <a:srgbClr val="333333"/>
              </a:solidFill>
              <a:highlight>
                <a:srgbClr val="FFFFFF"/>
              </a:highlight>
              <a:latin typeface="Monda"/>
              <a:ea typeface="Monda"/>
              <a:cs typeface="Monda"/>
              <a:sym typeface="Monda"/>
            </a:endParaRPr>
          </a:p>
          <a:p>
            <a:pPr indent="-425450" lvl="1" marL="1219200" rtl="0" algn="l">
              <a:spcBef>
                <a:spcPts val="0"/>
              </a:spcBef>
              <a:spcAft>
                <a:spcPts val="0"/>
              </a:spcAft>
              <a:buClr>
                <a:srgbClr val="333333"/>
              </a:buClr>
              <a:buSzPts val="1900"/>
              <a:buFont typeface="Monda"/>
              <a:buChar char="○"/>
            </a:pPr>
            <a:r>
              <a:rPr lang="en-US">
                <a:solidFill>
                  <a:srgbClr val="333333"/>
                </a:solidFill>
                <a:highlight>
                  <a:srgbClr val="FFFFFF"/>
                </a:highlight>
                <a:latin typeface="Monda"/>
                <a:ea typeface="Monda"/>
                <a:cs typeface="Monda"/>
                <a:sym typeface="Monda"/>
              </a:rPr>
              <a:t>Preschool and Childcare</a:t>
            </a:r>
            <a:endParaRPr>
              <a:solidFill>
                <a:srgbClr val="333333"/>
              </a:solidFill>
              <a:highlight>
                <a:srgbClr val="FFFFFF"/>
              </a:highlight>
              <a:latin typeface="Monda"/>
              <a:ea typeface="Monda"/>
              <a:cs typeface="Monda"/>
              <a:sym typeface="Monda"/>
            </a:endParaRPr>
          </a:p>
          <a:p>
            <a:pPr indent="-425450" lvl="1" marL="1219200" rtl="0" algn="l">
              <a:spcBef>
                <a:spcPts val="0"/>
              </a:spcBef>
              <a:spcAft>
                <a:spcPts val="0"/>
              </a:spcAft>
              <a:buClr>
                <a:srgbClr val="333333"/>
              </a:buClr>
              <a:buSzPts val="1900"/>
              <a:buFont typeface="Monda"/>
              <a:buChar char="○"/>
            </a:pPr>
            <a:r>
              <a:rPr lang="en-US">
                <a:solidFill>
                  <a:srgbClr val="333333"/>
                </a:solidFill>
                <a:highlight>
                  <a:srgbClr val="FFFFFF"/>
                </a:highlight>
                <a:latin typeface="Monda"/>
                <a:ea typeface="Monda"/>
                <a:cs typeface="Monda"/>
                <a:sym typeface="Monda"/>
              </a:rPr>
              <a:t>Workforce</a:t>
            </a:r>
            <a:endParaRPr>
              <a:solidFill>
                <a:srgbClr val="333333"/>
              </a:solidFill>
              <a:highlight>
                <a:srgbClr val="FFFFFF"/>
              </a:highlight>
              <a:latin typeface="Monda"/>
              <a:ea typeface="Monda"/>
              <a:cs typeface="Monda"/>
              <a:sym typeface="Monda"/>
            </a:endParaRPr>
          </a:p>
          <a:p>
            <a:pPr indent="-457200" lvl="0" marL="609600" rtl="0" algn="l">
              <a:spcBef>
                <a:spcPts val="0"/>
              </a:spcBef>
              <a:spcAft>
                <a:spcPts val="0"/>
              </a:spcAft>
              <a:buClr>
                <a:srgbClr val="333333"/>
              </a:buClr>
              <a:buSzPts val="2400"/>
              <a:buFont typeface="Monda"/>
              <a:buChar char="●"/>
            </a:pPr>
            <a:r>
              <a:rPr lang="en-US">
                <a:solidFill>
                  <a:srgbClr val="333333"/>
                </a:solidFill>
                <a:highlight>
                  <a:srgbClr val="FFFFFF"/>
                </a:highlight>
                <a:latin typeface="Monda"/>
                <a:ea typeface="Monda"/>
                <a:cs typeface="Monda"/>
                <a:sym typeface="Monda"/>
              </a:rPr>
              <a:t>They are funded by the Citibank Community Progress Makers Fund and must report to their donors. </a:t>
            </a:r>
            <a:endParaRPr>
              <a:solidFill>
                <a:srgbClr val="333333"/>
              </a:solidFill>
              <a:highlight>
                <a:srgbClr val="FFFFFF"/>
              </a:highlight>
              <a:latin typeface="Monda"/>
              <a:ea typeface="Monda"/>
              <a:cs typeface="Monda"/>
              <a:sym typeface="Monda"/>
            </a:endParaRPr>
          </a:p>
          <a:p>
            <a:pPr indent="-457200" lvl="0" marL="609600" rtl="0" algn="l">
              <a:spcBef>
                <a:spcPts val="0"/>
              </a:spcBef>
              <a:spcAft>
                <a:spcPts val="0"/>
              </a:spcAft>
              <a:buClr>
                <a:srgbClr val="333333"/>
              </a:buClr>
              <a:buSzPts val="2400"/>
              <a:buFont typeface="Monda"/>
              <a:buChar char="●"/>
            </a:pPr>
            <a:r>
              <a:rPr lang="en-US">
                <a:solidFill>
                  <a:srgbClr val="333333"/>
                </a:solidFill>
                <a:highlight>
                  <a:srgbClr val="FFFFFF"/>
                </a:highlight>
                <a:latin typeface="Monda"/>
                <a:ea typeface="Monda"/>
                <a:cs typeface="Monda"/>
                <a:sym typeface="Monda"/>
              </a:rPr>
              <a:t> Plan to host a workshop for APAH and the Community Progress Makers roster where we show them how to find the information they need to conduct a needs-based assessment of zip-code 22204 independently, since most of it is readily available.</a:t>
            </a:r>
            <a:endParaRPr>
              <a:solidFill>
                <a:srgbClr val="333333"/>
              </a:solidFill>
              <a:highlight>
                <a:srgbClr val="FFFFFF"/>
              </a:highlight>
              <a:latin typeface="Monda"/>
              <a:ea typeface="Monda"/>
              <a:cs typeface="Monda"/>
              <a:sym typeface="Monda"/>
            </a:endParaRPr>
          </a:p>
          <a:p>
            <a:pPr indent="0" lvl="0" marL="609600" rtl="0" algn="l">
              <a:spcBef>
                <a:spcPts val="2100"/>
              </a:spcBef>
              <a:spcAft>
                <a:spcPts val="0"/>
              </a:spcAft>
              <a:buNone/>
            </a:pPr>
            <a:r>
              <a:t/>
            </a:r>
            <a:endParaRPr>
              <a:solidFill>
                <a:srgbClr val="333333"/>
              </a:solidFill>
              <a:highlight>
                <a:srgbClr val="FFFFFF"/>
              </a:highlight>
              <a:latin typeface="Monda"/>
              <a:ea typeface="Monda"/>
              <a:cs typeface="Monda"/>
              <a:sym typeface="Monda"/>
            </a:endParaRPr>
          </a:p>
          <a:p>
            <a:pPr indent="0" lvl="0" marL="0" rtl="0" algn="l">
              <a:spcBef>
                <a:spcPts val="2100"/>
              </a:spcBef>
              <a:spcAft>
                <a:spcPts val="2100"/>
              </a:spcAft>
              <a:buNone/>
            </a:pPr>
            <a:r>
              <a:t/>
            </a:r>
            <a:endParaRPr>
              <a:solidFill>
                <a:srgbClr val="333333"/>
              </a:solidFill>
              <a:highlight>
                <a:srgbClr val="FFFFFF"/>
              </a:highlight>
              <a:latin typeface="Monda"/>
              <a:ea typeface="Monda"/>
              <a:cs typeface="Monda"/>
              <a:sym typeface="Monda"/>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0" name="Shape 1480"/>
        <p:cNvGrpSpPr/>
        <p:nvPr/>
      </p:nvGrpSpPr>
      <p:grpSpPr>
        <a:xfrm>
          <a:off x="0" y="0"/>
          <a:ext cx="0" cy="0"/>
          <a:chOff x="0" y="0"/>
          <a:chExt cx="0" cy="0"/>
        </a:xfrm>
      </p:grpSpPr>
      <p:sp>
        <p:nvSpPr>
          <p:cNvPr id="1481" name="Google Shape;1481;p237"/>
          <p:cNvSpPr txBox="1"/>
          <p:nvPr>
            <p:ph type="title"/>
          </p:nvPr>
        </p:nvSpPr>
        <p:spPr>
          <a:xfrm>
            <a:off x="415600" y="2095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Background: Snapshot of Zipcode 22204: </a:t>
            </a:r>
            <a:endParaRPr>
              <a:latin typeface="Monda"/>
              <a:ea typeface="Monda"/>
              <a:cs typeface="Monda"/>
              <a:sym typeface="Monda"/>
            </a:endParaRPr>
          </a:p>
        </p:txBody>
      </p:sp>
      <p:sp>
        <p:nvSpPr>
          <p:cNvPr id="1482" name="Google Shape;1482;p237"/>
          <p:cNvSpPr txBox="1"/>
          <p:nvPr>
            <p:ph idx="1" type="body"/>
          </p:nvPr>
        </p:nvSpPr>
        <p:spPr>
          <a:xfrm>
            <a:off x="415600" y="1088633"/>
            <a:ext cx="11360700" cy="4979700"/>
          </a:xfrm>
          <a:prstGeom prst="rect">
            <a:avLst/>
          </a:prstGeom>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None/>
            </a:pPr>
            <a:r>
              <a:t/>
            </a:r>
            <a:endParaRPr b="1" sz="2400">
              <a:solidFill>
                <a:srgbClr val="333333"/>
              </a:solidFill>
              <a:highlight>
                <a:srgbClr val="FFFFFF"/>
              </a:highlight>
            </a:endParaRPr>
          </a:p>
          <a:p>
            <a:pPr indent="0" lvl="0" marL="0" rtl="0" algn="l">
              <a:spcBef>
                <a:spcPts val="2100"/>
              </a:spcBef>
              <a:spcAft>
                <a:spcPts val="0"/>
              </a:spcAft>
              <a:buNone/>
            </a:pPr>
            <a:r>
              <a:t/>
            </a:r>
            <a:endParaRPr b="1">
              <a:solidFill>
                <a:srgbClr val="333333"/>
              </a:solidFill>
              <a:highlight>
                <a:srgbClr val="FFFFFF"/>
              </a:highlight>
            </a:endParaRPr>
          </a:p>
          <a:p>
            <a:pPr indent="0" lvl="0" marL="609600" rtl="0" algn="l">
              <a:spcBef>
                <a:spcPts val="2100"/>
              </a:spcBef>
              <a:spcAft>
                <a:spcPts val="0"/>
              </a:spcAft>
              <a:buNone/>
            </a:pPr>
            <a:r>
              <a:t/>
            </a:r>
            <a:endParaRPr>
              <a:solidFill>
                <a:srgbClr val="333333"/>
              </a:solidFill>
              <a:highlight>
                <a:srgbClr val="FFFFFF"/>
              </a:highlight>
            </a:endParaRPr>
          </a:p>
          <a:p>
            <a:pPr indent="0" lvl="0" marL="0" rtl="0" algn="l">
              <a:spcBef>
                <a:spcPts val="2100"/>
              </a:spcBef>
              <a:spcAft>
                <a:spcPts val="2100"/>
              </a:spcAft>
              <a:buNone/>
            </a:pPr>
            <a:r>
              <a:t/>
            </a:r>
            <a:endParaRPr>
              <a:solidFill>
                <a:srgbClr val="333333"/>
              </a:solidFill>
              <a:highlight>
                <a:srgbClr val="FFFFFF"/>
              </a:highlight>
            </a:endParaRPr>
          </a:p>
        </p:txBody>
      </p:sp>
      <p:graphicFrame>
        <p:nvGraphicFramePr>
          <p:cNvPr id="1483" name="Google Shape;1483;p237"/>
          <p:cNvGraphicFramePr/>
          <p:nvPr/>
        </p:nvGraphicFramePr>
        <p:xfrm>
          <a:off x="110333" y="1088633"/>
          <a:ext cx="3000000" cy="3000000"/>
        </p:xfrm>
        <a:graphic>
          <a:graphicData uri="http://schemas.openxmlformats.org/drawingml/2006/table">
            <a:tbl>
              <a:tblPr>
                <a:noFill/>
                <a:tableStyleId>{020FCF1E-ECCD-40E1-A6CB-5F374742C74B}</a:tableStyleId>
              </a:tblPr>
              <a:tblGrid>
                <a:gridCol w="1721225"/>
                <a:gridCol w="2333825"/>
                <a:gridCol w="2079800"/>
                <a:gridCol w="2632625"/>
                <a:gridCol w="2931475"/>
              </a:tblGrid>
              <a:tr h="508000">
                <a:tc>
                  <a:txBody>
                    <a:bodyPr>
                      <a:noAutofit/>
                    </a:bodyPr>
                    <a:lstStyle/>
                    <a:p>
                      <a:pPr indent="0" lvl="0" marL="0" rtl="0" algn="l">
                        <a:spcBef>
                          <a:spcPts val="0"/>
                        </a:spcBef>
                        <a:spcAft>
                          <a:spcPts val="0"/>
                        </a:spcAft>
                        <a:buNone/>
                      </a:pPr>
                      <a:r>
                        <a:rPr lang="en-US" sz="2100">
                          <a:latin typeface="Monda"/>
                          <a:ea typeface="Monda"/>
                          <a:cs typeface="Monda"/>
                          <a:sym typeface="Monda"/>
                        </a:rPr>
                        <a:t>Report Area</a:t>
                      </a:r>
                      <a:endParaRPr sz="2100">
                        <a:latin typeface="Monda"/>
                        <a:ea typeface="Monda"/>
                        <a:cs typeface="Monda"/>
                        <a:sym typeface="Monda"/>
                      </a:endParaRPr>
                    </a:p>
                    <a:p>
                      <a:pPr indent="0" lvl="0" marL="0" rtl="0" algn="l">
                        <a:spcBef>
                          <a:spcPts val="0"/>
                        </a:spcBef>
                        <a:spcAft>
                          <a:spcPts val="0"/>
                        </a:spcAft>
                        <a:buNone/>
                      </a:pPr>
                      <a:r>
                        <a:rPr lang="en-US" sz="1300">
                          <a:latin typeface="Monda"/>
                          <a:ea typeface="Monda"/>
                          <a:cs typeface="Monda"/>
                          <a:sym typeface="Monda"/>
                        </a:rPr>
                        <a:t>Data Taken from Community Commons </a:t>
                      </a:r>
                      <a:endParaRPr sz="13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2100">
                          <a:latin typeface="Monda"/>
                          <a:ea typeface="Monda"/>
                          <a:cs typeface="Monda"/>
                          <a:sym typeface="Monda"/>
                        </a:rPr>
                        <a:t>Percent Free/Reduced Price Lunch Eligible</a:t>
                      </a:r>
                      <a:endParaRPr sz="21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2100">
                          <a:latin typeface="Monda"/>
                          <a:ea typeface="Monda"/>
                          <a:cs typeface="Monda"/>
                          <a:sym typeface="Monda"/>
                        </a:rPr>
                        <a:t>Percent Families with Income Over $75,000</a:t>
                      </a:r>
                      <a:endParaRPr sz="21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2100">
                          <a:latin typeface="Monda"/>
                          <a:ea typeface="Monda"/>
                          <a:cs typeface="Monda"/>
                          <a:sym typeface="Monda"/>
                        </a:rPr>
                        <a:t>Percent Population Age 25+ with No High School Diploma</a:t>
                      </a:r>
                      <a:endParaRPr sz="21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2100">
                          <a:latin typeface="Monda"/>
                          <a:ea typeface="Monda"/>
                          <a:cs typeface="Monda"/>
                          <a:sym typeface="Monda"/>
                        </a:rPr>
                        <a:t>Percent Population Under Age 18 in Poverty</a:t>
                      </a:r>
                      <a:endParaRPr sz="2100">
                        <a:latin typeface="Monda"/>
                        <a:ea typeface="Monda"/>
                        <a:cs typeface="Monda"/>
                        <a:sym typeface="Monda"/>
                      </a:endParaRPr>
                    </a:p>
                  </a:txBody>
                  <a:tcPr marT="121900" marB="121900" marR="121900" marL="121900"/>
                </a:tc>
              </a:tr>
              <a:tr h="508000">
                <a:tc>
                  <a:txBody>
                    <a:bodyPr>
                      <a:noAutofit/>
                    </a:bodyPr>
                    <a:lstStyle/>
                    <a:p>
                      <a:pPr indent="0" lvl="0" marL="0" rtl="0" algn="l">
                        <a:spcBef>
                          <a:spcPts val="0"/>
                        </a:spcBef>
                        <a:spcAft>
                          <a:spcPts val="0"/>
                        </a:spcAft>
                        <a:buNone/>
                      </a:pPr>
                      <a:r>
                        <a:rPr lang="en-US" sz="1900">
                          <a:latin typeface="Monda"/>
                          <a:ea typeface="Monda"/>
                          <a:cs typeface="Monda"/>
                          <a:sym typeface="Monda"/>
                        </a:rPr>
                        <a:t>22204 Estimates</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52.38%</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54.59%</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13.55%</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b="1" i="1" lang="en-US" sz="1900">
                          <a:latin typeface="Monda"/>
                          <a:ea typeface="Monda"/>
                          <a:cs typeface="Monda"/>
                          <a:sym typeface="Monda"/>
                        </a:rPr>
                        <a:t>22.3%</a:t>
                      </a:r>
                      <a:endParaRPr b="1" i="1" sz="1900">
                        <a:latin typeface="Monda"/>
                        <a:ea typeface="Monda"/>
                        <a:cs typeface="Monda"/>
                        <a:sym typeface="Monda"/>
                      </a:endParaRPr>
                    </a:p>
                  </a:txBody>
                  <a:tcPr marT="121900" marB="121900" marR="121900" marL="121900"/>
                </a:tc>
              </a:tr>
              <a:tr h="722175">
                <a:tc>
                  <a:txBody>
                    <a:bodyPr>
                      <a:noAutofit/>
                    </a:bodyPr>
                    <a:lstStyle/>
                    <a:p>
                      <a:pPr indent="0" lvl="0" marL="0" rtl="0" algn="l">
                        <a:spcBef>
                          <a:spcPts val="0"/>
                        </a:spcBef>
                        <a:spcAft>
                          <a:spcPts val="0"/>
                        </a:spcAft>
                        <a:buNone/>
                      </a:pPr>
                      <a:r>
                        <a:rPr lang="en-US" sz="1900">
                          <a:latin typeface="Monda"/>
                          <a:ea typeface="Monda"/>
                          <a:cs typeface="Monda"/>
                          <a:sym typeface="Monda"/>
                        </a:rPr>
                        <a:t>Arlington County, VA</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30.91%</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73.82%</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lang="en-US" sz="1900">
                          <a:latin typeface="Monda"/>
                          <a:ea typeface="Monda"/>
                          <a:cs typeface="Monda"/>
                          <a:sym typeface="Monda"/>
                        </a:rPr>
                        <a:t>6.52%</a:t>
                      </a:r>
                      <a:endParaRPr sz="1900">
                        <a:latin typeface="Monda"/>
                        <a:ea typeface="Monda"/>
                        <a:cs typeface="Monda"/>
                        <a:sym typeface="Monda"/>
                      </a:endParaRPr>
                    </a:p>
                  </a:txBody>
                  <a:tcPr marT="121900" marB="121900" marR="121900" marL="121900"/>
                </a:tc>
                <a:tc>
                  <a:txBody>
                    <a:bodyPr>
                      <a:noAutofit/>
                    </a:bodyPr>
                    <a:lstStyle/>
                    <a:p>
                      <a:pPr indent="0" lvl="0" marL="0" rtl="0" algn="r">
                        <a:lnSpc>
                          <a:spcPct val="115000"/>
                        </a:lnSpc>
                        <a:spcBef>
                          <a:spcPts val="0"/>
                        </a:spcBef>
                        <a:spcAft>
                          <a:spcPts val="0"/>
                        </a:spcAft>
                        <a:buNone/>
                      </a:pPr>
                      <a:r>
                        <a:rPr b="1" i="1" lang="en-US" sz="1900">
                          <a:latin typeface="Monda"/>
                          <a:ea typeface="Monda"/>
                          <a:cs typeface="Monda"/>
                          <a:sym typeface="Monda"/>
                        </a:rPr>
                        <a:t>11.37%</a:t>
                      </a:r>
                      <a:endParaRPr b="1" i="1" sz="1900">
                        <a:latin typeface="Monda"/>
                        <a:ea typeface="Monda"/>
                        <a:cs typeface="Monda"/>
                        <a:sym typeface="Monda"/>
                      </a:endParaRPr>
                    </a:p>
                  </a:txBody>
                  <a:tcPr marT="121900" marB="121900" marR="121900" marL="121900"/>
                </a:tc>
              </a:tr>
            </a:tbl>
          </a:graphicData>
        </a:graphic>
      </p:graphicFrame>
      <p:pic>
        <p:nvPicPr>
          <p:cNvPr descr="community_commons_child_poverty.JPG" id="1484" name="Google Shape;1484;p237"/>
          <p:cNvPicPr preferRelativeResize="0"/>
          <p:nvPr/>
        </p:nvPicPr>
        <p:blipFill>
          <a:blip r:embed="rId4">
            <a:alphaModFix/>
          </a:blip>
          <a:stretch>
            <a:fillRect/>
          </a:stretch>
        </p:blipFill>
        <p:spPr>
          <a:xfrm>
            <a:off x="40233" y="4290733"/>
            <a:ext cx="12111534" cy="256726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8" name="Shape 1488"/>
        <p:cNvGrpSpPr/>
        <p:nvPr/>
      </p:nvGrpSpPr>
      <p:grpSpPr>
        <a:xfrm>
          <a:off x="0" y="0"/>
          <a:ext cx="0" cy="0"/>
          <a:chOff x="0" y="0"/>
          <a:chExt cx="0" cy="0"/>
        </a:xfrm>
      </p:grpSpPr>
      <p:sp>
        <p:nvSpPr>
          <p:cNvPr id="1489" name="Google Shape;1489;p238"/>
          <p:cNvSpPr txBox="1"/>
          <p:nvPr>
            <p:ph type="title"/>
          </p:nvPr>
        </p:nvSpPr>
        <p:spPr>
          <a:xfrm>
            <a:off x="415600" y="2095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Background: The story of Zipcode 22204</a:t>
            </a:r>
            <a:endParaRPr>
              <a:latin typeface="Monda"/>
              <a:ea typeface="Monda"/>
              <a:cs typeface="Monda"/>
              <a:sym typeface="Monda"/>
            </a:endParaRPr>
          </a:p>
        </p:txBody>
      </p:sp>
      <p:sp>
        <p:nvSpPr>
          <p:cNvPr id="1490" name="Google Shape;1490;p238"/>
          <p:cNvSpPr txBox="1"/>
          <p:nvPr>
            <p:ph idx="1" type="body"/>
          </p:nvPr>
        </p:nvSpPr>
        <p:spPr>
          <a:xfrm>
            <a:off x="415600" y="1088633"/>
            <a:ext cx="11360700" cy="4979700"/>
          </a:xfrm>
          <a:prstGeom prst="rect">
            <a:avLst/>
          </a:prstGeom>
        </p:spPr>
        <p:txBody>
          <a:bodyPr anchorCtr="0" anchor="t" bIns="121900" lIns="121900" spcFirstLastPara="1" rIns="121900" wrap="square" tIns="121900">
            <a:noAutofit/>
          </a:bodyPr>
          <a:lstStyle/>
          <a:p>
            <a:pPr indent="-476250" lvl="0" marL="609600" rtl="0" algn="l">
              <a:spcBef>
                <a:spcPts val="0"/>
              </a:spcBef>
              <a:spcAft>
                <a:spcPts val="0"/>
              </a:spcAft>
              <a:buClr>
                <a:srgbClr val="333333"/>
              </a:buClr>
              <a:buSzPts val="2700"/>
              <a:buFont typeface="Monda"/>
              <a:buChar char="●"/>
            </a:pPr>
            <a:r>
              <a:rPr b="1" lang="en-US" sz="2700">
                <a:solidFill>
                  <a:srgbClr val="333333"/>
                </a:solidFill>
                <a:highlight>
                  <a:srgbClr val="FFFFFF"/>
                </a:highlight>
                <a:latin typeface="Monda"/>
                <a:ea typeface="Monda"/>
                <a:cs typeface="Monda"/>
                <a:sym typeface="Monda"/>
              </a:rPr>
              <a:t>Socioeconomic/Demographic Factors</a:t>
            </a:r>
            <a:endParaRPr sz="2400">
              <a:solidFill>
                <a:srgbClr val="333333"/>
              </a:solidFill>
              <a:highlight>
                <a:srgbClr val="FFFFFF"/>
              </a:highlight>
              <a:latin typeface="Monda"/>
              <a:ea typeface="Monda"/>
              <a:cs typeface="Monda"/>
              <a:sym typeface="Monda"/>
            </a:endParaRPr>
          </a:p>
          <a:p>
            <a:pPr indent="-431800" lvl="1" marL="1219200" rtl="0" algn="l">
              <a:spcBef>
                <a:spcPts val="0"/>
              </a:spcBef>
              <a:spcAft>
                <a:spcPts val="0"/>
              </a:spcAft>
              <a:buClr>
                <a:srgbClr val="333333"/>
              </a:buClr>
              <a:buSzPts val="2000"/>
              <a:buFont typeface="Monda"/>
              <a:buChar char="○"/>
            </a:pPr>
            <a:r>
              <a:rPr lang="en-US" sz="2000">
                <a:solidFill>
                  <a:srgbClr val="333333"/>
                </a:solidFill>
                <a:highlight>
                  <a:srgbClr val="FFFFFF"/>
                </a:highlight>
                <a:latin typeface="Monda"/>
                <a:ea typeface="Monda"/>
                <a:cs typeface="Monda"/>
                <a:sym typeface="Monda"/>
              </a:rPr>
              <a:t>Community Commons: Community Health Needs Assessment Report: </a:t>
            </a:r>
            <a:endParaRPr sz="2000">
              <a:solidFill>
                <a:srgbClr val="333333"/>
              </a:solidFill>
              <a:highlight>
                <a:srgbClr val="FFFFFF"/>
              </a:highlight>
              <a:latin typeface="Monda"/>
              <a:ea typeface="Monda"/>
              <a:cs typeface="Monda"/>
              <a:sym typeface="Monda"/>
            </a:endParaRPr>
          </a:p>
          <a:p>
            <a:pPr indent="-431800" lvl="2" marL="1828800" rtl="0" algn="l">
              <a:spcBef>
                <a:spcPts val="0"/>
              </a:spcBef>
              <a:spcAft>
                <a:spcPts val="0"/>
              </a:spcAft>
              <a:buClr>
                <a:srgbClr val="333333"/>
              </a:buClr>
              <a:buSzPts val="2000"/>
              <a:buFont typeface="Monda"/>
              <a:buChar char="■"/>
            </a:pPr>
            <a:r>
              <a:rPr lang="en-US" sz="2000">
                <a:solidFill>
                  <a:srgbClr val="333333"/>
                </a:solidFill>
                <a:highlight>
                  <a:srgbClr val="FFFFFF"/>
                </a:highlight>
                <a:latin typeface="Monda"/>
                <a:ea typeface="Monda"/>
                <a:cs typeface="Monda"/>
                <a:sym typeface="Monda"/>
              </a:rPr>
              <a:t>Compares 22204 data to the rest of Arlington.</a:t>
            </a:r>
            <a:endParaRPr sz="2000">
              <a:solidFill>
                <a:srgbClr val="333333"/>
              </a:solidFill>
              <a:highlight>
                <a:srgbClr val="FFFFFF"/>
              </a:highlight>
              <a:latin typeface="Monda"/>
              <a:ea typeface="Monda"/>
              <a:cs typeface="Monda"/>
              <a:sym typeface="Monda"/>
            </a:endParaRPr>
          </a:p>
          <a:p>
            <a:pPr indent="-476250" lvl="0" marL="609600" rtl="0" algn="l">
              <a:spcBef>
                <a:spcPts val="0"/>
              </a:spcBef>
              <a:spcAft>
                <a:spcPts val="0"/>
              </a:spcAft>
              <a:buClr>
                <a:srgbClr val="333333"/>
              </a:buClr>
              <a:buSzPts val="2700"/>
              <a:buFont typeface="Monda"/>
              <a:buChar char="●"/>
            </a:pPr>
            <a:r>
              <a:rPr b="1" lang="en-US" sz="2700">
                <a:solidFill>
                  <a:srgbClr val="333333"/>
                </a:solidFill>
                <a:highlight>
                  <a:schemeClr val="lt1"/>
                </a:highlight>
                <a:latin typeface="Monda"/>
                <a:ea typeface="Monda"/>
                <a:cs typeface="Monda"/>
                <a:sym typeface="Monda"/>
              </a:rPr>
              <a:t>Quality  of Public Transit</a:t>
            </a:r>
            <a:endParaRPr b="1" sz="2700">
              <a:solidFill>
                <a:srgbClr val="333333"/>
              </a:solidFill>
              <a:highlight>
                <a:schemeClr val="lt1"/>
              </a:highlight>
              <a:latin typeface="Monda"/>
              <a:ea typeface="Monda"/>
              <a:cs typeface="Monda"/>
              <a:sym typeface="Monda"/>
            </a:endParaRPr>
          </a:p>
          <a:p>
            <a:pPr indent="-431800" lvl="1" marL="1219200" rtl="0" algn="l">
              <a:spcBef>
                <a:spcPts val="0"/>
              </a:spcBef>
              <a:spcAft>
                <a:spcPts val="0"/>
              </a:spcAft>
              <a:buClr>
                <a:srgbClr val="333333"/>
              </a:buClr>
              <a:buSzPts val="2000"/>
              <a:buChar char="○"/>
            </a:pPr>
            <a:r>
              <a:rPr lang="en-US" sz="2000">
                <a:solidFill>
                  <a:srgbClr val="333333"/>
                </a:solidFill>
                <a:highlight>
                  <a:schemeClr val="lt1"/>
                </a:highlight>
                <a:latin typeface="Monda"/>
                <a:ea typeface="Monda"/>
                <a:cs typeface="Monda"/>
                <a:sym typeface="Monda"/>
              </a:rPr>
              <a:t>AllTransit Score:</a:t>
            </a:r>
            <a:r>
              <a:rPr b="1" lang="en-US" sz="2000">
                <a:solidFill>
                  <a:srgbClr val="333333"/>
                </a:solidFill>
                <a:highlight>
                  <a:schemeClr val="lt1"/>
                </a:highlight>
                <a:latin typeface="Monda"/>
                <a:ea typeface="Monda"/>
                <a:cs typeface="Monda"/>
                <a:sym typeface="Monda"/>
              </a:rPr>
              <a:t> </a:t>
            </a:r>
            <a:r>
              <a:rPr lang="en-US" sz="2000">
                <a:solidFill>
                  <a:schemeClr val="dk1"/>
                </a:solidFill>
                <a:latin typeface="Monda"/>
                <a:ea typeface="Monda"/>
                <a:cs typeface="Monda"/>
                <a:sym typeface="Monda"/>
              </a:rPr>
              <a:t>Combines information regarding “can I get transit” with “Jobs accessible in a 30 Minute Transit ride and combines them in a way that is reflective of what fraction of people use transit for their journey to work. Ranked 0-10 and</a:t>
            </a:r>
            <a:r>
              <a:rPr i="1" lang="en-US" sz="2000">
                <a:solidFill>
                  <a:schemeClr val="dk1"/>
                </a:solidFill>
                <a:latin typeface="Monda"/>
                <a:ea typeface="Monda"/>
                <a:cs typeface="Monda"/>
                <a:sym typeface="Monda"/>
              </a:rPr>
              <a:t> </a:t>
            </a:r>
            <a:r>
              <a:rPr b="1" i="1" lang="en-US" sz="2000">
                <a:solidFill>
                  <a:schemeClr val="dk1"/>
                </a:solidFill>
                <a:latin typeface="Monda"/>
                <a:ea typeface="Monda"/>
                <a:cs typeface="Monda"/>
                <a:sym typeface="Monda"/>
              </a:rPr>
              <a:t>available at block-group level</a:t>
            </a:r>
            <a:r>
              <a:rPr b="1" lang="en-US" sz="2000">
                <a:solidFill>
                  <a:schemeClr val="dk1"/>
                </a:solidFill>
                <a:latin typeface="Monda"/>
                <a:ea typeface="Monda"/>
                <a:cs typeface="Monda"/>
                <a:sym typeface="Monda"/>
              </a:rPr>
              <a:t> </a:t>
            </a:r>
            <a:endParaRPr b="1" sz="2000">
              <a:solidFill>
                <a:srgbClr val="333333"/>
              </a:solidFill>
              <a:highlight>
                <a:schemeClr val="lt1"/>
              </a:highlight>
              <a:latin typeface="Monda"/>
              <a:ea typeface="Monda"/>
              <a:cs typeface="Monda"/>
              <a:sym typeface="Monda"/>
            </a:endParaRPr>
          </a:p>
          <a:p>
            <a:pPr indent="-476250" lvl="0" marL="609600" rtl="0" algn="l">
              <a:spcBef>
                <a:spcPts val="0"/>
              </a:spcBef>
              <a:spcAft>
                <a:spcPts val="0"/>
              </a:spcAft>
              <a:buClr>
                <a:srgbClr val="333333"/>
              </a:buClr>
              <a:buSzPts val="2700"/>
              <a:buFont typeface="Monda"/>
              <a:buChar char="●"/>
            </a:pPr>
            <a:r>
              <a:rPr b="1" lang="en-US" sz="2700">
                <a:solidFill>
                  <a:srgbClr val="333333"/>
                </a:solidFill>
                <a:highlight>
                  <a:srgbClr val="FFFFFF"/>
                </a:highlight>
                <a:latin typeface="Monda"/>
                <a:ea typeface="Monda"/>
                <a:cs typeface="Monda"/>
                <a:sym typeface="Monda"/>
              </a:rPr>
              <a:t>Social Vulnerability</a:t>
            </a:r>
            <a:endParaRPr b="1" sz="2700">
              <a:solidFill>
                <a:srgbClr val="333333"/>
              </a:solidFill>
              <a:highlight>
                <a:srgbClr val="FFFFFF"/>
              </a:highlight>
              <a:latin typeface="Monda"/>
              <a:ea typeface="Monda"/>
              <a:cs typeface="Monda"/>
              <a:sym typeface="Monda"/>
            </a:endParaRPr>
          </a:p>
          <a:p>
            <a:pPr indent="-431800" lvl="1" marL="1219200" rtl="0" algn="l">
              <a:spcBef>
                <a:spcPts val="0"/>
              </a:spcBef>
              <a:spcAft>
                <a:spcPts val="0"/>
              </a:spcAft>
              <a:buClr>
                <a:srgbClr val="333333"/>
              </a:buClr>
              <a:buSzPts val="2000"/>
              <a:buChar char="○"/>
            </a:pPr>
            <a:r>
              <a:rPr lang="en-US" sz="2000">
                <a:solidFill>
                  <a:srgbClr val="333333"/>
                </a:solidFill>
                <a:highlight>
                  <a:srgbClr val="FFFFFF"/>
                </a:highlight>
                <a:latin typeface="Monda"/>
                <a:ea typeface="Monda"/>
                <a:cs typeface="Monda"/>
                <a:sym typeface="Monda"/>
              </a:rPr>
              <a:t>CDC: SVI Index, a 0-100 index,</a:t>
            </a:r>
            <a:r>
              <a:rPr b="1" i="1" lang="en-US" sz="2000">
                <a:solidFill>
                  <a:srgbClr val="333333"/>
                </a:solidFill>
                <a:highlight>
                  <a:srgbClr val="FFFFFF"/>
                </a:highlight>
                <a:latin typeface="Monda"/>
                <a:ea typeface="Monda"/>
                <a:cs typeface="Monda"/>
                <a:sym typeface="Monda"/>
              </a:rPr>
              <a:t> ranked by Census Tract</a:t>
            </a:r>
            <a:r>
              <a:rPr lang="en-US" sz="2000">
                <a:solidFill>
                  <a:srgbClr val="333333"/>
                </a:solidFill>
                <a:highlight>
                  <a:srgbClr val="FFFFFF"/>
                </a:highlight>
                <a:latin typeface="Monda"/>
                <a:ea typeface="Monda"/>
                <a:cs typeface="Monda"/>
                <a:sym typeface="Monda"/>
              </a:rPr>
              <a:t>, uses 15 ACS variables to measure a Tract’s relative Vulnerability to a disaster </a:t>
            </a:r>
            <a:endParaRPr b="1" sz="2000">
              <a:solidFill>
                <a:srgbClr val="333333"/>
              </a:solidFill>
              <a:highlight>
                <a:srgbClr val="FFFFFF"/>
              </a:highlight>
              <a:latin typeface="Monda"/>
              <a:ea typeface="Monda"/>
              <a:cs typeface="Monda"/>
              <a:sym typeface="Monda"/>
            </a:endParaRPr>
          </a:p>
          <a:p>
            <a:pPr indent="0" lvl="0" marL="0" rtl="0" algn="l">
              <a:spcBef>
                <a:spcPts val="2100"/>
              </a:spcBef>
              <a:spcAft>
                <a:spcPts val="0"/>
              </a:spcAft>
              <a:buNone/>
            </a:pPr>
            <a:r>
              <a:t/>
            </a:r>
            <a:endParaRPr b="1">
              <a:solidFill>
                <a:srgbClr val="333333"/>
              </a:solidFill>
              <a:highlight>
                <a:srgbClr val="FFFFFF"/>
              </a:highlight>
              <a:latin typeface="Monda"/>
              <a:ea typeface="Monda"/>
              <a:cs typeface="Monda"/>
              <a:sym typeface="Monda"/>
            </a:endParaRPr>
          </a:p>
          <a:p>
            <a:pPr indent="0" lvl="0" marL="609600" rtl="0" algn="l">
              <a:spcBef>
                <a:spcPts val="2100"/>
              </a:spcBef>
              <a:spcAft>
                <a:spcPts val="0"/>
              </a:spcAft>
              <a:buNone/>
            </a:pPr>
            <a:r>
              <a:t/>
            </a:r>
            <a:endParaRPr>
              <a:solidFill>
                <a:srgbClr val="333333"/>
              </a:solidFill>
              <a:highlight>
                <a:srgbClr val="FFFFFF"/>
              </a:highlight>
              <a:latin typeface="Monda"/>
              <a:ea typeface="Monda"/>
              <a:cs typeface="Monda"/>
              <a:sym typeface="Monda"/>
            </a:endParaRPr>
          </a:p>
          <a:p>
            <a:pPr indent="0" lvl="0" marL="0" rtl="0" algn="l">
              <a:spcBef>
                <a:spcPts val="2100"/>
              </a:spcBef>
              <a:spcAft>
                <a:spcPts val="2100"/>
              </a:spcAft>
              <a:buNone/>
            </a:pPr>
            <a:r>
              <a:t/>
            </a:r>
            <a:endParaRPr>
              <a:solidFill>
                <a:srgbClr val="333333"/>
              </a:solidFill>
              <a:highlight>
                <a:srgbClr val="FFFFFF"/>
              </a:highlight>
              <a:latin typeface="Monda"/>
              <a:ea typeface="Monda"/>
              <a:cs typeface="Monda"/>
              <a:sym typeface="Monda"/>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94" name="Shape 1494"/>
        <p:cNvGrpSpPr/>
        <p:nvPr/>
      </p:nvGrpSpPr>
      <p:grpSpPr>
        <a:xfrm>
          <a:off x="0" y="0"/>
          <a:ext cx="0" cy="0"/>
          <a:chOff x="0" y="0"/>
          <a:chExt cx="0" cy="0"/>
        </a:xfrm>
      </p:grpSpPr>
      <p:pic>
        <p:nvPicPr>
          <p:cNvPr descr="Screen Shot 2017-07-11 at 1.00.38 PM.png" id="1495" name="Google Shape;1495;p239"/>
          <p:cNvPicPr preferRelativeResize="0"/>
          <p:nvPr/>
        </p:nvPicPr>
        <p:blipFill rotWithShape="1">
          <a:blip r:embed="rId4">
            <a:alphaModFix/>
          </a:blip>
          <a:srcRect b="0" l="0" r="15561" t="0"/>
          <a:stretch/>
        </p:blipFill>
        <p:spPr>
          <a:xfrm>
            <a:off x="0" y="5174900"/>
            <a:ext cx="12192000" cy="1683100"/>
          </a:xfrm>
          <a:prstGeom prst="rect">
            <a:avLst/>
          </a:prstGeom>
          <a:noFill/>
          <a:ln>
            <a:noFill/>
          </a:ln>
        </p:spPr>
      </p:pic>
      <p:sp>
        <p:nvSpPr>
          <p:cNvPr id="1496" name="Google Shape;1496;p239"/>
          <p:cNvSpPr txBox="1"/>
          <p:nvPr>
            <p:ph type="title"/>
          </p:nvPr>
        </p:nvSpPr>
        <p:spPr>
          <a:xfrm>
            <a:off x="540300" y="1608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Child Care Availability in 22204</a:t>
            </a:r>
            <a:endParaRPr>
              <a:latin typeface="Monda"/>
              <a:ea typeface="Monda"/>
              <a:cs typeface="Monda"/>
              <a:sym typeface="Monda"/>
            </a:endParaRPr>
          </a:p>
        </p:txBody>
      </p:sp>
      <p:sp>
        <p:nvSpPr>
          <p:cNvPr id="1497" name="Google Shape;1497;p239"/>
          <p:cNvSpPr txBox="1"/>
          <p:nvPr>
            <p:ph idx="1" type="body"/>
          </p:nvPr>
        </p:nvSpPr>
        <p:spPr>
          <a:xfrm>
            <a:off x="540300" y="924400"/>
            <a:ext cx="11173200" cy="46755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US">
                <a:latin typeface="Monda"/>
                <a:ea typeface="Monda"/>
                <a:cs typeface="Monda"/>
                <a:sym typeface="Monda"/>
              </a:rPr>
              <a:t>Types of Child Care Services:</a:t>
            </a:r>
            <a:endParaRPr b="1">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Child Development Centers</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Family Child care Centers</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Preschools</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Church-Based Child care</a:t>
            </a:r>
            <a:endParaRPr sz="1900">
              <a:latin typeface="Monda"/>
              <a:ea typeface="Monda"/>
              <a:cs typeface="Monda"/>
              <a:sym typeface="Monda"/>
            </a:endParaRPr>
          </a:p>
          <a:p>
            <a:pPr indent="0" lvl="0" marL="0" rtl="0" algn="l">
              <a:lnSpc>
                <a:spcPct val="100000"/>
              </a:lnSpc>
              <a:spcBef>
                <a:spcPts val="0"/>
              </a:spcBef>
              <a:spcAft>
                <a:spcPts val="0"/>
              </a:spcAft>
              <a:buNone/>
            </a:pPr>
            <a:r>
              <a:t/>
            </a:r>
            <a:endParaRPr b="1" sz="1100">
              <a:latin typeface="Monda"/>
              <a:ea typeface="Monda"/>
              <a:cs typeface="Monda"/>
              <a:sym typeface="Monda"/>
            </a:endParaRPr>
          </a:p>
          <a:p>
            <a:pPr indent="0" lvl="0" marL="0" rtl="0" algn="l">
              <a:lnSpc>
                <a:spcPct val="100000"/>
              </a:lnSpc>
              <a:spcBef>
                <a:spcPts val="0"/>
              </a:spcBef>
              <a:spcAft>
                <a:spcPts val="0"/>
              </a:spcAft>
              <a:buNone/>
            </a:pPr>
            <a:r>
              <a:rPr b="1" lang="en-US">
                <a:latin typeface="Monda"/>
                <a:ea typeface="Monda"/>
                <a:cs typeface="Monda"/>
                <a:sym typeface="Monda"/>
              </a:rPr>
              <a:t>Data Sources:</a:t>
            </a:r>
            <a:endParaRPr b="1">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Arlington Country Open Data</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Childcarecenter.us</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Carelulu.com</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Daycare.com</a:t>
            </a:r>
            <a:endParaRPr sz="1900">
              <a:latin typeface="Monda"/>
              <a:ea typeface="Monda"/>
              <a:cs typeface="Monda"/>
              <a:sym typeface="Monda"/>
            </a:endParaRPr>
          </a:p>
          <a:p>
            <a:pPr indent="-425450" lvl="0" marL="609600" rtl="0" algn="l">
              <a:lnSpc>
                <a:spcPct val="100000"/>
              </a:lnSpc>
              <a:spcBef>
                <a:spcPts val="0"/>
              </a:spcBef>
              <a:spcAft>
                <a:spcPts val="0"/>
              </a:spcAft>
              <a:buSzPts val="1900"/>
              <a:buFont typeface="Monda"/>
              <a:buChar char="●"/>
            </a:pPr>
            <a:r>
              <a:rPr lang="en-US" sz="1900">
                <a:latin typeface="Monda"/>
                <a:ea typeface="Monda"/>
                <a:cs typeface="Monda"/>
                <a:sym typeface="Monda"/>
              </a:rPr>
              <a:t>American Community Survey 2010 - 2015</a:t>
            </a:r>
            <a:endParaRPr>
              <a:latin typeface="Monda"/>
              <a:ea typeface="Monda"/>
              <a:cs typeface="Monda"/>
              <a:sym typeface="Monda"/>
            </a:endParaRPr>
          </a:p>
          <a:p>
            <a:pPr indent="0" lvl="0" marL="0" rtl="0" algn="l">
              <a:lnSpc>
                <a:spcPct val="100000"/>
              </a:lnSpc>
              <a:spcBef>
                <a:spcPts val="0"/>
              </a:spcBef>
              <a:spcAft>
                <a:spcPts val="0"/>
              </a:spcAft>
              <a:buNone/>
            </a:pPr>
            <a:r>
              <a:t/>
            </a:r>
            <a:endParaRPr b="1" sz="1100">
              <a:latin typeface="Monda"/>
              <a:ea typeface="Monda"/>
              <a:cs typeface="Monda"/>
              <a:sym typeface="Monda"/>
            </a:endParaRPr>
          </a:p>
          <a:p>
            <a:pPr indent="0" lvl="0" marL="0" rtl="0" algn="l">
              <a:lnSpc>
                <a:spcPct val="100000"/>
              </a:lnSpc>
              <a:spcBef>
                <a:spcPts val="0"/>
              </a:spcBef>
              <a:spcAft>
                <a:spcPts val="0"/>
              </a:spcAft>
              <a:buClr>
                <a:schemeClr val="dk1"/>
              </a:buClr>
              <a:buSzPts val="1500"/>
              <a:buFont typeface="Arial"/>
              <a:buNone/>
            </a:pPr>
            <a:r>
              <a:rPr b="1" lang="en-US">
                <a:latin typeface="Monda"/>
                <a:ea typeface="Monda"/>
                <a:cs typeface="Monda"/>
                <a:sym typeface="Monda"/>
              </a:rPr>
              <a:t>Childcare for children ages 0-5 in 22204:</a:t>
            </a:r>
            <a:endParaRPr b="1">
              <a:latin typeface="Monda"/>
              <a:ea typeface="Monda"/>
              <a:cs typeface="Monda"/>
              <a:sym typeface="Monda"/>
            </a:endParaRPr>
          </a:p>
          <a:p>
            <a:pPr indent="-406400" lvl="0" marL="609600" rtl="0" algn="l">
              <a:lnSpc>
                <a:spcPct val="100000"/>
              </a:lnSpc>
              <a:spcBef>
                <a:spcPts val="0"/>
              </a:spcBef>
              <a:spcAft>
                <a:spcPts val="0"/>
              </a:spcAft>
              <a:buSzPts val="1600"/>
              <a:buFont typeface="Monda"/>
              <a:buChar char="●"/>
            </a:pPr>
            <a:r>
              <a:rPr b="1" lang="en-US" sz="1600">
                <a:latin typeface="Monda"/>
                <a:ea typeface="Monda"/>
                <a:cs typeface="Monda"/>
                <a:sym typeface="Monda"/>
              </a:rPr>
              <a:t>Assumption: Children who are not in child care services utilize family and friends for care.</a:t>
            </a:r>
            <a:endParaRPr b="1" sz="1600">
              <a:latin typeface="Monda"/>
              <a:ea typeface="Monda"/>
              <a:cs typeface="Monda"/>
              <a:sym typeface="Monda"/>
            </a:endParaRPr>
          </a:p>
          <a:p>
            <a:pPr indent="0" lvl="0" marL="0" rtl="0" algn="l">
              <a:lnSpc>
                <a:spcPct val="100000"/>
              </a:lnSpc>
              <a:spcBef>
                <a:spcPts val="0"/>
              </a:spcBef>
              <a:spcAft>
                <a:spcPts val="0"/>
              </a:spcAft>
              <a:buClr>
                <a:schemeClr val="dk1"/>
              </a:buClr>
              <a:buSzPts val="1500"/>
              <a:buFont typeface="Arial"/>
              <a:buNone/>
            </a:pPr>
            <a:r>
              <a:t/>
            </a:r>
            <a:endParaRPr b="1" sz="1900">
              <a:latin typeface="Monda"/>
              <a:ea typeface="Monda"/>
              <a:cs typeface="Monda"/>
              <a:sym typeface="Monda"/>
            </a:endParaRPr>
          </a:p>
          <a:p>
            <a:pPr indent="0" lvl="0" marL="0" rtl="0" algn="l">
              <a:lnSpc>
                <a:spcPct val="100000"/>
              </a:lnSpc>
              <a:spcBef>
                <a:spcPts val="0"/>
              </a:spcBef>
              <a:spcAft>
                <a:spcPts val="0"/>
              </a:spcAft>
              <a:buNone/>
            </a:pPr>
            <a:r>
              <a:t/>
            </a:r>
            <a:endParaRPr b="1" sz="900">
              <a:latin typeface="Monda"/>
              <a:ea typeface="Monda"/>
              <a:cs typeface="Monda"/>
              <a:sym typeface="Monda"/>
            </a:endParaRPr>
          </a:p>
          <a:p>
            <a:pPr indent="0" lvl="0" marL="0" rtl="0" algn="l">
              <a:lnSpc>
                <a:spcPct val="100000"/>
              </a:lnSpc>
              <a:spcBef>
                <a:spcPts val="0"/>
              </a:spcBef>
              <a:spcAft>
                <a:spcPts val="0"/>
              </a:spcAft>
              <a:buNone/>
            </a:pPr>
            <a:r>
              <a:t/>
            </a:r>
            <a:endParaRPr b="1" sz="1600">
              <a:latin typeface="Monda"/>
              <a:ea typeface="Monda"/>
              <a:cs typeface="Monda"/>
              <a:sym typeface="Monda"/>
            </a:endParaRPr>
          </a:p>
        </p:txBody>
      </p:sp>
      <p:pic>
        <p:nvPicPr>
          <p:cNvPr descr="Screen Shot 2017-06-16 at 2.33.41 PM.png" id="1498" name="Google Shape;1498;p239"/>
          <p:cNvPicPr preferRelativeResize="0"/>
          <p:nvPr/>
        </p:nvPicPr>
        <p:blipFill>
          <a:blip r:embed="rId5">
            <a:alphaModFix/>
          </a:blip>
          <a:stretch>
            <a:fillRect/>
          </a:stretch>
        </p:blipFill>
        <p:spPr>
          <a:xfrm>
            <a:off x="7387133" y="1122479"/>
            <a:ext cx="3993335" cy="3701825"/>
          </a:xfrm>
          <a:prstGeom prst="rect">
            <a:avLst/>
          </a:prstGeom>
          <a:noFill/>
          <a:ln>
            <a:noFill/>
          </a:ln>
        </p:spPr>
      </p:pic>
      <p:graphicFrame>
        <p:nvGraphicFramePr>
          <p:cNvPr id="1499" name="Google Shape;1499;p239"/>
          <p:cNvGraphicFramePr/>
          <p:nvPr/>
        </p:nvGraphicFramePr>
        <p:xfrm>
          <a:off x="1261500" y="5288800"/>
          <a:ext cx="3000000" cy="3000000"/>
        </p:xfrm>
        <a:graphic>
          <a:graphicData uri="http://schemas.openxmlformats.org/drawingml/2006/table">
            <a:tbl>
              <a:tblPr>
                <a:noFill/>
                <a:tableStyleId>{020FCF1E-ECCD-40E1-A6CB-5F374742C74B}</a:tableStyleId>
              </a:tblPr>
              <a:tblGrid>
                <a:gridCol w="4613400"/>
                <a:gridCol w="4613400"/>
              </a:tblGrid>
              <a:tr h="350200">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Total Number of Children</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3,418</a:t>
                      </a:r>
                      <a:endParaRPr sz="1600">
                        <a:latin typeface="Monda"/>
                        <a:ea typeface="Monda"/>
                        <a:cs typeface="Monda"/>
                        <a:sym typeface="Monda"/>
                      </a:endParaRPr>
                    </a:p>
                  </a:txBody>
                  <a:tcPr marT="121900" marB="121900" marR="121900" marL="121900"/>
                </a:tc>
              </a:tr>
              <a:tr h="285475">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Children in Child Care Services</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1,059 (31%)</a:t>
                      </a:r>
                      <a:endParaRPr sz="1600">
                        <a:latin typeface="Monda"/>
                        <a:ea typeface="Monda"/>
                        <a:cs typeface="Monda"/>
                        <a:sym typeface="Monda"/>
                      </a:endParaRPr>
                    </a:p>
                  </a:txBody>
                  <a:tcPr marT="121900" marB="121900" marR="121900" marL="121900"/>
                </a:tc>
              </a:tr>
              <a:tr h="285475">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NOT in Child Care Services</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Clr>
                          <a:schemeClr val="dk1"/>
                        </a:buClr>
                        <a:buSzPts val="1500"/>
                        <a:buFont typeface="Arial"/>
                        <a:buNone/>
                      </a:pPr>
                      <a:r>
                        <a:rPr lang="en-US" sz="1600">
                          <a:latin typeface="Monda"/>
                          <a:ea typeface="Monda"/>
                          <a:cs typeface="Monda"/>
                          <a:sym typeface="Monda"/>
                        </a:rPr>
                        <a:t>2,359 (69%)</a:t>
                      </a:r>
                      <a:endParaRPr sz="1600">
                        <a:latin typeface="Monda"/>
                        <a:ea typeface="Monda"/>
                        <a:cs typeface="Monda"/>
                        <a:sym typeface="Monda"/>
                      </a:endParaRPr>
                    </a:p>
                  </a:txBody>
                  <a:tcPr marT="121900" marB="121900" marR="121900" marL="121900"/>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03" name="Shape 1503"/>
        <p:cNvGrpSpPr/>
        <p:nvPr/>
      </p:nvGrpSpPr>
      <p:grpSpPr>
        <a:xfrm>
          <a:off x="0" y="0"/>
          <a:ext cx="0" cy="0"/>
          <a:chOff x="0" y="0"/>
          <a:chExt cx="0" cy="0"/>
        </a:xfrm>
      </p:grpSpPr>
      <p:sp>
        <p:nvSpPr>
          <p:cNvPr id="1504" name="Google Shape;1504;p240"/>
          <p:cNvSpPr txBox="1"/>
          <p:nvPr>
            <p:ph type="title"/>
          </p:nvPr>
        </p:nvSpPr>
        <p:spPr>
          <a:xfrm>
            <a:off x="415600" y="209500"/>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Childcare Affordability in 22204</a:t>
            </a:r>
            <a:endParaRPr>
              <a:latin typeface="Monda"/>
              <a:ea typeface="Monda"/>
              <a:cs typeface="Monda"/>
              <a:sym typeface="Monda"/>
            </a:endParaRPr>
          </a:p>
        </p:txBody>
      </p:sp>
      <p:sp>
        <p:nvSpPr>
          <p:cNvPr id="1505" name="Google Shape;1505;p240"/>
          <p:cNvSpPr txBox="1"/>
          <p:nvPr>
            <p:ph idx="1" type="body"/>
          </p:nvPr>
        </p:nvSpPr>
        <p:spPr>
          <a:xfrm>
            <a:off x="415600" y="1152767"/>
            <a:ext cx="11360700" cy="45552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b="1" lang="en-US" sz="1900">
                <a:latin typeface="Monda"/>
                <a:ea typeface="Monda"/>
                <a:cs typeface="Monda"/>
                <a:sym typeface="Monda"/>
              </a:rPr>
              <a:t>“The US Department of Health and Human Services has established that in order to be considered affordable, families would spend no more than 10% of their gross income on child care.” </a:t>
            </a:r>
            <a:endParaRPr b="1" sz="1900">
              <a:latin typeface="Monda"/>
              <a:ea typeface="Monda"/>
              <a:cs typeface="Monda"/>
              <a:sym typeface="Monda"/>
            </a:endParaRPr>
          </a:p>
          <a:p>
            <a:pPr indent="-425450" lvl="0" marL="609600" rtl="0" algn="r">
              <a:lnSpc>
                <a:spcPct val="100000"/>
              </a:lnSpc>
              <a:spcBef>
                <a:spcPts val="0"/>
              </a:spcBef>
              <a:spcAft>
                <a:spcPts val="0"/>
              </a:spcAft>
              <a:buSzPts val="1900"/>
              <a:buFont typeface="Monda"/>
              <a:buChar char="-"/>
            </a:pPr>
            <a:r>
              <a:rPr b="1" lang="en-US" sz="1900">
                <a:latin typeface="Monda"/>
                <a:ea typeface="Monda"/>
                <a:cs typeface="Monda"/>
                <a:sym typeface="Monda"/>
              </a:rPr>
              <a:t>Arlington County 2018 Proposed Budget</a:t>
            </a:r>
            <a:endParaRPr b="1" sz="1900">
              <a:latin typeface="Monda"/>
              <a:ea typeface="Monda"/>
              <a:cs typeface="Monda"/>
              <a:sym typeface="Monda"/>
            </a:endParaRPr>
          </a:p>
        </p:txBody>
      </p:sp>
      <p:graphicFrame>
        <p:nvGraphicFramePr>
          <p:cNvPr id="1506" name="Google Shape;1506;p240"/>
          <p:cNvGraphicFramePr/>
          <p:nvPr/>
        </p:nvGraphicFramePr>
        <p:xfrm>
          <a:off x="1270000" y="2776967"/>
          <a:ext cx="3000000" cy="3000000"/>
        </p:xfrm>
        <a:graphic>
          <a:graphicData uri="http://schemas.openxmlformats.org/drawingml/2006/table">
            <a:tbl>
              <a:tblPr>
                <a:noFill/>
                <a:tableStyleId>{020FCF1E-ECCD-40E1-A6CB-5F374742C74B}</a:tableStyleId>
              </a:tblPr>
              <a:tblGrid>
                <a:gridCol w="2413000"/>
                <a:gridCol w="2413000"/>
                <a:gridCol w="2496125"/>
                <a:gridCol w="2329875"/>
              </a:tblGrid>
              <a:tr h="508000">
                <a:tc>
                  <a:txBody>
                    <a:bodyPr>
                      <a:noAutofit/>
                    </a:bodyPr>
                    <a:lstStyle/>
                    <a:p>
                      <a:pPr indent="0" lvl="0" marL="0" rtl="0" algn="l">
                        <a:spcBef>
                          <a:spcPts val="0"/>
                        </a:spcBef>
                        <a:spcAft>
                          <a:spcPts val="0"/>
                        </a:spcAft>
                        <a:buNone/>
                      </a:pPr>
                      <a:r>
                        <a:t/>
                      </a:r>
                      <a:endParaRPr b="1" sz="1900">
                        <a:latin typeface="Monda"/>
                        <a:ea typeface="Monda"/>
                        <a:cs typeface="Monda"/>
                        <a:sym typeface="Monda"/>
                      </a:endParaRPr>
                    </a:p>
                  </a:txBody>
                  <a:tcPr marT="121900" marB="121900" marR="121900" marL="121900">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1900">
                          <a:latin typeface="Monda"/>
                          <a:ea typeface="Monda"/>
                          <a:cs typeface="Monda"/>
                          <a:sym typeface="Monda"/>
                        </a:rPr>
                        <a:t>Median Income of Families with Own Children in Home</a:t>
                      </a:r>
                      <a:endParaRPr b="1" sz="1900">
                        <a:latin typeface="Monda"/>
                        <a:ea typeface="Monda"/>
                        <a:cs typeface="Monda"/>
                        <a:sym typeface="Monda"/>
                      </a:endParaRPr>
                    </a:p>
                    <a:p>
                      <a:pPr indent="0" lvl="0" marL="0" rtl="0" algn="l">
                        <a:spcBef>
                          <a:spcPts val="0"/>
                        </a:spcBef>
                        <a:spcAft>
                          <a:spcPts val="0"/>
                        </a:spcAft>
                        <a:buNone/>
                      </a:pPr>
                      <a:r>
                        <a:rPr b="1" lang="en-US" sz="1900">
                          <a:latin typeface="Monda"/>
                          <a:ea typeface="Monda"/>
                          <a:cs typeface="Monda"/>
                          <a:sym typeface="Monda"/>
                        </a:rPr>
                        <a:t>($, 2015)</a:t>
                      </a:r>
                      <a:endParaRPr b="1" sz="1900">
                        <a:latin typeface="Monda"/>
                        <a:ea typeface="Monda"/>
                        <a:cs typeface="Monda"/>
                        <a:sym typeface="Monda"/>
                      </a:endParaRPr>
                    </a:p>
                  </a:txBody>
                  <a:tcPr marT="121900" marB="121900" marR="121900" marL="121900">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1900">
                          <a:latin typeface="Monda"/>
                          <a:ea typeface="Monda"/>
                          <a:cs typeface="Monda"/>
                          <a:sym typeface="Monda"/>
                        </a:rPr>
                        <a:t>Annual Cost of Childcare for an infant and 4-year-old ($)</a:t>
                      </a:r>
                      <a:endParaRPr b="1" sz="1900">
                        <a:latin typeface="Monda"/>
                        <a:ea typeface="Monda"/>
                        <a:cs typeface="Monda"/>
                        <a:sym typeface="Monda"/>
                      </a:endParaRPr>
                    </a:p>
                  </a:txBody>
                  <a:tcPr marT="121900" marB="121900" marR="121900" marL="121900">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1900">
                          <a:latin typeface="Monda"/>
                          <a:ea typeface="Monda"/>
                          <a:cs typeface="Monda"/>
                          <a:sym typeface="Monda"/>
                        </a:rPr>
                        <a:t>Cost of Childcare as Percentage of Income</a:t>
                      </a:r>
                      <a:endParaRPr b="1" sz="1900">
                        <a:latin typeface="Monda"/>
                        <a:ea typeface="Monda"/>
                        <a:cs typeface="Monda"/>
                        <a:sym typeface="Monda"/>
                      </a:endParaRPr>
                    </a:p>
                  </a:txBody>
                  <a:tcPr marT="121900" marB="121900" marR="121900" marL="121900">
                    <a:lnB cap="flat" cmpd="sng" w="9525">
                      <a:solidFill>
                        <a:srgbClr val="9E9E9E"/>
                      </a:solidFill>
                      <a:prstDash val="solid"/>
                      <a:round/>
                      <a:headEnd len="sm" w="sm" type="none"/>
                      <a:tailEnd len="sm" w="sm" type="none"/>
                    </a:lnB>
                  </a:tcPr>
                </a:tc>
              </a:tr>
              <a:tr h="508000">
                <a:tc>
                  <a:txBody>
                    <a:bodyPr>
                      <a:noAutofit/>
                    </a:bodyPr>
                    <a:lstStyle/>
                    <a:p>
                      <a:pPr indent="0" lvl="0" marL="0" rtl="0" algn="l">
                        <a:spcBef>
                          <a:spcPts val="0"/>
                        </a:spcBef>
                        <a:spcAft>
                          <a:spcPts val="0"/>
                        </a:spcAft>
                        <a:buNone/>
                      </a:pPr>
                      <a:r>
                        <a:rPr b="1" lang="en-US" sz="1900">
                          <a:latin typeface="Monda"/>
                          <a:ea typeface="Monda"/>
                          <a:cs typeface="Monda"/>
                          <a:sym typeface="Monda"/>
                        </a:rPr>
                        <a:t>22204</a:t>
                      </a:r>
                      <a:endParaRPr b="1" sz="1900">
                        <a:latin typeface="Monda"/>
                        <a:ea typeface="Monda"/>
                        <a:cs typeface="Monda"/>
                        <a:sym typeface="Monda"/>
                      </a:endParaRPr>
                    </a:p>
                  </a:txBody>
                  <a:tcPr marT="121900" marB="121900" marR="121900" marL="1219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65,037</a:t>
                      </a:r>
                      <a:endParaRPr sz="1900">
                        <a:latin typeface="Monda"/>
                        <a:ea typeface="Monda"/>
                        <a:cs typeface="Monda"/>
                        <a:sym typeface="Monda"/>
                      </a:endParaRPr>
                    </a:p>
                  </a:txBody>
                  <a:tcPr marT="121900" marB="121900" marR="121900" marL="1219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28,350 - 29,484</a:t>
                      </a:r>
                      <a:endParaRPr baseline="30000" sz="1900">
                        <a:latin typeface="Monda"/>
                        <a:ea typeface="Monda"/>
                        <a:cs typeface="Monda"/>
                        <a:sym typeface="Monda"/>
                      </a:endParaRPr>
                    </a:p>
                  </a:txBody>
                  <a:tcPr marT="121900" marB="121900" marR="121900" marL="1219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43.6 - 45.5%</a:t>
                      </a:r>
                      <a:endParaRPr sz="1900">
                        <a:latin typeface="Monda"/>
                        <a:ea typeface="Monda"/>
                        <a:cs typeface="Monda"/>
                        <a:sym typeface="Monda"/>
                      </a:endParaRPr>
                    </a:p>
                  </a:txBody>
                  <a:tcPr marT="121900" marB="121900" marR="121900" marL="121900">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000">
                <a:tc>
                  <a:txBody>
                    <a:bodyPr>
                      <a:noAutofit/>
                    </a:bodyPr>
                    <a:lstStyle/>
                    <a:p>
                      <a:pPr indent="0" lvl="0" marL="0" rtl="0" algn="l">
                        <a:spcBef>
                          <a:spcPts val="0"/>
                        </a:spcBef>
                        <a:spcAft>
                          <a:spcPts val="0"/>
                        </a:spcAft>
                        <a:buNone/>
                      </a:pPr>
                      <a:r>
                        <a:rPr b="1" lang="en-US" sz="1900">
                          <a:latin typeface="Monda"/>
                          <a:ea typeface="Monda"/>
                          <a:cs typeface="Monda"/>
                          <a:sym typeface="Monda"/>
                        </a:rPr>
                        <a:t>Arlington</a:t>
                      </a:r>
                      <a:endParaRPr b="1"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148,629</a:t>
                      </a:r>
                      <a:endParaRPr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40,521*</a:t>
                      </a:r>
                      <a:endParaRPr baseline="30000"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27.3%</a:t>
                      </a:r>
                      <a:endParaRPr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8000">
                <a:tc>
                  <a:txBody>
                    <a:bodyPr>
                      <a:noAutofit/>
                    </a:bodyPr>
                    <a:lstStyle/>
                    <a:p>
                      <a:pPr indent="0" lvl="0" marL="0" rtl="0" algn="l">
                        <a:spcBef>
                          <a:spcPts val="0"/>
                        </a:spcBef>
                        <a:spcAft>
                          <a:spcPts val="0"/>
                        </a:spcAft>
                        <a:buNone/>
                      </a:pPr>
                      <a:r>
                        <a:rPr b="1" lang="en-US" sz="1900">
                          <a:latin typeface="Monda"/>
                          <a:ea typeface="Monda"/>
                          <a:cs typeface="Monda"/>
                          <a:sym typeface="Monda"/>
                        </a:rPr>
                        <a:t>Virginia</a:t>
                      </a:r>
                      <a:endParaRPr b="1"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solidFill>
                            <a:schemeClr val="dk1"/>
                          </a:solidFill>
                          <a:latin typeface="Monda"/>
                          <a:ea typeface="Monda"/>
                          <a:cs typeface="Monda"/>
                          <a:sym typeface="Monda"/>
                        </a:rPr>
                        <a:t>79,400</a:t>
                      </a:r>
                      <a:endParaRPr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21,476</a:t>
                      </a:r>
                      <a:endParaRPr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latin typeface="Monda"/>
                          <a:ea typeface="Monda"/>
                          <a:cs typeface="Monda"/>
                          <a:sym typeface="Monda"/>
                        </a:rPr>
                        <a:t>27.0%</a:t>
                      </a:r>
                      <a:endParaRPr sz="1900">
                        <a:latin typeface="Monda"/>
                        <a:ea typeface="Monda"/>
                        <a:cs typeface="Monda"/>
                        <a:sym typeface="Monda"/>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7" name="Google Shape;1507;p240"/>
          <p:cNvSpPr txBox="1"/>
          <p:nvPr/>
        </p:nvSpPr>
        <p:spPr>
          <a:xfrm>
            <a:off x="1270000" y="5707967"/>
            <a:ext cx="11360700" cy="40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Monda"/>
                <a:ea typeface="Monda"/>
                <a:cs typeface="Monda"/>
                <a:sym typeface="Monda"/>
              </a:rPr>
              <a:t>* annual cost for an infant and 4-year-old in Washington, D.C. (DC Office of the State Superintendent of Education, May 2014)</a:t>
            </a:r>
            <a:endParaRPr sz="1300">
              <a:latin typeface="Monda"/>
              <a:ea typeface="Monda"/>
              <a:cs typeface="Monda"/>
              <a:sym typeface="Monda"/>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1" name="Shape 1511"/>
        <p:cNvGrpSpPr/>
        <p:nvPr/>
      </p:nvGrpSpPr>
      <p:grpSpPr>
        <a:xfrm>
          <a:off x="0" y="0"/>
          <a:ext cx="0" cy="0"/>
          <a:chOff x="0" y="0"/>
          <a:chExt cx="0" cy="0"/>
        </a:xfrm>
      </p:grpSpPr>
      <p:sp>
        <p:nvSpPr>
          <p:cNvPr id="1512" name="Google Shape;1512;p241"/>
          <p:cNvSpPr txBox="1"/>
          <p:nvPr>
            <p:ph type="title"/>
          </p:nvPr>
        </p:nvSpPr>
        <p:spPr>
          <a:xfrm>
            <a:off x="415600" y="152133"/>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500"/>
              <a:buFont typeface="Arial"/>
              <a:buNone/>
            </a:pPr>
            <a:r>
              <a:rPr lang="en-US">
                <a:solidFill>
                  <a:srgbClr val="000000"/>
                </a:solidFill>
                <a:latin typeface="Monda"/>
                <a:ea typeface="Monda"/>
                <a:cs typeface="Monda"/>
                <a:sym typeface="Monda"/>
              </a:rPr>
              <a:t>Barriers for using existing services</a:t>
            </a:r>
            <a:endParaRPr>
              <a:solidFill>
                <a:srgbClr val="000000"/>
              </a:solidFill>
              <a:latin typeface="Monda"/>
              <a:ea typeface="Monda"/>
              <a:cs typeface="Monda"/>
              <a:sym typeface="Monda"/>
            </a:endParaRPr>
          </a:p>
          <a:p>
            <a:pPr indent="0" lvl="0" marL="0" rtl="0" algn="l">
              <a:spcBef>
                <a:spcPts val="0"/>
              </a:spcBef>
              <a:spcAft>
                <a:spcPts val="0"/>
              </a:spcAft>
              <a:buNone/>
            </a:pPr>
            <a:r>
              <a:t/>
            </a:r>
            <a:endParaRPr>
              <a:latin typeface="Monda"/>
              <a:ea typeface="Monda"/>
              <a:cs typeface="Monda"/>
              <a:sym typeface="Monda"/>
            </a:endParaRPr>
          </a:p>
        </p:txBody>
      </p:sp>
      <p:sp>
        <p:nvSpPr>
          <p:cNvPr id="1513" name="Google Shape;1513;p241"/>
          <p:cNvSpPr txBox="1"/>
          <p:nvPr>
            <p:ph idx="1" type="body"/>
          </p:nvPr>
        </p:nvSpPr>
        <p:spPr>
          <a:xfrm>
            <a:off x="314000" y="1055167"/>
            <a:ext cx="6312900" cy="5739600"/>
          </a:xfrm>
          <a:prstGeom prst="rect">
            <a:avLst/>
          </a:prstGeom>
        </p:spPr>
        <p:txBody>
          <a:bodyPr anchorCtr="0" anchor="t" bIns="121900" lIns="121900" spcFirstLastPara="1" rIns="121900" wrap="square" tIns="121900">
            <a:noAutofit/>
          </a:bodyPr>
          <a:lstStyle/>
          <a:p>
            <a:pPr indent="-425450" lvl="0" marL="609600" rtl="0" algn="l">
              <a:spcBef>
                <a:spcPts val="0"/>
              </a:spcBef>
              <a:spcAft>
                <a:spcPts val="0"/>
              </a:spcAft>
              <a:buSzPts val="1900"/>
              <a:buFont typeface="Monda"/>
              <a:buChar char="●"/>
            </a:pPr>
            <a:r>
              <a:rPr b="1" lang="en-US" sz="1900">
                <a:latin typeface="Monda"/>
                <a:ea typeface="Monda"/>
                <a:cs typeface="Monda"/>
                <a:sym typeface="Monda"/>
              </a:rPr>
              <a:t>Physical space needs and constraints</a:t>
            </a:r>
            <a:endParaRPr b="1" sz="1900">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Childcare providers prefer to be located on the first floor of a building</a:t>
            </a:r>
            <a:endParaRPr b="1">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Must provide outdoor element for children’s play and activity</a:t>
            </a:r>
            <a:endParaRPr b="1">
              <a:latin typeface="Monda"/>
              <a:ea typeface="Monda"/>
              <a:cs typeface="Monda"/>
              <a:sym typeface="Monda"/>
            </a:endParaRPr>
          </a:p>
          <a:p>
            <a:pPr indent="-425450" lvl="0" marL="609600" rtl="0" algn="l">
              <a:spcBef>
                <a:spcPts val="0"/>
              </a:spcBef>
              <a:spcAft>
                <a:spcPts val="0"/>
              </a:spcAft>
              <a:buSzPts val="1900"/>
              <a:buFont typeface="Monda"/>
              <a:buChar char="●"/>
            </a:pPr>
            <a:r>
              <a:rPr b="1" lang="en-US" sz="1900">
                <a:latin typeface="Monda"/>
                <a:ea typeface="Monda"/>
                <a:cs typeface="Monda"/>
                <a:sym typeface="Monda"/>
              </a:rPr>
              <a:t>Costs</a:t>
            </a:r>
            <a:endParaRPr b="1" sz="1900">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Rent is expensive </a:t>
            </a:r>
            <a:endParaRPr b="1">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Cost of services is overall expensive</a:t>
            </a:r>
            <a:endParaRPr b="1">
              <a:latin typeface="Monda"/>
              <a:ea typeface="Monda"/>
              <a:cs typeface="Monda"/>
              <a:sym typeface="Monda"/>
            </a:endParaRPr>
          </a:p>
          <a:p>
            <a:pPr indent="-425450" lvl="0" marL="609600" rtl="0" algn="l">
              <a:spcBef>
                <a:spcPts val="0"/>
              </a:spcBef>
              <a:spcAft>
                <a:spcPts val="0"/>
              </a:spcAft>
              <a:buSzPts val="1900"/>
              <a:buFont typeface="Monda"/>
              <a:buChar char="●"/>
            </a:pPr>
            <a:r>
              <a:rPr b="1" lang="en-US" sz="1900">
                <a:latin typeface="Monda"/>
                <a:ea typeface="Monda"/>
                <a:cs typeface="Monda"/>
                <a:sym typeface="Monda"/>
              </a:rPr>
              <a:t>Regulatory requirements</a:t>
            </a:r>
            <a:endParaRPr b="1" sz="1900">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Reduction in capacity of programs</a:t>
            </a:r>
            <a:endParaRPr b="1">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Parking </a:t>
            </a:r>
            <a:endParaRPr b="1">
              <a:latin typeface="Monda"/>
              <a:ea typeface="Monda"/>
              <a:cs typeface="Monda"/>
              <a:sym typeface="Monda"/>
            </a:endParaRPr>
          </a:p>
          <a:p>
            <a:pPr indent="-425450" lvl="0" marL="609600" rtl="0" algn="l">
              <a:spcBef>
                <a:spcPts val="0"/>
              </a:spcBef>
              <a:spcAft>
                <a:spcPts val="0"/>
              </a:spcAft>
              <a:buSzPts val="1900"/>
              <a:buFont typeface="Monda"/>
              <a:buChar char="●"/>
            </a:pPr>
            <a:r>
              <a:rPr b="1" lang="en-US" sz="1900">
                <a:latin typeface="Monda"/>
                <a:ea typeface="Monda"/>
                <a:cs typeface="Monda"/>
                <a:sym typeface="Monda"/>
              </a:rPr>
              <a:t>Perceptions </a:t>
            </a:r>
            <a:endParaRPr b="1" sz="1900">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Negative perception of child care uses within office buildings</a:t>
            </a:r>
            <a:endParaRPr b="1">
              <a:latin typeface="Monda"/>
              <a:ea typeface="Monda"/>
              <a:cs typeface="Monda"/>
              <a:sym typeface="Monda"/>
            </a:endParaRPr>
          </a:p>
          <a:p>
            <a:pPr indent="0" lvl="0" marL="0" rtl="0" algn="l">
              <a:spcBef>
                <a:spcPts val="2100"/>
              </a:spcBef>
              <a:spcAft>
                <a:spcPts val="0"/>
              </a:spcAft>
              <a:buNone/>
            </a:pPr>
            <a:r>
              <a:t/>
            </a:r>
            <a:endParaRPr b="1" sz="1500">
              <a:latin typeface="Monda"/>
              <a:ea typeface="Monda"/>
              <a:cs typeface="Monda"/>
              <a:sym typeface="Monda"/>
            </a:endParaRPr>
          </a:p>
          <a:p>
            <a:pPr indent="0" lvl="0" marL="0" rtl="0" algn="l">
              <a:spcBef>
                <a:spcPts val="2100"/>
              </a:spcBef>
              <a:spcAft>
                <a:spcPts val="0"/>
              </a:spcAft>
              <a:buNone/>
            </a:pPr>
            <a:r>
              <a:t/>
            </a:r>
            <a:endParaRPr b="1" sz="1300">
              <a:latin typeface="Monda"/>
              <a:ea typeface="Monda"/>
              <a:cs typeface="Monda"/>
              <a:sym typeface="Monda"/>
            </a:endParaRPr>
          </a:p>
          <a:p>
            <a:pPr indent="0" lvl="0" marL="0" rtl="0" algn="l">
              <a:spcBef>
                <a:spcPts val="2100"/>
              </a:spcBef>
              <a:spcAft>
                <a:spcPts val="2100"/>
              </a:spcAft>
              <a:buNone/>
            </a:pPr>
            <a:r>
              <a:t/>
            </a:r>
            <a:endParaRPr b="1" sz="1300">
              <a:latin typeface="Monda"/>
              <a:ea typeface="Monda"/>
              <a:cs typeface="Monda"/>
              <a:sym typeface="Monda"/>
            </a:endParaRPr>
          </a:p>
        </p:txBody>
      </p:sp>
      <p:graphicFrame>
        <p:nvGraphicFramePr>
          <p:cNvPr id="1514" name="Google Shape;1514;p241"/>
          <p:cNvGraphicFramePr/>
          <p:nvPr/>
        </p:nvGraphicFramePr>
        <p:xfrm>
          <a:off x="7236767" y="2491167"/>
          <a:ext cx="3000000" cy="3000000"/>
        </p:xfrm>
        <a:graphic>
          <a:graphicData uri="http://schemas.openxmlformats.org/drawingml/2006/table">
            <a:tbl>
              <a:tblPr>
                <a:noFill/>
                <a:tableStyleId>{020FCF1E-ECCD-40E1-A6CB-5F374742C74B}</a:tableStyleId>
              </a:tblPr>
              <a:tblGrid>
                <a:gridCol w="1713900"/>
                <a:gridCol w="1713900"/>
              </a:tblGrid>
              <a:tr h="286725">
                <a:tc>
                  <a:txBody>
                    <a:bodyPr>
                      <a:noAutofit/>
                    </a:bodyPr>
                    <a:lstStyle/>
                    <a:p>
                      <a:pPr indent="0" lvl="0" marL="0" rtl="0" algn="l">
                        <a:spcBef>
                          <a:spcPts val="0"/>
                        </a:spcBef>
                        <a:spcAft>
                          <a:spcPts val="0"/>
                        </a:spcAft>
                        <a:buNone/>
                      </a:pPr>
                      <a:r>
                        <a:rPr b="1" lang="en-US" sz="1600">
                          <a:latin typeface="Monda"/>
                          <a:ea typeface="Monda"/>
                          <a:cs typeface="Monda"/>
                          <a:sym typeface="Monda"/>
                        </a:rPr>
                        <a:t>Age</a:t>
                      </a:r>
                      <a:endParaRPr b="1"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b="1" lang="en-US" sz="1600">
                          <a:latin typeface="Monda"/>
                          <a:ea typeface="Monda"/>
                          <a:cs typeface="Monda"/>
                          <a:sym typeface="Monda"/>
                        </a:rPr>
                        <a:t>Cost</a:t>
                      </a:r>
                      <a:endParaRPr b="1" sz="1600">
                        <a:latin typeface="Monda"/>
                        <a:ea typeface="Monda"/>
                        <a:cs typeface="Monda"/>
                        <a:sym typeface="Monda"/>
                      </a:endParaRPr>
                    </a:p>
                  </a:txBody>
                  <a:tcPr marT="121900" marB="121900" marR="121900" marL="121900"/>
                </a:tc>
              </a:tr>
              <a:tr h="286725">
                <a:tc>
                  <a:txBody>
                    <a:bodyPr>
                      <a:noAutofit/>
                    </a:bodyPr>
                    <a:lstStyle/>
                    <a:p>
                      <a:pPr indent="0" lvl="0" marL="0" rtl="0" algn="l">
                        <a:spcBef>
                          <a:spcPts val="0"/>
                        </a:spcBef>
                        <a:spcAft>
                          <a:spcPts val="0"/>
                        </a:spcAft>
                        <a:buNone/>
                      </a:pPr>
                      <a:r>
                        <a:rPr lang="en-US" sz="1600">
                          <a:latin typeface="Monda"/>
                          <a:ea typeface="Monda"/>
                          <a:cs typeface="Monda"/>
                          <a:sym typeface="Monda"/>
                        </a:rPr>
                        <a:t>Infant</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1600">
                          <a:latin typeface="Monda"/>
                          <a:ea typeface="Monda"/>
                          <a:cs typeface="Monda"/>
                          <a:sym typeface="Monda"/>
                        </a:rPr>
                        <a:t>$300.58</a:t>
                      </a:r>
                      <a:endParaRPr sz="1600">
                        <a:latin typeface="Monda"/>
                        <a:ea typeface="Monda"/>
                        <a:cs typeface="Monda"/>
                        <a:sym typeface="Monda"/>
                      </a:endParaRPr>
                    </a:p>
                  </a:txBody>
                  <a:tcPr marT="121900" marB="121900" marR="121900" marL="121900"/>
                </a:tc>
              </a:tr>
              <a:tr h="286725">
                <a:tc>
                  <a:txBody>
                    <a:bodyPr>
                      <a:noAutofit/>
                    </a:bodyPr>
                    <a:lstStyle/>
                    <a:p>
                      <a:pPr indent="0" lvl="0" marL="0" rtl="0" algn="l">
                        <a:spcBef>
                          <a:spcPts val="0"/>
                        </a:spcBef>
                        <a:spcAft>
                          <a:spcPts val="0"/>
                        </a:spcAft>
                        <a:buNone/>
                      </a:pPr>
                      <a:r>
                        <a:rPr lang="en-US" sz="1600">
                          <a:latin typeface="Monda"/>
                          <a:ea typeface="Monda"/>
                          <a:cs typeface="Monda"/>
                          <a:sym typeface="Monda"/>
                        </a:rPr>
                        <a:t>Toddlers</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1600">
                          <a:latin typeface="Monda"/>
                          <a:ea typeface="Monda"/>
                          <a:cs typeface="Monda"/>
                          <a:sym typeface="Monda"/>
                        </a:rPr>
                        <a:t>$300.58</a:t>
                      </a:r>
                      <a:endParaRPr sz="1600">
                        <a:latin typeface="Monda"/>
                        <a:ea typeface="Monda"/>
                        <a:cs typeface="Monda"/>
                        <a:sym typeface="Monda"/>
                      </a:endParaRPr>
                    </a:p>
                  </a:txBody>
                  <a:tcPr marT="121900" marB="121900" marR="121900" marL="121900"/>
                </a:tc>
              </a:tr>
              <a:tr h="286725">
                <a:tc>
                  <a:txBody>
                    <a:bodyPr>
                      <a:noAutofit/>
                    </a:bodyPr>
                    <a:lstStyle/>
                    <a:p>
                      <a:pPr indent="0" lvl="0" marL="0" rtl="0" algn="l">
                        <a:spcBef>
                          <a:spcPts val="0"/>
                        </a:spcBef>
                        <a:spcAft>
                          <a:spcPts val="0"/>
                        </a:spcAft>
                        <a:buNone/>
                      </a:pPr>
                      <a:r>
                        <a:rPr lang="en-US" sz="1600">
                          <a:latin typeface="Monda"/>
                          <a:ea typeface="Monda"/>
                          <a:cs typeface="Monda"/>
                          <a:sym typeface="Monda"/>
                        </a:rPr>
                        <a:t>Age 2-3</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1600">
                          <a:latin typeface="Monda"/>
                          <a:ea typeface="Monda"/>
                          <a:cs typeface="Monda"/>
                          <a:sym typeface="Monda"/>
                        </a:rPr>
                        <a:t>$291.26</a:t>
                      </a:r>
                      <a:endParaRPr sz="1600">
                        <a:latin typeface="Monda"/>
                        <a:ea typeface="Monda"/>
                        <a:cs typeface="Monda"/>
                        <a:sym typeface="Monda"/>
                      </a:endParaRPr>
                    </a:p>
                  </a:txBody>
                  <a:tcPr marT="121900" marB="121900" marR="121900" marL="121900"/>
                </a:tc>
              </a:tr>
              <a:tr h="286725">
                <a:tc>
                  <a:txBody>
                    <a:bodyPr>
                      <a:noAutofit/>
                    </a:bodyPr>
                    <a:lstStyle/>
                    <a:p>
                      <a:pPr indent="0" lvl="0" marL="0" rtl="0" algn="l">
                        <a:spcBef>
                          <a:spcPts val="0"/>
                        </a:spcBef>
                        <a:spcAft>
                          <a:spcPts val="0"/>
                        </a:spcAft>
                        <a:buNone/>
                      </a:pPr>
                      <a:r>
                        <a:rPr lang="en-US" sz="1600">
                          <a:latin typeface="Monda"/>
                          <a:ea typeface="Monda"/>
                          <a:cs typeface="Monda"/>
                          <a:sym typeface="Monda"/>
                        </a:rPr>
                        <a:t>Age 3-4</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1600">
                          <a:latin typeface="Monda"/>
                          <a:ea typeface="Monda"/>
                          <a:cs typeface="Monda"/>
                          <a:sym typeface="Monda"/>
                        </a:rPr>
                        <a:t>$285.30</a:t>
                      </a:r>
                      <a:endParaRPr sz="1600">
                        <a:latin typeface="Monda"/>
                        <a:ea typeface="Monda"/>
                        <a:cs typeface="Monda"/>
                        <a:sym typeface="Monda"/>
                      </a:endParaRPr>
                    </a:p>
                  </a:txBody>
                  <a:tcPr marT="121900" marB="121900" marR="121900" marL="121900"/>
                </a:tc>
              </a:tr>
              <a:tr h="286725">
                <a:tc>
                  <a:txBody>
                    <a:bodyPr>
                      <a:noAutofit/>
                    </a:bodyPr>
                    <a:lstStyle/>
                    <a:p>
                      <a:pPr indent="0" lvl="0" marL="0" rtl="0" algn="l">
                        <a:spcBef>
                          <a:spcPts val="0"/>
                        </a:spcBef>
                        <a:spcAft>
                          <a:spcPts val="0"/>
                        </a:spcAft>
                        <a:buNone/>
                      </a:pPr>
                      <a:r>
                        <a:rPr lang="en-US" sz="1600">
                          <a:latin typeface="Monda"/>
                          <a:ea typeface="Monda"/>
                          <a:cs typeface="Monda"/>
                          <a:sym typeface="Monda"/>
                        </a:rPr>
                        <a:t>Age 4-5</a:t>
                      </a:r>
                      <a:endParaRPr sz="1600">
                        <a:latin typeface="Monda"/>
                        <a:ea typeface="Monda"/>
                        <a:cs typeface="Monda"/>
                        <a:sym typeface="Monda"/>
                      </a:endParaRPr>
                    </a:p>
                  </a:txBody>
                  <a:tcPr marT="121900" marB="121900" marR="121900" marL="121900"/>
                </a:tc>
                <a:tc>
                  <a:txBody>
                    <a:bodyPr>
                      <a:noAutofit/>
                    </a:bodyPr>
                    <a:lstStyle/>
                    <a:p>
                      <a:pPr indent="0" lvl="0" marL="0" rtl="0" algn="l">
                        <a:spcBef>
                          <a:spcPts val="0"/>
                        </a:spcBef>
                        <a:spcAft>
                          <a:spcPts val="0"/>
                        </a:spcAft>
                        <a:buNone/>
                      </a:pPr>
                      <a:r>
                        <a:rPr lang="en-US" sz="1600">
                          <a:latin typeface="Monda"/>
                          <a:ea typeface="Monda"/>
                          <a:cs typeface="Monda"/>
                          <a:sym typeface="Monda"/>
                        </a:rPr>
                        <a:t>$267.45</a:t>
                      </a:r>
                      <a:endParaRPr sz="1600">
                        <a:latin typeface="Monda"/>
                        <a:ea typeface="Monda"/>
                        <a:cs typeface="Monda"/>
                        <a:sym typeface="Monda"/>
                      </a:endParaRPr>
                    </a:p>
                  </a:txBody>
                  <a:tcPr marT="121900" marB="121900" marR="121900" marL="121900"/>
                </a:tc>
              </a:tr>
            </a:tbl>
          </a:graphicData>
        </a:graphic>
      </p:graphicFrame>
      <p:sp>
        <p:nvSpPr>
          <p:cNvPr id="1515" name="Google Shape;1515;p241"/>
          <p:cNvSpPr txBox="1"/>
          <p:nvPr/>
        </p:nvSpPr>
        <p:spPr>
          <a:xfrm>
            <a:off x="7137800" y="1488983"/>
            <a:ext cx="4298400" cy="570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b="1" lang="en-US" sz="2400">
                <a:solidFill>
                  <a:schemeClr val="dk2"/>
                </a:solidFill>
                <a:latin typeface="Monda"/>
                <a:ea typeface="Monda"/>
                <a:cs typeface="Monda"/>
                <a:sym typeface="Monda"/>
              </a:rPr>
              <a:t>Average weekly rate for 12 child care providers:</a:t>
            </a:r>
            <a:endParaRPr b="1" sz="2400">
              <a:latin typeface="Monda"/>
              <a:ea typeface="Monda"/>
              <a:cs typeface="Monda"/>
              <a:sym typeface="Monda"/>
            </a:endParaRPr>
          </a:p>
        </p:txBody>
      </p:sp>
      <p:sp>
        <p:nvSpPr>
          <p:cNvPr id="1516" name="Google Shape;1516;p241"/>
          <p:cNvSpPr txBox="1"/>
          <p:nvPr/>
        </p:nvSpPr>
        <p:spPr>
          <a:xfrm>
            <a:off x="1843550" y="6194325"/>
            <a:ext cx="57888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3B3E41"/>
                </a:solidFill>
              </a:rPr>
              <a:t>Source: Arlington County 2018 Proposed Budget</a:t>
            </a:r>
            <a:endParaRPr>
              <a:solidFill>
                <a:srgbClr val="3B3E4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0" name="Shape 1520"/>
        <p:cNvGrpSpPr/>
        <p:nvPr/>
      </p:nvGrpSpPr>
      <p:grpSpPr>
        <a:xfrm>
          <a:off x="0" y="0"/>
          <a:ext cx="0" cy="0"/>
          <a:chOff x="0" y="0"/>
          <a:chExt cx="0" cy="0"/>
        </a:xfrm>
      </p:grpSpPr>
      <p:sp>
        <p:nvSpPr>
          <p:cNvPr id="1521" name="Google Shape;1521;p242"/>
          <p:cNvSpPr txBox="1"/>
          <p:nvPr>
            <p:ph type="title"/>
          </p:nvPr>
        </p:nvSpPr>
        <p:spPr>
          <a:xfrm>
            <a:off x="415600" y="629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700">
                <a:latin typeface="Monda"/>
                <a:ea typeface="Monda"/>
                <a:cs typeface="Monda"/>
                <a:sym typeface="Monda"/>
              </a:rPr>
              <a:t>Home Care Providers Hours and Summer Child Care Services Available </a:t>
            </a:r>
            <a:endParaRPr sz="2700">
              <a:latin typeface="Monda"/>
              <a:ea typeface="Monda"/>
              <a:cs typeface="Monda"/>
              <a:sym typeface="Monda"/>
            </a:endParaRPr>
          </a:p>
        </p:txBody>
      </p:sp>
      <p:sp>
        <p:nvSpPr>
          <p:cNvPr id="1522" name="Google Shape;1522;p242"/>
          <p:cNvSpPr txBox="1"/>
          <p:nvPr>
            <p:ph idx="1" type="body"/>
          </p:nvPr>
        </p:nvSpPr>
        <p:spPr>
          <a:xfrm>
            <a:off x="783067" y="1015600"/>
            <a:ext cx="11462400" cy="482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b="1" lang="en-US" sz="1900">
                <a:latin typeface="Monda"/>
                <a:ea typeface="Monda"/>
                <a:cs typeface="Monda"/>
                <a:sym typeface="Monda"/>
              </a:rPr>
              <a:t>Home Care Providers Hours:</a:t>
            </a:r>
            <a:endParaRPr b="1" sz="1900">
              <a:latin typeface="Monda"/>
              <a:ea typeface="Monda"/>
              <a:cs typeface="Monda"/>
              <a:sym typeface="Monda"/>
            </a:endParaRPr>
          </a:p>
          <a:p>
            <a:pPr indent="-425450" lvl="0" marL="609600" rtl="0" algn="l">
              <a:spcBef>
                <a:spcPts val="0"/>
              </a:spcBef>
              <a:spcAft>
                <a:spcPts val="0"/>
              </a:spcAft>
              <a:buClr>
                <a:schemeClr val="dk2"/>
              </a:buClr>
              <a:buSzPts val="1900"/>
              <a:buFont typeface="Monda"/>
              <a:buChar char="●"/>
            </a:pPr>
            <a:r>
              <a:rPr lang="en-US" sz="1900">
                <a:latin typeface="Monda"/>
                <a:ea typeface="Monda"/>
                <a:cs typeface="Monda"/>
                <a:sym typeface="Monda"/>
              </a:rPr>
              <a:t>Ranges from 6:00am- 5:30pm</a:t>
            </a:r>
            <a:endParaRPr sz="1900">
              <a:latin typeface="Monda"/>
              <a:ea typeface="Monda"/>
              <a:cs typeface="Monda"/>
              <a:sym typeface="Monda"/>
            </a:endParaRPr>
          </a:p>
          <a:p>
            <a:pPr indent="0" lvl="0" marL="0" rtl="0" algn="l">
              <a:spcBef>
                <a:spcPts val="2100"/>
              </a:spcBef>
              <a:spcAft>
                <a:spcPts val="0"/>
              </a:spcAft>
              <a:buClr>
                <a:schemeClr val="dk1"/>
              </a:buClr>
              <a:buSzPts val="1500"/>
              <a:buFont typeface="Arial"/>
              <a:buNone/>
            </a:pPr>
            <a:r>
              <a:rPr b="1" lang="en-US" sz="1900">
                <a:latin typeface="Monda"/>
                <a:ea typeface="Monda"/>
                <a:cs typeface="Monda"/>
                <a:sym typeface="Monda"/>
              </a:rPr>
              <a:t>Arlington 2017 Summer Camps Catalog:</a:t>
            </a:r>
            <a:endParaRPr b="1" sz="1900">
              <a:latin typeface="Monda"/>
              <a:ea typeface="Monda"/>
              <a:cs typeface="Monda"/>
              <a:sym typeface="Monda"/>
            </a:endParaRPr>
          </a:p>
          <a:p>
            <a:pPr indent="-425450" lvl="0" marL="609600" rtl="0" algn="l">
              <a:spcBef>
                <a:spcPts val="0"/>
              </a:spcBef>
              <a:spcAft>
                <a:spcPts val="0"/>
              </a:spcAft>
              <a:buSzPts val="1900"/>
              <a:buFont typeface="Monda"/>
              <a:buChar char="●"/>
            </a:pPr>
            <a:r>
              <a:rPr lang="en-US" sz="1900">
                <a:latin typeface="Monda"/>
                <a:ea typeface="Monda"/>
                <a:cs typeface="Monda"/>
                <a:sym typeface="Monda"/>
              </a:rPr>
              <a:t>23 camp locations within zip code 22204 </a:t>
            </a:r>
            <a:endParaRPr sz="1900">
              <a:latin typeface="Monda"/>
              <a:ea typeface="Monda"/>
              <a:cs typeface="Monda"/>
              <a:sym typeface="Monda"/>
            </a:endParaRPr>
          </a:p>
          <a:p>
            <a:pPr indent="-425450" lvl="0" marL="609600" rtl="0" algn="l">
              <a:spcBef>
                <a:spcPts val="0"/>
              </a:spcBef>
              <a:spcAft>
                <a:spcPts val="0"/>
              </a:spcAft>
              <a:buSzPts val="1900"/>
              <a:buFont typeface="Monda"/>
              <a:buChar char="●"/>
            </a:pPr>
            <a:r>
              <a:rPr lang="en-US" sz="1900">
                <a:latin typeface="Monda"/>
                <a:ea typeface="Monda"/>
                <a:cs typeface="Monda"/>
                <a:sym typeface="Monda"/>
              </a:rPr>
              <a:t>Ages range between: 3-13 year olds</a:t>
            </a:r>
            <a:endParaRPr sz="1900">
              <a:latin typeface="Monda"/>
              <a:ea typeface="Monda"/>
              <a:cs typeface="Monda"/>
              <a:sym typeface="Monda"/>
            </a:endParaRPr>
          </a:p>
          <a:p>
            <a:pPr indent="-425450" lvl="0" marL="609600" rtl="0" algn="l">
              <a:spcBef>
                <a:spcPts val="0"/>
              </a:spcBef>
              <a:spcAft>
                <a:spcPts val="0"/>
              </a:spcAft>
              <a:buSzPts val="1900"/>
              <a:buFont typeface="Monda"/>
              <a:buChar char="●"/>
            </a:pPr>
            <a:r>
              <a:rPr lang="en-US" sz="1900">
                <a:latin typeface="Monda"/>
                <a:ea typeface="Monda"/>
                <a:cs typeface="Monda"/>
                <a:sym typeface="Monda"/>
              </a:rPr>
              <a:t>Fees are different depending on the type of activities provided by the camp</a:t>
            </a:r>
            <a:endParaRPr sz="1900">
              <a:latin typeface="Monda"/>
              <a:ea typeface="Monda"/>
              <a:cs typeface="Monda"/>
              <a:sym typeface="Monda"/>
            </a:endParaRPr>
          </a:p>
          <a:p>
            <a:pPr indent="-425450" lvl="1" marL="1219200" rtl="0" algn="l">
              <a:spcBef>
                <a:spcPts val="0"/>
              </a:spcBef>
              <a:spcAft>
                <a:spcPts val="0"/>
              </a:spcAft>
              <a:buSzPts val="1900"/>
              <a:buFont typeface="Monda"/>
              <a:buChar char="○"/>
            </a:pPr>
            <a:r>
              <a:rPr lang="en-US">
                <a:latin typeface="Monda"/>
                <a:ea typeface="Monda"/>
                <a:cs typeface="Monda"/>
                <a:sym typeface="Monda"/>
              </a:rPr>
              <a:t>Ranges from $120-$160 weekly </a:t>
            </a:r>
            <a:endParaRPr>
              <a:latin typeface="Monda"/>
              <a:ea typeface="Monda"/>
              <a:cs typeface="Monda"/>
              <a:sym typeface="Monda"/>
            </a:endParaRPr>
          </a:p>
          <a:p>
            <a:pPr indent="0" lvl="0" marL="0" rtl="0" algn="l">
              <a:lnSpc>
                <a:spcPct val="100000"/>
              </a:lnSpc>
              <a:spcBef>
                <a:spcPts val="2100"/>
              </a:spcBef>
              <a:spcAft>
                <a:spcPts val="0"/>
              </a:spcAft>
              <a:buClr>
                <a:schemeClr val="dk1"/>
              </a:buClr>
              <a:buSzPts val="1500"/>
              <a:buFont typeface="Arial"/>
              <a:buNone/>
            </a:pPr>
            <a:r>
              <a:rPr b="1" lang="en-US" sz="1900">
                <a:latin typeface="Monda"/>
                <a:ea typeface="Monda"/>
                <a:cs typeface="Monda"/>
                <a:sym typeface="Monda"/>
              </a:rPr>
              <a:t>Data Sources:</a:t>
            </a:r>
            <a:endParaRPr b="1" sz="1900">
              <a:latin typeface="Monda"/>
              <a:ea typeface="Monda"/>
              <a:cs typeface="Monda"/>
              <a:sym typeface="Monda"/>
            </a:endParaRPr>
          </a:p>
          <a:p>
            <a:pPr indent="-425450" lvl="0" marL="609600" rtl="0" algn="l">
              <a:lnSpc>
                <a:spcPct val="100000"/>
              </a:lnSpc>
              <a:spcBef>
                <a:spcPts val="0"/>
              </a:spcBef>
              <a:spcAft>
                <a:spcPts val="0"/>
              </a:spcAft>
              <a:buClr>
                <a:schemeClr val="dk2"/>
              </a:buClr>
              <a:buSzPts val="1900"/>
              <a:buFont typeface="Monda"/>
              <a:buChar char="●"/>
            </a:pPr>
            <a:r>
              <a:rPr lang="en-US" sz="1900">
                <a:latin typeface="Monda"/>
                <a:ea typeface="Monda"/>
                <a:cs typeface="Monda"/>
                <a:sym typeface="Monda"/>
              </a:rPr>
              <a:t>Arlington Country Open Data</a:t>
            </a:r>
            <a:endParaRPr sz="1900">
              <a:latin typeface="Monda"/>
              <a:ea typeface="Monda"/>
              <a:cs typeface="Monda"/>
              <a:sym typeface="Monda"/>
            </a:endParaRPr>
          </a:p>
          <a:p>
            <a:pPr indent="-425450" lvl="0" marL="609600" rtl="0" algn="l">
              <a:lnSpc>
                <a:spcPct val="100000"/>
              </a:lnSpc>
              <a:spcBef>
                <a:spcPts val="0"/>
              </a:spcBef>
              <a:spcAft>
                <a:spcPts val="0"/>
              </a:spcAft>
              <a:buClr>
                <a:schemeClr val="dk2"/>
              </a:buClr>
              <a:buSzPts val="1900"/>
              <a:buFont typeface="Monda"/>
              <a:buChar char="●"/>
            </a:pPr>
            <a:r>
              <a:rPr lang="en-US" sz="1900">
                <a:latin typeface="Monda"/>
                <a:ea typeface="Monda"/>
                <a:cs typeface="Monda"/>
                <a:sym typeface="Monda"/>
              </a:rPr>
              <a:t>childcarecenter.us</a:t>
            </a:r>
            <a:endParaRPr sz="1900">
              <a:latin typeface="Monda"/>
              <a:ea typeface="Monda"/>
              <a:cs typeface="Monda"/>
              <a:sym typeface="Monda"/>
            </a:endParaRPr>
          </a:p>
          <a:p>
            <a:pPr indent="-425450" lvl="0" marL="609600" rtl="0" algn="l">
              <a:lnSpc>
                <a:spcPct val="100000"/>
              </a:lnSpc>
              <a:spcBef>
                <a:spcPts val="0"/>
              </a:spcBef>
              <a:spcAft>
                <a:spcPts val="0"/>
              </a:spcAft>
              <a:buClr>
                <a:schemeClr val="dk2"/>
              </a:buClr>
              <a:buSzPts val="1900"/>
              <a:buFont typeface="Monda"/>
              <a:buChar char="●"/>
            </a:pPr>
            <a:r>
              <a:rPr lang="en-US" sz="1900">
                <a:latin typeface="Monda"/>
                <a:ea typeface="Monda"/>
                <a:cs typeface="Monda"/>
                <a:sym typeface="Monda"/>
              </a:rPr>
              <a:t>carelulu.com</a:t>
            </a:r>
            <a:endParaRPr sz="1900">
              <a:latin typeface="Monda"/>
              <a:ea typeface="Monda"/>
              <a:cs typeface="Monda"/>
              <a:sym typeface="Monda"/>
            </a:endParaRPr>
          </a:p>
          <a:p>
            <a:pPr indent="-425450" lvl="0" marL="609600" rtl="0" algn="l">
              <a:lnSpc>
                <a:spcPct val="100000"/>
              </a:lnSpc>
              <a:spcBef>
                <a:spcPts val="0"/>
              </a:spcBef>
              <a:spcAft>
                <a:spcPts val="0"/>
              </a:spcAft>
              <a:buClr>
                <a:schemeClr val="dk2"/>
              </a:buClr>
              <a:buSzPts val="1900"/>
              <a:buFont typeface="Monda"/>
              <a:buChar char="●"/>
            </a:pPr>
            <a:r>
              <a:rPr lang="en-US" sz="1900">
                <a:latin typeface="Monda"/>
                <a:ea typeface="Monda"/>
                <a:cs typeface="Monda"/>
                <a:sym typeface="Monda"/>
              </a:rPr>
              <a:t>Daycare.com</a:t>
            </a:r>
            <a:endParaRPr sz="1900">
              <a:latin typeface="Monda"/>
              <a:ea typeface="Monda"/>
              <a:cs typeface="Monda"/>
              <a:sym typeface="Monda"/>
            </a:endParaRPr>
          </a:p>
          <a:p>
            <a:pPr indent="-425450" lvl="0" marL="609600" rtl="0" algn="l">
              <a:lnSpc>
                <a:spcPct val="100000"/>
              </a:lnSpc>
              <a:spcBef>
                <a:spcPts val="0"/>
              </a:spcBef>
              <a:spcAft>
                <a:spcPts val="0"/>
              </a:spcAft>
              <a:buClr>
                <a:schemeClr val="dk2"/>
              </a:buClr>
              <a:buSzPts val="1900"/>
              <a:buFont typeface="Monda"/>
              <a:buChar char="●"/>
            </a:pPr>
            <a:r>
              <a:rPr lang="en-US" sz="1900">
                <a:latin typeface="Monda"/>
                <a:ea typeface="Monda"/>
                <a:cs typeface="Monda"/>
                <a:sym typeface="Monda"/>
              </a:rPr>
              <a:t>County Manager’s Message from FY 2018 Proposed budget page 41</a:t>
            </a:r>
            <a:endParaRPr sz="1900">
              <a:latin typeface="Monda"/>
              <a:ea typeface="Monda"/>
              <a:cs typeface="Monda"/>
              <a:sym typeface="Monda"/>
            </a:endParaRPr>
          </a:p>
          <a:p>
            <a:pPr indent="0" lvl="0" marL="0" rtl="0" algn="l">
              <a:spcBef>
                <a:spcPts val="0"/>
              </a:spcBef>
              <a:spcAft>
                <a:spcPts val="0"/>
              </a:spcAft>
              <a:buClr>
                <a:schemeClr val="dk1"/>
              </a:buClr>
              <a:buSzPts val="1500"/>
              <a:buFont typeface="Arial"/>
              <a:buNone/>
            </a:pPr>
            <a:r>
              <a:t/>
            </a:r>
            <a:endParaRPr sz="1900">
              <a:latin typeface="Monda"/>
              <a:ea typeface="Monda"/>
              <a:cs typeface="Monda"/>
              <a:sym typeface="Monda"/>
            </a:endParaRPr>
          </a:p>
          <a:p>
            <a:pPr indent="0" lvl="0" marL="0" rtl="0" algn="l">
              <a:spcBef>
                <a:spcPts val="2100"/>
              </a:spcBef>
              <a:spcAft>
                <a:spcPts val="0"/>
              </a:spcAft>
              <a:buNone/>
            </a:pPr>
            <a:r>
              <a:t/>
            </a:r>
            <a:endParaRPr sz="1900">
              <a:latin typeface="Monda"/>
              <a:ea typeface="Monda"/>
              <a:cs typeface="Monda"/>
              <a:sym typeface="Monda"/>
            </a:endParaRPr>
          </a:p>
          <a:p>
            <a:pPr indent="0" lvl="0" marL="0" rtl="0" algn="l">
              <a:spcBef>
                <a:spcPts val="2100"/>
              </a:spcBef>
              <a:spcAft>
                <a:spcPts val="0"/>
              </a:spcAft>
              <a:buNone/>
            </a:pPr>
            <a:r>
              <a:t/>
            </a:r>
            <a:endParaRPr sz="1300">
              <a:latin typeface="Monda"/>
              <a:ea typeface="Monda"/>
              <a:cs typeface="Monda"/>
              <a:sym typeface="Monda"/>
            </a:endParaRPr>
          </a:p>
          <a:p>
            <a:pPr indent="0" lvl="0" marL="0" rtl="0" algn="l">
              <a:spcBef>
                <a:spcPts val="2100"/>
              </a:spcBef>
              <a:spcAft>
                <a:spcPts val="2100"/>
              </a:spcAft>
              <a:buNone/>
            </a:pPr>
            <a:r>
              <a:t/>
            </a:r>
            <a:endParaRPr sz="1300">
              <a:latin typeface="Monda"/>
              <a:ea typeface="Monda"/>
              <a:cs typeface="Monda"/>
              <a:sym typeface="Monda"/>
            </a:endParaRPr>
          </a:p>
        </p:txBody>
      </p:sp>
      <p:sp>
        <p:nvSpPr>
          <p:cNvPr id="1523" name="Google Shape;1523;p242"/>
          <p:cNvSpPr txBox="1"/>
          <p:nvPr/>
        </p:nvSpPr>
        <p:spPr>
          <a:xfrm>
            <a:off x="6728400" y="1055167"/>
            <a:ext cx="5374800" cy="5067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7" name="Shape 1527"/>
        <p:cNvGrpSpPr/>
        <p:nvPr/>
      </p:nvGrpSpPr>
      <p:grpSpPr>
        <a:xfrm>
          <a:off x="0" y="0"/>
          <a:ext cx="0" cy="0"/>
          <a:chOff x="0" y="0"/>
          <a:chExt cx="0" cy="0"/>
        </a:xfrm>
      </p:grpSpPr>
      <p:sp>
        <p:nvSpPr>
          <p:cNvPr id="1528" name="Google Shape;1528;p243"/>
          <p:cNvSpPr txBox="1"/>
          <p:nvPr>
            <p:ph type="title"/>
          </p:nvPr>
        </p:nvSpPr>
        <p:spPr>
          <a:xfrm>
            <a:off x="529900" y="292033"/>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Monda"/>
                <a:ea typeface="Monda"/>
                <a:cs typeface="Monda"/>
                <a:sym typeface="Monda"/>
              </a:rPr>
              <a:t>Potential additional services:</a:t>
            </a:r>
            <a:endParaRPr>
              <a:latin typeface="Monda"/>
              <a:ea typeface="Monda"/>
              <a:cs typeface="Monda"/>
              <a:sym typeface="Monda"/>
            </a:endParaRPr>
          </a:p>
          <a:p>
            <a:pPr indent="0" lvl="0" marL="0" rtl="0" algn="l">
              <a:spcBef>
                <a:spcPts val="0"/>
              </a:spcBef>
              <a:spcAft>
                <a:spcPts val="0"/>
              </a:spcAft>
              <a:buNone/>
            </a:pPr>
            <a:r>
              <a:t/>
            </a:r>
            <a:endParaRPr>
              <a:latin typeface="Monda"/>
              <a:ea typeface="Monda"/>
              <a:cs typeface="Monda"/>
              <a:sym typeface="Monda"/>
            </a:endParaRPr>
          </a:p>
        </p:txBody>
      </p:sp>
      <p:sp>
        <p:nvSpPr>
          <p:cNvPr id="1529" name="Google Shape;1529;p243"/>
          <p:cNvSpPr txBox="1"/>
          <p:nvPr>
            <p:ph idx="1" type="body"/>
          </p:nvPr>
        </p:nvSpPr>
        <p:spPr>
          <a:xfrm>
            <a:off x="529900" y="1235300"/>
            <a:ext cx="11360700" cy="4555200"/>
          </a:xfrm>
          <a:prstGeom prst="rect">
            <a:avLst/>
          </a:prstGeom>
        </p:spPr>
        <p:txBody>
          <a:bodyPr anchorCtr="0" anchor="t" bIns="121900" lIns="121900" spcFirstLastPara="1" rIns="121900" wrap="square" tIns="121900">
            <a:noAutofit/>
          </a:bodyPr>
          <a:lstStyle/>
          <a:p>
            <a:pPr indent="-457200" lvl="0" marL="609600" rtl="0" algn="l">
              <a:spcBef>
                <a:spcPts val="0"/>
              </a:spcBef>
              <a:spcAft>
                <a:spcPts val="0"/>
              </a:spcAft>
              <a:buSzPts val="2400"/>
              <a:buChar char="-"/>
            </a:pPr>
            <a:r>
              <a:rPr b="1" lang="en-US">
                <a:latin typeface="Monda"/>
                <a:ea typeface="Monda"/>
                <a:cs typeface="Monda"/>
                <a:sym typeface="Monda"/>
              </a:rPr>
              <a:t>Look to other cities</a:t>
            </a:r>
            <a:r>
              <a:rPr lang="en-US">
                <a:latin typeface="Monda"/>
                <a:ea typeface="Monda"/>
                <a:cs typeface="Monda"/>
                <a:sym typeface="Monda"/>
              </a:rPr>
              <a:t> (Richmond, VA)</a:t>
            </a:r>
            <a:endParaRPr>
              <a:latin typeface="Monda"/>
              <a:ea typeface="Monda"/>
              <a:cs typeface="Monda"/>
              <a:sym typeface="Monda"/>
            </a:endParaRPr>
          </a:p>
          <a:p>
            <a:pPr indent="-425450" lvl="1" marL="1219200" rtl="0" algn="l">
              <a:spcBef>
                <a:spcPts val="0"/>
              </a:spcBef>
              <a:spcAft>
                <a:spcPts val="0"/>
              </a:spcAft>
              <a:buSzPts val="1900"/>
              <a:buChar char="-"/>
            </a:pPr>
            <a:r>
              <a:rPr b="1" lang="en-US">
                <a:latin typeface="Monda"/>
                <a:ea typeface="Monda"/>
                <a:cs typeface="Monda"/>
                <a:sym typeface="Monda"/>
              </a:rPr>
              <a:t>Office of Community Wealth Building </a:t>
            </a:r>
            <a:r>
              <a:rPr lang="en-US">
                <a:latin typeface="Monda"/>
                <a:ea typeface="Monda"/>
                <a:cs typeface="Monda"/>
                <a:sym typeface="Monda"/>
              </a:rPr>
              <a:t>“serves as the collective impact hub for an informed, energized, and aligned community of non-profits, ministries, government agencies, funders, businesses and people - Community Wealth Builders.”</a:t>
            </a:r>
            <a:endParaRPr>
              <a:latin typeface="Monda"/>
              <a:ea typeface="Monda"/>
              <a:cs typeface="Monda"/>
              <a:sym typeface="Monda"/>
            </a:endParaRPr>
          </a:p>
          <a:p>
            <a:pPr indent="-425450" lvl="1" marL="1219200" rtl="0" algn="l">
              <a:spcBef>
                <a:spcPts val="0"/>
              </a:spcBef>
              <a:spcAft>
                <a:spcPts val="0"/>
              </a:spcAft>
              <a:buSzPts val="1900"/>
              <a:buFont typeface="Monda"/>
              <a:buChar char="-"/>
            </a:pPr>
            <a:r>
              <a:rPr b="1" lang="en-US">
                <a:latin typeface="Monda"/>
                <a:ea typeface="Monda"/>
                <a:cs typeface="Monda"/>
                <a:sym typeface="Monda"/>
              </a:rPr>
              <a:t>Send-A-Kid-To-Camp Campaign</a:t>
            </a:r>
            <a:endParaRPr b="1">
              <a:latin typeface="Monda"/>
              <a:ea typeface="Monda"/>
              <a:cs typeface="Monda"/>
              <a:sym typeface="Monda"/>
            </a:endParaRPr>
          </a:p>
          <a:p>
            <a:pPr indent="-425450" lvl="1" marL="1219200" rtl="0" algn="l">
              <a:spcBef>
                <a:spcPts val="0"/>
              </a:spcBef>
              <a:spcAft>
                <a:spcPts val="0"/>
              </a:spcAft>
              <a:buSzPts val="1900"/>
              <a:buChar char="-"/>
            </a:pPr>
            <a:r>
              <a:rPr b="1" lang="en-US">
                <a:latin typeface="Monda"/>
                <a:ea typeface="Monda"/>
                <a:cs typeface="Monda"/>
                <a:sym typeface="Monda"/>
              </a:rPr>
              <a:t>Transitional Daycare Subsidy: </a:t>
            </a:r>
            <a:r>
              <a:rPr lang="en-US">
                <a:latin typeface="Monda"/>
                <a:ea typeface="Monda"/>
                <a:cs typeface="Monda"/>
                <a:sym typeface="Monda"/>
              </a:rPr>
              <a:t>provides childcare assistance for 12 months after TANF benefits end (for income-eligible families).</a:t>
            </a:r>
            <a:endParaRPr>
              <a:latin typeface="Monda"/>
              <a:ea typeface="Monda"/>
              <a:cs typeface="Monda"/>
              <a:sym typeface="Monda"/>
            </a:endParaRPr>
          </a:p>
          <a:p>
            <a:pPr indent="-457200" lvl="0" marL="609600" rtl="0" algn="l">
              <a:spcBef>
                <a:spcPts val="0"/>
              </a:spcBef>
              <a:spcAft>
                <a:spcPts val="0"/>
              </a:spcAft>
              <a:buSzPts val="2400"/>
              <a:buFont typeface="Monda"/>
              <a:buChar char="-"/>
            </a:pPr>
            <a:r>
              <a:rPr b="1" lang="en-US">
                <a:latin typeface="Monda"/>
                <a:ea typeface="Monda"/>
                <a:cs typeface="Monda"/>
                <a:sym typeface="Monda"/>
              </a:rPr>
              <a:t>Incorporate affordable childcare facilities in first floor of APAH buildings</a:t>
            </a:r>
            <a:endParaRPr b="1">
              <a:latin typeface="Monda"/>
              <a:ea typeface="Monda"/>
              <a:cs typeface="Monda"/>
              <a:sym typeface="Monda"/>
            </a:endParaRPr>
          </a:p>
          <a:p>
            <a:pPr indent="-425450" lvl="1" marL="1219200" rtl="0" algn="l">
              <a:spcBef>
                <a:spcPts val="0"/>
              </a:spcBef>
              <a:spcAft>
                <a:spcPts val="0"/>
              </a:spcAft>
              <a:buSzPts val="1900"/>
              <a:buFont typeface="Monda"/>
              <a:buChar char="-"/>
            </a:pPr>
            <a:r>
              <a:rPr lang="en-US">
                <a:latin typeface="Monda"/>
                <a:ea typeface="Monda"/>
                <a:cs typeface="Monda"/>
                <a:sym typeface="Monda"/>
              </a:rPr>
              <a:t>Convenient locations for low income families</a:t>
            </a:r>
            <a:endParaRPr>
              <a:latin typeface="Monda"/>
              <a:ea typeface="Monda"/>
              <a:cs typeface="Monda"/>
              <a:sym typeface="Monda"/>
            </a:endParaRPr>
          </a:p>
          <a:p>
            <a:pPr indent="-457200" lvl="0" marL="609600" rtl="0" algn="l">
              <a:spcBef>
                <a:spcPts val="0"/>
              </a:spcBef>
              <a:spcAft>
                <a:spcPts val="0"/>
              </a:spcAft>
              <a:buSzPts val="2400"/>
              <a:buFont typeface="Monda"/>
              <a:buChar char="-"/>
            </a:pPr>
            <a:r>
              <a:rPr b="1" lang="en-US">
                <a:latin typeface="Monda"/>
                <a:ea typeface="Monda"/>
                <a:cs typeface="Monda"/>
                <a:sym typeface="Monda"/>
              </a:rPr>
              <a:t>Create a survey for residents</a:t>
            </a:r>
            <a:endParaRPr b="1">
              <a:latin typeface="Monda"/>
              <a:ea typeface="Monda"/>
              <a:cs typeface="Monda"/>
              <a:sym typeface="Mond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244"/>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800" u="none" cap="none" strike="noStrike">
                <a:solidFill>
                  <a:schemeClr val="dk1"/>
                </a:solidFill>
                <a:latin typeface="Monda"/>
                <a:ea typeface="Monda"/>
                <a:cs typeface="Monda"/>
                <a:sym typeface="Monda"/>
              </a:rPr>
              <a:t>Workforce</a:t>
            </a:r>
            <a:endParaRPr b="1" i="0" sz="4800" u="none" cap="none" strike="noStrike">
              <a:solidFill>
                <a:schemeClr val="dk1"/>
              </a:solidFill>
              <a:latin typeface="Monda"/>
              <a:ea typeface="Monda"/>
              <a:cs typeface="Monda"/>
              <a:sym typeface="Monda"/>
            </a:endParaRPr>
          </a:p>
        </p:txBody>
      </p:sp>
      <p:sp>
        <p:nvSpPr>
          <p:cNvPr id="1535" name="Google Shape;1535;p244"/>
          <p:cNvSpPr/>
          <p:nvPr/>
        </p:nvSpPr>
        <p:spPr>
          <a:xfrm>
            <a:off x="609600" y="1498600"/>
            <a:ext cx="11175900" cy="48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2400" u="none" cap="none" strike="noStrike">
                <a:solidFill>
                  <a:schemeClr val="dk1"/>
                </a:solidFill>
                <a:latin typeface="Monda"/>
                <a:ea typeface="Monda"/>
                <a:cs typeface="Monda"/>
                <a:sym typeface="Monda"/>
              </a:rPr>
              <a:t>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Where do people work?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What is the self-employment rate?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What benefits and packages are available to individuals?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What type of training, if any, would they need to make a career advancement?  What are the barriers to attending the training?</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What are the commutes like?  </a:t>
            </a:r>
            <a:endParaRPr sz="32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3200"/>
              <a:buFont typeface="Calibri"/>
              <a:buAutoNum type="arabicPeriod"/>
            </a:pPr>
            <a:r>
              <a:rPr lang="en-US" sz="3200">
                <a:solidFill>
                  <a:schemeClr val="dk1"/>
                </a:solidFill>
                <a:latin typeface="Monda"/>
                <a:ea typeface="Monda"/>
                <a:cs typeface="Monda"/>
                <a:sym typeface="Monda"/>
              </a:rPr>
              <a:t>Do people use public or private transit?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Monda"/>
                <a:ea typeface="Monda"/>
                <a:cs typeface="Monda"/>
                <a:sym typeface="Monda"/>
              </a:rPr>
              <a:t> </a:t>
            </a:r>
            <a:endParaRPr sz="2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12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Sourceforge</a:t>
            </a:r>
            <a:endParaRPr i="0" u="none" cap="none" strike="noStrike">
              <a:solidFill>
                <a:schemeClr val="dk2"/>
              </a:solidFill>
            </a:endParaRPr>
          </a:p>
        </p:txBody>
      </p:sp>
      <p:sp>
        <p:nvSpPr>
          <p:cNvPr id="560" name="Google Shape;560;p128"/>
          <p:cNvSpPr txBox="1"/>
          <p:nvPr>
            <p:ph idx="1" type="body"/>
          </p:nvPr>
        </p:nvSpPr>
        <p:spPr>
          <a:xfrm>
            <a:off x="443750" y="869700"/>
            <a:ext cx="11369700" cy="57171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100"/>
              </a:spcBef>
              <a:spcAft>
                <a:spcPts val="0"/>
              </a:spcAft>
              <a:buSzPts val="2200"/>
              <a:buFont typeface="Arial"/>
              <a:buChar char="●"/>
            </a:pPr>
            <a:r>
              <a:rPr lang="en-US" sz="2200"/>
              <a:t>An “Open Source community resource” dedicated to helping open source projects be as successful as possible</a:t>
            </a:r>
            <a:endParaRPr sz="2200"/>
          </a:p>
          <a:p>
            <a:pPr indent="-368300" lvl="1" marL="914400" rtl="0" algn="l">
              <a:lnSpc>
                <a:spcPct val="115000"/>
              </a:lnSpc>
              <a:spcBef>
                <a:spcPts val="0"/>
              </a:spcBef>
              <a:spcAft>
                <a:spcPts val="0"/>
              </a:spcAft>
              <a:buSzPts val="2200"/>
              <a:buFont typeface="Arial"/>
              <a:buChar char="○"/>
            </a:pPr>
            <a:r>
              <a:rPr lang="en-US" sz="2200"/>
              <a:t>provides resources for development and distribution</a:t>
            </a:r>
            <a:endParaRPr sz="2200"/>
          </a:p>
          <a:p>
            <a:pPr indent="-368300" lvl="0" marL="457200" rtl="0" algn="l">
              <a:lnSpc>
                <a:spcPct val="115000"/>
              </a:lnSpc>
              <a:spcBef>
                <a:spcPts val="0"/>
              </a:spcBef>
              <a:spcAft>
                <a:spcPts val="0"/>
              </a:spcAft>
              <a:buSzPts val="2200"/>
              <a:buFont typeface="Arial"/>
              <a:buChar char="●"/>
            </a:pPr>
            <a:r>
              <a:rPr lang="en-US" sz="2200"/>
              <a:t>Projects are organized in a directory</a:t>
            </a:r>
            <a:endParaRPr sz="2200"/>
          </a:p>
          <a:p>
            <a:pPr indent="-368300" lvl="1" marL="914400" rtl="0" algn="l">
              <a:lnSpc>
                <a:spcPct val="115000"/>
              </a:lnSpc>
              <a:spcBef>
                <a:spcPts val="0"/>
              </a:spcBef>
              <a:spcAft>
                <a:spcPts val="0"/>
              </a:spcAft>
              <a:buSzPts val="2200"/>
              <a:buChar char="○"/>
            </a:pPr>
            <a:r>
              <a:rPr lang="en-US" sz="2200"/>
              <a:t>Projects (n = ~488,000)</a:t>
            </a:r>
            <a:endParaRPr sz="2200"/>
          </a:p>
          <a:p>
            <a:pPr indent="-368300" lvl="0" marL="457200" rtl="0" algn="l">
              <a:lnSpc>
                <a:spcPct val="115000"/>
              </a:lnSpc>
              <a:spcBef>
                <a:spcPts val="0"/>
              </a:spcBef>
              <a:spcAft>
                <a:spcPts val="0"/>
              </a:spcAft>
              <a:buSzPts val="2200"/>
              <a:buFont typeface="Arial"/>
              <a:buChar char="●"/>
            </a:pPr>
            <a:r>
              <a:rPr lang="en-US" sz="2200"/>
              <a:t>Scraping steps</a:t>
            </a:r>
            <a:endParaRPr sz="2200"/>
          </a:p>
          <a:p>
            <a:pPr indent="-368300" lvl="1" marL="914400" rtl="0" algn="l">
              <a:lnSpc>
                <a:spcPct val="115000"/>
              </a:lnSpc>
              <a:spcBef>
                <a:spcPts val="0"/>
              </a:spcBef>
              <a:spcAft>
                <a:spcPts val="0"/>
              </a:spcAft>
              <a:buSzPts val="2200"/>
              <a:buFont typeface="Arial"/>
              <a:buChar char="○"/>
            </a:pPr>
            <a:r>
              <a:rPr lang="en-US" sz="2200"/>
              <a:t>Use names provided by Sourceforge through their API</a:t>
            </a:r>
            <a:endParaRPr sz="2200"/>
          </a:p>
          <a:p>
            <a:pPr indent="-368300" lvl="1" marL="914400" rtl="0" algn="l">
              <a:lnSpc>
                <a:spcPct val="115000"/>
              </a:lnSpc>
              <a:spcBef>
                <a:spcPts val="0"/>
              </a:spcBef>
              <a:spcAft>
                <a:spcPts val="0"/>
              </a:spcAft>
              <a:buSzPts val="2200"/>
              <a:buFont typeface="Arial"/>
              <a:buChar char="○"/>
            </a:pPr>
            <a:r>
              <a:rPr lang="en-US" sz="2200"/>
              <a:t>Scrape directly from the directories for each package</a:t>
            </a:r>
            <a:endParaRPr sz="2200"/>
          </a:p>
          <a:p>
            <a:pPr indent="-368300" lvl="1" marL="914400" rtl="0" algn="l">
              <a:lnSpc>
                <a:spcPct val="115000"/>
              </a:lnSpc>
              <a:spcBef>
                <a:spcPts val="0"/>
              </a:spcBef>
              <a:spcAft>
                <a:spcPts val="0"/>
              </a:spcAft>
              <a:buSzPts val="2200"/>
              <a:buFont typeface="Arial"/>
              <a:buChar char="○"/>
            </a:pPr>
            <a:r>
              <a:rPr lang="en-US" sz="2200"/>
              <a:t>Took 15+ days of near continuous scraping</a:t>
            </a:r>
            <a:endParaRPr b="1" sz="24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45"/>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800" u="none" cap="none" strike="noStrike">
                <a:solidFill>
                  <a:schemeClr val="dk1"/>
                </a:solidFill>
                <a:latin typeface="Monda"/>
                <a:ea typeface="Monda"/>
                <a:cs typeface="Monda"/>
                <a:sym typeface="Monda"/>
              </a:rPr>
              <a:t>What are the commutes like</a:t>
            </a:r>
            <a:r>
              <a:rPr b="1" i="0" lang="en-US" sz="4500" u="none" cap="none" strike="noStrike">
                <a:solidFill>
                  <a:schemeClr val="dk1"/>
                </a:solidFill>
                <a:latin typeface="Monda"/>
                <a:ea typeface="Monda"/>
                <a:cs typeface="Monda"/>
                <a:sym typeface="Monda"/>
              </a:rPr>
              <a:t>?</a:t>
            </a:r>
            <a:endParaRPr b="1" i="0" sz="4500" u="none" cap="none" strike="noStrike">
              <a:solidFill>
                <a:schemeClr val="dk1"/>
              </a:solidFill>
              <a:latin typeface="Monda"/>
              <a:ea typeface="Monda"/>
              <a:cs typeface="Monda"/>
              <a:sym typeface="Monda"/>
            </a:endParaRPr>
          </a:p>
        </p:txBody>
      </p:sp>
      <p:pic>
        <p:nvPicPr>
          <p:cNvPr id="1541" name="Google Shape;1541;p245"/>
          <p:cNvPicPr preferRelativeResize="0"/>
          <p:nvPr/>
        </p:nvPicPr>
        <p:blipFill rotWithShape="1">
          <a:blip r:embed="rId3">
            <a:alphaModFix/>
          </a:blip>
          <a:srcRect b="1854" l="0" r="0" t="0"/>
          <a:stretch/>
        </p:blipFill>
        <p:spPr>
          <a:xfrm>
            <a:off x="304800" y="1143000"/>
            <a:ext cx="7983300" cy="5384700"/>
          </a:xfrm>
          <a:prstGeom prst="rect">
            <a:avLst/>
          </a:prstGeom>
          <a:noFill/>
          <a:ln cap="flat" cmpd="sng" w="12700">
            <a:solidFill>
              <a:schemeClr val="dk1"/>
            </a:solidFill>
            <a:prstDash val="solid"/>
            <a:round/>
            <a:headEnd len="sm" w="sm" type="none"/>
            <a:tailEnd len="sm" w="sm" type="none"/>
          </a:ln>
        </p:spPr>
      </p:pic>
      <p:sp>
        <p:nvSpPr>
          <p:cNvPr id="1542" name="Google Shape;1542;p245"/>
          <p:cNvSpPr txBox="1"/>
          <p:nvPr/>
        </p:nvSpPr>
        <p:spPr>
          <a:xfrm>
            <a:off x="8534400" y="1112950"/>
            <a:ext cx="3433200" cy="57705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dk1"/>
                </a:solidFill>
                <a:latin typeface="Monda"/>
                <a:ea typeface="Monda"/>
                <a:cs typeface="Monda"/>
                <a:sym typeface="Monda"/>
              </a:rPr>
              <a:t>OnTheMap (V6.5)</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Web-based mapping and reporting application that shows where workers are employed and where they live. Based on the a partnership with the U.S. Census Bureau and Local Employment Dynamics (LED) partner states.  </a:t>
            </a:r>
            <a:endParaRPr b="1" sz="2400">
              <a:solidFill>
                <a:schemeClr val="dk1"/>
              </a:solidFill>
              <a:latin typeface="Monda"/>
              <a:ea typeface="Monda"/>
              <a:cs typeface="Monda"/>
              <a:sym typeface="Monda"/>
            </a:endParaRPr>
          </a:p>
        </p:txBody>
      </p:sp>
      <p:sp>
        <p:nvSpPr>
          <p:cNvPr id="1543" name="Google Shape;1543;p245"/>
          <p:cNvSpPr txBox="1"/>
          <p:nvPr/>
        </p:nvSpPr>
        <p:spPr>
          <a:xfrm>
            <a:off x="2200424" y="5305725"/>
            <a:ext cx="6087300" cy="1231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2400">
                <a:solidFill>
                  <a:schemeClr val="dk1"/>
                </a:solidFill>
                <a:latin typeface="Monda"/>
                <a:ea typeface="Monda"/>
                <a:cs typeface="Monda"/>
                <a:sym typeface="Monda"/>
              </a:rPr>
              <a:t>Zip Code 22204</a:t>
            </a:r>
            <a:endParaRPr sz="1900"/>
          </a:p>
          <a:p>
            <a:pPr indent="0" lvl="0" marL="0" marR="0" rtl="0" algn="ctr">
              <a:spcBef>
                <a:spcPts val="0"/>
              </a:spcBef>
              <a:spcAft>
                <a:spcPts val="0"/>
              </a:spcAft>
              <a:buNone/>
            </a:pPr>
            <a:r>
              <a:rPr b="1" lang="en-US" sz="2400">
                <a:solidFill>
                  <a:schemeClr val="dk1"/>
                </a:solidFill>
                <a:latin typeface="Monda"/>
                <a:ea typeface="Monda"/>
                <a:cs typeface="Monda"/>
                <a:sym typeface="Monda"/>
              </a:rPr>
              <a:t>Distance/Direction Analysis</a:t>
            </a:r>
            <a:endParaRPr b="1" sz="2400">
              <a:solidFill>
                <a:schemeClr val="dk1"/>
              </a:solidFill>
              <a:latin typeface="Monda"/>
              <a:ea typeface="Monda"/>
              <a:cs typeface="Monda"/>
              <a:sym typeface="Monda"/>
            </a:endParaRPr>
          </a:p>
          <a:p>
            <a:pPr indent="0" lvl="0" marL="0" marR="0" rtl="0" algn="ctr">
              <a:spcBef>
                <a:spcPts val="0"/>
              </a:spcBef>
              <a:spcAft>
                <a:spcPts val="0"/>
              </a:spcAft>
              <a:buNone/>
            </a:pPr>
            <a:r>
              <a:rPr b="1" lang="en-US" sz="2400">
                <a:solidFill>
                  <a:schemeClr val="dk1"/>
                </a:solidFill>
                <a:latin typeface="Monda"/>
                <a:ea typeface="Monda"/>
                <a:cs typeface="Monda"/>
                <a:sym typeface="Monda"/>
              </a:rPr>
              <a:t>https://onthemap.ces.census.gov/tot/</a:t>
            </a:r>
            <a:endParaRPr sz="19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246"/>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500" u="none" cap="none" strike="noStrike">
                <a:solidFill>
                  <a:schemeClr val="dk1"/>
                </a:solidFill>
                <a:latin typeface="Monda"/>
                <a:ea typeface="Monda"/>
                <a:cs typeface="Monda"/>
                <a:sym typeface="Monda"/>
              </a:rPr>
              <a:t>Where do people work?</a:t>
            </a:r>
            <a:endParaRPr b="1" i="0" sz="4500" u="none" cap="none" strike="noStrike">
              <a:solidFill>
                <a:schemeClr val="dk1"/>
              </a:solidFill>
              <a:latin typeface="Monda"/>
              <a:ea typeface="Monda"/>
              <a:cs typeface="Monda"/>
              <a:sym typeface="Monda"/>
            </a:endParaRPr>
          </a:p>
        </p:txBody>
      </p:sp>
      <p:sp>
        <p:nvSpPr>
          <p:cNvPr id="1549" name="Google Shape;1549;p246"/>
          <p:cNvSpPr txBox="1"/>
          <p:nvPr/>
        </p:nvSpPr>
        <p:spPr>
          <a:xfrm>
            <a:off x="8702800" y="1143300"/>
            <a:ext cx="3343200" cy="48330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dk1"/>
                </a:solidFill>
                <a:latin typeface="Monda"/>
                <a:ea typeface="Monda"/>
                <a:cs typeface="Monda"/>
                <a:sym typeface="Monda"/>
              </a:rPr>
              <a:t>Data Sources</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Longitudinal Employer-Household Dynamics (LEHD) which has several data products that characterize workforce dynamics, such as the LEHD </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Origin-Destination Employment Statistics (LODES).</a:t>
            </a:r>
            <a:endParaRPr sz="2400">
              <a:solidFill>
                <a:schemeClr val="dk1"/>
              </a:solidFill>
              <a:latin typeface="Monda"/>
              <a:ea typeface="Monda"/>
              <a:cs typeface="Monda"/>
              <a:sym typeface="Monda"/>
            </a:endParaRPr>
          </a:p>
        </p:txBody>
      </p:sp>
      <p:pic>
        <p:nvPicPr>
          <p:cNvPr id="1550" name="Google Shape;1550;p246"/>
          <p:cNvPicPr preferRelativeResize="0"/>
          <p:nvPr/>
        </p:nvPicPr>
        <p:blipFill rotWithShape="1">
          <a:blip r:embed="rId3">
            <a:alphaModFix/>
          </a:blip>
          <a:srcRect b="0" l="0" r="0" t="0"/>
          <a:stretch/>
        </p:blipFill>
        <p:spPr>
          <a:xfrm>
            <a:off x="581572" y="994193"/>
            <a:ext cx="7815900" cy="5486400"/>
          </a:xfrm>
          <a:prstGeom prst="rect">
            <a:avLst/>
          </a:prstGeom>
          <a:noFill/>
          <a:ln>
            <a:noFill/>
          </a:ln>
        </p:spPr>
      </p:pic>
      <p:sp>
        <p:nvSpPr>
          <p:cNvPr id="1551" name="Google Shape;1551;p246"/>
          <p:cNvSpPr txBox="1"/>
          <p:nvPr/>
        </p:nvSpPr>
        <p:spPr>
          <a:xfrm>
            <a:off x="2235200" y="5590725"/>
            <a:ext cx="6050100" cy="1231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2400">
                <a:solidFill>
                  <a:schemeClr val="dk1"/>
                </a:solidFill>
                <a:latin typeface="Monda"/>
                <a:ea typeface="Monda"/>
                <a:cs typeface="Monda"/>
                <a:sym typeface="Monda"/>
              </a:rPr>
              <a:t>Zip Code 22204</a:t>
            </a:r>
            <a:endParaRPr sz="1900"/>
          </a:p>
          <a:p>
            <a:pPr indent="0" lvl="0" marL="0" marR="0" rtl="0" algn="ctr">
              <a:spcBef>
                <a:spcPts val="0"/>
              </a:spcBef>
              <a:spcAft>
                <a:spcPts val="0"/>
              </a:spcAft>
              <a:buNone/>
            </a:pPr>
            <a:r>
              <a:rPr b="1" lang="en-US" sz="2400">
                <a:solidFill>
                  <a:schemeClr val="dk1"/>
                </a:solidFill>
                <a:latin typeface="Monda"/>
                <a:ea typeface="Monda"/>
                <a:cs typeface="Monda"/>
                <a:sym typeface="Monda"/>
              </a:rPr>
              <a:t>Inflow/Outflow Analysis</a:t>
            </a:r>
            <a:endParaRPr b="1" sz="2400">
              <a:solidFill>
                <a:schemeClr val="dk1"/>
              </a:solidFill>
              <a:latin typeface="Monda"/>
              <a:ea typeface="Monda"/>
              <a:cs typeface="Monda"/>
              <a:sym typeface="Monda"/>
            </a:endParaRPr>
          </a:p>
          <a:p>
            <a:pPr indent="0" lvl="0" marL="0" marR="0" rtl="0" algn="ctr">
              <a:spcBef>
                <a:spcPts val="0"/>
              </a:spcBef>
              <a:spcAft>
                <a:spcPts val="0"/>
              </a:spcAft>
              <a:buNone/>
            </a:pPr>
            <a:r>
              <a:rPr b="1" lang="en-US" sz="2400">
                <a:solidFill>
                  <a:schemeClr val="dk1"/>
                </a:solidFill>
                <a:latin typeface="Monda"/>
                <a:ea typeface="Monda"/>
                <a:cs typeface="Monda"/>
                <a:sym typeface="Monda"/>
              </a:rPr>
              <a:t>https://onthemap.ces.census.gov/tot/</a:t>
            </a:r>
            <a:endParaRPr sz="19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247"/>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500" u="none" cap="none" strike="noStrike">
                <a:solidFill>
                  <a:schemeClr val="dk1"/>
                </a:solidFill>
                <a:latin typeface="Monda"/>
                <a:ea typeface="Monda"/>
                <a:cs typeface="Monda"/>
                <a:sym typeface="Monda"/>
              </a:rPr>
              <a:t>Where do people work?</a:t>
            </a:r>
            <a:endParaRPr b="1" i="0" sz="4500" u="none" cap="none" strike="noStrike">
              <a:solidFill>
                <a:schemeClr val="dk1"/>
              </a:solidFill>
              <a:latin typeface="Monda"/>
              <a:ea typeface="Monda"/>
              <a:cs typeface="Monda"/>
              <a:sym typeface="Monda"/>
            </a:endParaRPr>
          </a:p>
        </p:txBody>
      </p:sp>
      <p:sp>
        <p:nvSpPr>
          <p:cNvPr id="1557" name="Google Shape;1557;p247"/>
          <p:cNvSpPr txBox="1"/>
          <p:nvPr/>
        </p:nvSpPr>
        <p:spPr>
          <a:xfrm>
            <a:off x="8684350" y="913500"/>
            <a:ext cx="3343200" cy="55671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Living in 22204 (25,843) + Working but living outside 22204 (5077) = </a:t>
            </a:r>
            <a:r>
              <a:rPr b="1" lang="en-US" sz="2400">
                <a:solidFill>
                  <a:schemeClr val="dk1"/>
                </a:solidFill>
                <a:latin typeface="Monda"/>
                <a:ea typeface="Monda"/>
                <a:cs typeface="Monda"/>
                <a:sym typeface="Monda"/>
              </a:rPr>
              <a:t>30,920 </a:t>
            </a:r>
            <a:endParaRPr b="1" sz="2400">
              <a:solidFill>
                <a:schemeClr val="dk1"/>
              </a:solidFill>
              <a:latin typeface="Monda"/>
              <a:ea typeface="Monda"/>
              <a:cs typeface="Monda"/>
              <a:sym typeface="Monda"/>
            </a:endParaRPr>
          </a:p>
          <a:p>
            <a:pPr indent="0" lvl="0" marL="0" marR="0" rtl="0" algn="l">
              <a:spcBef>
                <a:spcPts val="0"/>
              </a:spcBef>
              <a:spcAft>
                <a:spcPts val="0"/>
              </a:spcAft>
              <a:buNone/>
            </a:pPr>
            <a:r>
              <a:t/>
            </a:r>
            <a:endParaRPr b="1" sz="2400">
              <a:solidFill>
                <a:schemeClr val="dk1"/>
              </a:solidFill>
              <a:latin typeface="Monda"/>
              <a:ea typeface="Monda"/>
              <a:cs typeface="Monda"/>
              <a:sym typeface="Monda"/>
            </a:endParaRPr>
          </a:p>
          <a:p>
            <a:pPr indent="0" lvl="0" marL="0" marR="0" rtl="0" algn="l">
              <a:spcBef>
                <a:spcPts val="0"/>
              </a:spcBef>
              <a:spcAft>
                <a:spcPts val="0"/>
              </a:spcAft>
              <a:buNone/>
            </a:pPr>
            <a:r>
              <a:rPr lang="en-US" sz="2400">
                <a:solidFill>
                  <a:schemeClr val="dk1"/>
                </a:solidFill>
                <a:latin typeface="Monda"/>
                <a:ea typeface="Monda"/>
                <a:cs typeface="Monda"/>
                <a:sym typeface="Monda"/>
              </a:rPr>
              <a:t>Close to 32,399, just outside of the lower bound their 90% confididence interval range, 31,300.</a:t>
            </a:r>
            <a:endParaRPr sz="2400">
              <a:solidFill>
                <a:schemeClr val="dk1"/>
              </a:solidFill>
              <a:latin typeface="Monda"/>
              <a:ea typeface="Monda"/>
              <a:cs typeface="Monda"/>
              <a:sym typeface="Monda"/>
            </a:endParaRPr>
          </a:p>
          <a:p>
            <a:pPr indent="0" lvl="0" marL="0" marR="0" rtl="0" algn="l">
              <a:spcBef>
                <a:spcPts val="0"/>
              </a:spcBef>
              <a:spcAft>
                <a:spcPts val="0"/>
              </a:spcAft>
              <a:buNone/>
            </a:pPr>
            <a:r>
              <a:t/>
            </a:r>
            <a:endParaRPr sz="2400">
              <a:solidFill>
                <a:schemeClr val="dk1"/>
              </a:solidFill>
              <a:latin typeface="Monda"/>
              <a:ea typeface="Monda"/>
              <a:cs typeface="Monda"/>
              <a:sym typeface="Monda"/>
            </a:endParaRPr>
          </a:p>
          <a:p>
            <a:pPr indent="0" lvl="0" marL="0" marR="0" rtl="0" algn="l">
              <a:spcBef>
                <a:spcPts val="0"/>
              </a:spcBef>
              <a:spcAft>
                <a:spcPts val="0"/>
              </a:spcAft>
              <a:buNone/>
            </a:pPr>
            <a:r>
              <a:t/>
            </a:r>
            <a:endParaRPr sz="2400">
              <a:solidFill>
                <a:schemeClr val="dk1"/>
              </a:solidFill>
              <a:latin typeface="Monda"/>
              <a:ea typeface="Monda"/>
              <a:cs typeface="Monda"/>
              <a:sym typeface="Monda"/>
            </a:endParaRPr>
          </a:p>
        </p:txBody>
      </p:sp>
      <p:pic>
        <p:nvPicPr>
          <p:cNvPr id="1558" name="Google Shape;1558;p247"/>
          <p:cNvPicPr preferRelativeResize="0"/>
          <p:nvPr/>
        </p:nvPicPr>
        <p:blipFill rotWithShape="1">
          <a:blip r:embed="rId3">
            <a:alphaModFix/>
          </a:blip>
          <a:srcRect b="0" l="0" r="0" t="0"/>
          <a:stretch/>
        </p:blipFill>
        <p:spPr>
          <a:xfrm>
            <a:off x="581572" y="994193"/>
            <a:ext cx="7815900" cy="5486400"/>
          </a:xfrm>
          <a:prstGeom prst="rect">
            <a:avLst/>
          </a:prstGeom>
          <a:noFill/>
          <a:ln>
            <a:noFill/>
          </a:ln>
        </p:spPr>
      </p:pic>
      <p:sp>
        <p:nvSpPr>
          <p:cNvPr id="1559" name="Google Shape;1559;p247"/>
          <p:cNvSpPr txBox="1"/>
          <p:nvPr/>
        </p:nvSpPr>
        <p:spPr>
          <a:xfrm>
            <a:off x="2235200" y="5590725"/>
            <a:ext cx="6050100" cy="1231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2400">
                <a:solidFill>
                  <a:schemeClr val="dk1"/>
                </a:solidFill>
                <a:latin typeface="Monda"/>
                <a:ea typeface="Monda"/>
                <a:cs typeface="Monda"/>
                <a:sym typeface="Monda"/>
              </a:rPr>
              <a:t>Zip Code 22204</a:t>
            </a:r>
            <a:endParaRPr sz="1900"/>
          </a:p>
          <a:p>
            <a:pPr indent="0" lvl="0" marL="0" marR="0" rtl="0" algn="ctr">
              <a:spcBef>
                <a:spcPts val="0"/>
              </a:spcBef>
              <a:spcAft>
                <a:spcPts val="0"/>
              </a:spcAft>
              <a:buNone/>
            </a:pPr>
            <a:r>
              <a:rPr b="1" lang="en-US" sz="2400">
                <a:solidFill>
                  <a:schemeClr val="dk1"/>
                </a:solidFill>
                <a:latin typeface="Monda"/>
                <a:ea typeface="Monda"/>
                <a:cs typeface="Monda"/>
                <a:sym typeface="Monda"/>
              </a:rPr>
              <a:t>Inflow/Outflow Analysis</a:t>
            </a:r>
            <a:endParaRPr b="1" sz="2400">
              <a:solidFill>
                <a:schemeClr val="dk1"/>
              </a:solidFill>
              <a:latin typeface="Monda"/>
              <a:ea typeface="Monda"/>
              <a:cs typeface="Monda"/>
              <a:sym typeface="Monda"/>
            </a:endParaRPr>
          </a:p>
          <a:p>
            <a:pPr indent="0" lvl="0" marL="0" marR="0" rtl="0" algn="ctr">
              <a:spcBef>
                <a:spcPts val="0"/>
              </a:spcBef>
              <a:spcAft>
                <a:spcPts val="0"/>
              </a:spcAft>
              <a:buNone/>
            </a:pPr>
            <a:r>
              <a:rPr b="1" lang="en-US" sz="2400">
                <a:solidFill>
                  <a:schemeClr val="dk1"/>
                </a:solidFill>
                <a:latin typeface="Monda"/>
                <a:ea typeface="Monda"/>
                <a:cs typeface="Monda"/>
                <a:sym typeface="Monda"/>
              </a:rPr>
              <a:t>https://onthemap.ces.census.gov/tot/</a:t>
            </a:r>
            <a:endParaRPr sz="19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48"/>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500" u="none" cap="none" strike="noStrike">
                <a:solidFill>
                  <a:schemeClr val="dk1"/>
                </a:solidFill>
                <a:latin typeface="Monda"/>
                <a:ea typeface="Monda"/>
                <a:cs typeface="Monda"/>
                <a:sym typeface="Monda"/>
              </a:rPr>
              <a:t>Where do people work?</a:t>
            </a:r>
            <a:endParaRPr b="1" i="0" sz="4500" u="none" cap="none" strike="noStrike">
              <a:solidFill>
                <a:schemeClr val="dk1"/>
              </a:solidFill>
              <a:latin typeface="Monda"/>
              <a:ea typeface="Monda"/>
              <a:cs typeface="Monda"/>
              <a:sym typeface="Monda"/>
            </a:endParaRPr>
          </a:p>
        </p:txBody>
      </p:sp>
      <p:sp>
        <p:nvSpPr>
          <p:cNvPr id="1565" name="Google Shape;1565;p248"/>
          <p:cNvSpPr txBox="1"/>
          <p:nvPr/>
        </p:nvSpPr>
        <p:spPr>
          <a:xfrm>
            <a:off x="5209000" y="1035775"/>
            <a:ext cx="6792000" cy="57861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dk1"/>
                </a:solidFill>
                <a:latin typeface="Monda"/>
                <a:ea typeface="Monda"/>
                <a:cs typeface="Monda"/>
                <a:sym typeface="Monda"/>
              </a:rPr>
              <a:t>Differences between those working in and outside of 22204 </a:t>
            </a:r>
            <a:r>
              <a:rPr b="1" lang="en-US" sz="1800">
                <a:solidFill>
                  <a:schemeClr val="dk1"/>
                </a:solidFill>
                <a:latin typeface="Monda"/>
                <a:ea typeface="Monda"/>
                <a:cs typeface="Monda"/>
                <a:sym typeface="Monda"/>
              </a:rPr>
              <a:t>( note not all categories are the same and we are comparing 2014 to 2015) </a:t>
            </a:r>
            <a:endParaRPr b="1" sz="1800">
              <a:solidFill>
                <a:schemeClr val="dk1"/>
              </a:solidFill>
              <a:latin typeface="Monda"/>
              <a:ea typeface="Monda"/>
              <a:cs typeface="Monda"/>
              <a:sym typeface="Monda"/>
            </a:endParaRPr>
          </a:p>
          <a:p>
            <a:pPr indent="0" lvl="0" marL="0" marR="0" rtl="0" algn="l">
              <a:spcBef>
                <a:spcPts val="0"/>
              </a:spcBef>
              <a:spcAft>
                <a:spcPts val="0"/>
              </a:spcAft>
              <a:buNone/>
            </a:pPr>
            <a:r>
              <a:t/>
            </a:r>
            <a:endParaRPr b="1"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Accommodation and food services:</a:t>
            </a:r>
            <a:r>
              <a:rPr lang="en-US" sz="1800">
                <a:solidFill>
                  <a:schemeClr val="dk1"/>
                </a:solidFill>
                <a:latin typeface="Monda"/>
                <a:ea typeface="Monda"/>
                <a:cs typeface="Monda"/>
                <a:sym typeface="Monda"/>
              </a:rPr>
              <a:t> 16.4% of those working in 22204 compared to 9.9% for all residents</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Construction: </a:t>
            </a:r>
            <a:r>
              <a:rPr lang="en-US" sz="1800">
                <a:solidFill>
                  <a:schemeClr val="dk1"/>
                </a:solidFill>
                <a:latin typeface="Monda"/>
                <a:ea typeface="Monda"/>
                <a:cs typeface="Monda"/>
                <a:sym typeface="Monda"/>
              </a:rPr>
              <a:t>2.6% of those working in 22204 compared to 9.8% overall. </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Public Administration:</a:t>
            </a:r>
            <a:r>
              <a:rPr lang="en-US" sz="1800">
                <a:solidFill>
                  <a:schemeClr val="dk1"/>
                </a:solidFill>
                <a:latin typeface="Monda"/>
                <a:ea typeface="Monda"/>
                <a:cs typeface="Monda"/>
                <a:sym typeface="Monda"/>
              </a:rPr>
              <a:t> 1.2% of those working in 22204 compared to 11.8% of all residents </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Education:</a:t>
            </a:r>
            <a:r>
              <a:rPr lang="en-US" sz="1800">
                <a:solidFill>
                  <a:schemeClr val="dk1"/>
                </a:solidFill>
                <a:latin typeface="Monda"/>
                <a:ea typeface="Monda"/>
                <a:cs typeface="Monda"/>
                <a:sym typeface="Monda"/>
              </a:rPr>
              <a:t> 2.1% of those working in 22204 compared to 8.4% of all residents </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Arts Entertainment and recreation </a:t>
            </a:r>
            <a:r>
              <a:rPr lang="en-US" sz="1800">
                <a:solidFill>
                  <a:schemeClr val="dk1"/>
                </a:solidFill>
                <a:latin typeface="Monda"/>
                <a:ea typeface="Monda"/>
                <a:cs typeface="Monda"/>
                <a:sym typeface="Monda"/>
              </a:rPr>
              <a:t>5.6% of those working in 22204 compared to 1.8% of all residents. </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Administration &amp; Support, Waste management </a:t>
            </a:r>
            <a:r>
              <a:rPr lang="en-US" sz="1800">
                <a:solidFill>
                  <a:schemeClr val="dk1"/>
                </a:solidFill>
                <a:latin typeface="Monda"/>
                <a:ea typeface="Monda"/>
                <a:cs typeface="Monda"/>
                <a:sym typeface="Monda"/>
              </a:rPr>
              <a:t>9.8% of those working in 22204 compared to 4.51% of all residents..</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Health Care and Social Assistance</a:t>
            </a:r>
            <a:r>
              <a:rPr lang="en-US" sz="1800">
                <a:solidFill>
                  <a:schemeClr val="dk1"/>
                </a:solidFill>
                <a:latin typeface="Monda"/>
                <a:ea typeface="Monda"/>
                <a:cs typeface="Monda"/>
                <a:sym typeface="Monda"/>
              </a:rPr>
              <a:t> 14.2% of those working in 22204 compared to 8% of all residents </a:t>
            </a:r>
            <a:endParaRPr sz="1800">
              <a:solidFill>
                <a:schemeClr val="dk1"/>
              </a:solidFill>
              <a:latin typeface="Monda"/>
              <a:ea typeface="Monda"/>
              <a:cs typeface="Monda"/>
              <a:sym typeface="Monda"/>
            </a:endParaRPr>
          </a:p>
          <a:p>
            <a:pPr indent="0" lvl="0" marL="0" marR="0" rtl="0" algn="l">
              <a:spcBef>
                <a:spcPts val="0"/>
              </a:spcBef>
              <a:spcAft>
                <a:spcPts val="0"/>
              </a:spcAft>
              <a:buNone/>
            </a:pPr>
            <a:r>
              <a:rPr b="1" lang="en-US" sz="1800">
                <a:solidFill>
                  <a:schemeClr val="dk1"/>
                </a:solidFill>
                <a:latin typeface="Monda"/>
                <a:ea typeface="Monda"/>
                <a:cs typeface="Monda"/>
                <a:sym typeface="Monda"/>
              </a:rPr>
              <a:t>Wholesale Trade:</a:t>
            </a:r>
            <a:r>
              <a:rPr lang="en-US" sz="1800">
                <a:solidFill>
                  <a:schemeClr val="dk1"/>
                </a:solidFill>
                <a:latin typeface="Monda"/>
                <a:ea typeface="Monda"/>
                <a:cs typeface="Monda"/>
                <a:sym typeface="Monda"/>
              </a:rPr>
              <a:t> 5.3% of those working in 22204 compared to 1.3% of all residents</a:t>
            </a:r>
            <a:r>
              <a:rPr lang="en-US" sz="2000">
                <a:solidFill>
                  <a:schemeClr val="dk1"/>
                </a:solidFill>
                <a:latin typeface="Monda"/>
                <a:ea typeface="Monda"/>
                <a:cs typeface="Monda"/>
                <a:sym typeface="Monda"/>
              </a:rPr>
              <a:t> </a:t>
            </a:r>
            <a:endParaRPr sz="2000">
              <a:solidFill>
                <a:schemeClr val="dk1"/>
              </a:solidFill>
              <a:latin typeface="Monda"/>
              <a:ea typeface="Monda"/>
              <a:cs typeface="Monda"/>
              <a:sym typeface="Monda"/>
            </a:endParaRPr>
          </a:p>
        </p:txBody>
      </p:sp>
      <p:sp>
        <p:nvSpPr>
          <p:cNvPr id="1566" name="Google Shape;1566;p248"/>
          <p:cNvSpPr txBox="1"/>
          <p:nvPr/>
        </p:nvSpPr>
        <p:spPr>
          <a:xfrm>
            <a:off x="870975" y="3802475"/>
            <a:ext cx="6050100" cy="1231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sz="1900"/>
          </a:p>
        </p:txBody>
      </p:sp>
      <p:pic>
        <p:nvPicPr>
          <p:cNvPr descr="in_22204_jobs_on_the_map.JPG" id="1567" name="Google Shape;1567;p248"/>
          <p:cNvPicPr preferRelativeResize="0"/>
          <p:nvPr/>
        </p:nvPicPr>
        <p:blipFill>
          <a:blip r:embed="rId3">
            <a:alphaModFix/>
          </a:blip>
          <a:stretch>
            <a:fillRect/>
          </a:stretch>
        </p:blipFill>
        <p:spPr>
          <a:xfrm>
            <a:off x="0" y="1035725"/>
            <a:ext cx="5209000" cy="5786200"/>
          </a:xfrm>
          <a:prstGeom prst="rect">
            <a:avLst/>
          </a:prstGeom>
          <a:noFill/>
          <a:ln>
            <a:noFill/>
          </a:ln>
        </p:spPr>
      </p:pic>
      <p:sp>
        <p:nvSpPr>
          <p:cNvPr id="1568" name="Google Shape;1568;p248"/>
          <p:cNvSpPr txBox="1"/>
          <p:nvPr/>
        </p:nvSpPr>
        <p:spPr>
          <a:xfrm>
            <a:off x="0" y="0"/>
            <a:ext cx="28167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4"/>
              </a:rPr>
              <a:t>https://onthemap.ces.census.gov/</a:t>
            </a:r>
            <a:r>
              <a:rPr b="1" lang="en-US" sz="1800"/>
              <a:t> 22204 Work Area Profile Analysis </a:t>
            </a:r>
            <a:endParaRPr b="1" sz="18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249"/>
          <p:cNvSpPr txBox="1"/>
          <p:nvPr>
            <p:ph type="title"/>
          </p:nvPr>
        </p:nvSpPr>
        <p:spPr>
          <a:xfrm>
            <a:off x="609600" y="0"/>
            <a:ext cx="10972800" cy="1143300"/>
          </a:xfrm>
          <a:prstGeom prst="rect">
            <a:avLst/>
          </a:prstGeom>
          <a:noFill/>
          <a:ln>
            <a:noFill/>
          </a:ln>
        </p:spPr>
        <p:txBody>
          <a:bodyPr anchorCtr="0" anchor="ctr" bIns="60925" lIns="121900" spcFirstLastPara="1" rIns="121900" wrap="square" tIns="60925">
            <a:noAutofit/>
          </a:bodyPr>
          <a:lstStyle/>
          <a:p>
            <a:pPr indent="0" lvl="0" marL="0" marR="0" rtl="0" algn="l">
              <a:spcBef>
                <a:spcPts val="0"/>
              </a:spcBef>
              <a:spcAft>
                <a:spcPts val="0"/>
              </a:spcAft>
              <a:buClr>
                <a:schemeClr val="dk1"/>
              </a:buClr>
              <a:buFont typeface="Monda"/>
              <a:buNone/>
            </a:pPr>
            <a:r>
              <a:rPr b="1" lang="en-US" sz="2400">
                <a:solidFill>
                  <a:srgbClr val="666464"/>
                </a:solidFill>
                <a:highlight>
                  <a:srgbClr val="FFFFFF"/>
                </a:highlight>
                <a:latin typeface="Arial"/>
                <a:ea typeface="Arial"/>
                <a:cs typeface="Arial"/>
                <a:sym typeface="Arial"/>
              </a:rPr>
              <a:t>Generated Report: </a:t>
            </a:r>
            <a:r>
              <a:rPr b="1" lang="en-US" sz="2400">
                <a:highlight>
                  <a:srgbClr val="FFFFFF"/>
                </a:highlight>
                <a:latin typeface="Arial"/>
                <a:ea typeface="Arial"/>
                <a:cs typeface="Arial"/>
                <a:sym typeface="Arial"/>
              </a:rPr>
              <a:t>Community Profile Report of Zip Code Tabulation Area: 22204, Employment By Industry via PolicyMap</a:t>
            </a:r>
            <a:endParaRPr b="1" i="0" sz="2400" u="none" cap="none" strike="noStrike">
              <a:solidFill>
                <a:schemeClr val="dk1"/>
              </a:solidFill>
              <a:latin typeface="Monda"/>
              <a:ea typeface="Monda"/>
              <a:cs typeface="Monda"/>
              <a:sym typeface="Monda"/>
            </a:endParaRPr>
          </a:p>
        </p:txBody>
      </p:sp>
      <p:sp>
        <p:nvSpPr>
          <p:cNvPr id="1574" name="Google Shape;1574;p249"/>
          <p:cNvSpPr txBox="1"/>
          <p:nvPr/>
        </p:nvSpPr>
        <p:spPr>
          <a:xfrm>
            <a:off x="8702800" y="1143300"/>
            <a:ext cx="3343200" cy="48330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400">
                <a:solidFill>
                  <a:schemeClr val="dk1"/>
                </a:solidFill>
                <a:latin typeface="Monda"/>
                <a:ea typeface="Monda"/>
                <a:cs typeface="Monda"/>
                <a:sym typeface="Monda"/>
              </a:rPr>
              <a:t>Data Sources</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Longitudinal Employer-Household Dynamics (LEHD) which has several data products that characterize workforce dynamics, such as the LEHD </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Origin-Destination Employment Statistics (LODES).</a:t>
            </a:r>
            <a:endParaRPr sz="2400">
              <a:solidFill>
                <a:schemeClr val="dk1"/>
              </a:solidFill>
              <a:latin typeface="Monda"/>
              <a:ea typeface="Monda"/>
              <a:cs typeface="Monda"/>
              <a:sym typeface="Monda"/>
            </a:endParaRPr>
          </a:p>
        </p:txBody>
      </p:sp>
      <p:sp>
        <p:nvSpPr>
          <p:cNvPr id="1575" name="Google Shape;1575;p249"/>
          <p:cNvSpPr txBox="1"/>
          <p:nvPr/>
        </p:nvSpPr>
        <p:spPr>
          <a:xfrm>
            <a:off x="2235200" y="5590725"/>
            <a:ext cx="6050100" cy="1231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2400">
                <a:solidFill>
                  <a:schemeClr val="dk1"/>
                </a:solidFill>
                <a:latin typeface="Monda"/>
                <a:ea typeface="Monda"/>
                <a:cs typeface="Monda"/>
                <a:sym typeface="Monda"/>
              </a:rPr>
              <a:t>Zip Code 22204</a:t>
            </a:r>
            <a:endParaRPr sz="1900"/>
          </a:p>
          <a:p>
            <a:pPr indent="0" lvl="0" marL="0" marR="0" rtl="0" algn="ctr">
              <a:spcBef>
                <a:spcPts val="0"/>
              </a:spcBef>
              <a:spcAft>
                <a:spcPts val="0"/>
              </a:spcAft>
              <a:buNone/>
            </a:pPr>
            <a:r>
              <a:rPr b="1" lang="en-US" sz="2400">
                <a:solidFill>
                  <a:schemeClr val="dk1"/>
                </a:solidFill>
                <a:latin typeface="Monda"/>
                <a:ea typeface="Monda"/>
                <a:cs typeface="Monda"/>
                <a:sym typeface="Monda"/>
              </a:rPr>
              <a:t>Inflow/Outflow Analysis</a:t>
            </a:r>
            <a:endParaRPr b="1" sz="2400">
              <a:solidFill>
                <a:schemeClr val="dk1"/>
              </a:solidFill>
              <a:latin typeface="Monda"/>
              <a:ea typeface="Monda"/>
              <a:cs typeface="Monda"/>
              <a:sym typeface="Monda"/>
            </a:endParaRPr>
          </a:p>
          <a:p>
            <a:pPr indent="0" lvl="0" marL="0" marR="0" rtl="0" algn="ctr">
              <a:spcBef>
                <a:spcPts val="0"/>
              </a:spcBef>
              <a:spcAft>
                <a:spcPts val="0"/>
              </a:spcAft>
              <a:buNone/>
            </a:pPr>
            <a:r>
              <a:rPr b="1" lang="en-US" sz="2400">
                <a:solidFill>
                  <a:schemeClr val="dk1"/>
                </a:solidFill>
                <a:latin typeface="Monda"/>
                <a:ea typeface="Monda"/>
                <a:cs typeface="Monda"/>
                <a:sym typeface="Monda"/>
              </a:rPr>
              <a:t>https://onthemap.ces.census.gov/tot/</a:t>
            </a:r>
            <a:endParaRPr sz="1900"/>
          </a:p>
        </p:txBody>
      </p:sp>
      <p:pic>
        <p:nvPicPr>
          <p:cNvPr descr="22204_2015_workers.JPG" id="1576" name="Google Shape;1576;p249"/>
          <p:cNvPicPr preferRelativeResize="0"/>
          <p:nvPr/>
        </p:nvPicPr>
        <p:blipFill>
          <a:blip r:embed="rId3">
            <a:alphaModFix/>
          </a:blip>
          <a:stretch>
            <a:fillRect/>
          </a:stretch>
        </p:blipFill>
        <p:spPr>
          <a:xfrm>
            <a:off x="0" y="1067200"/>
            <a:ext cx="12191999" cy="5835575"/>
          </a:xfrm>
          <a:prstGeom prst="rect">
            <a:avLst/>
          </a:prstGeom>
          <a:noFill/>
          <a:ln>
            <a:noFill/>
          </a:ln>
        </p:spPr>
      </p:pic>
      <p:sp>
        <p:nvSpPr>
          <p:cNvPr id="1577" name="Google Shape;1577;p249"/>
          <p:cNvSpPr txBox="1"/>
          <p:nvPr/>
        </p:nvSpPr>
        <p:spPr>
          <a:xfrm>
            <a:off x="0" y="0"/>
            <a:ext cx="3271500" cy="3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250"/>
          <p:cNvSpPr txBox="1"/>
          <p:nvPr>
            <p:ph type="title"/>
          </p:nvPr>
        </p:nvSpPr>
        <p:spPr>
          <a:xfrm>
            <a:off x="812800" y="10160"/>
            <a:ext cx="10972800" cy="1143300"/>
          </a:xfrm>
          <a:prstGeom prst="rect">
            <a:avLst/>
          </a:prstGeom>
          <a:noFill/>
          <a:ln>
            <a:noFill/>
          </a:ln>
        </p:spPr>
        <p:txBody>
          <a:bodyPr anchorCtr="0" anchor="ctr" bIns="60925" lIns="121900" spcFirstLastPara="1" rIns="121900" wrap="square" tIns="60925">
            <a:noAutofit/>
          </a:bodyPr>
          <a:lstStyle/>
          <a:p>
            <a:pPr indent="-457200" lvl="0" marL="457200" marR="0" rtl="0" algn="ctr">
              <a:spcBef>
                <a:spcPts val="0"/>
              </a:spcBef>
              <a:spcAft>
                <a:spcPts val="0"/>
              </a:spcAft>
              <a:buClr>
                <a:schemeClr val="dk1"/>
              </a:buClr>
              <a:buFont typeface="Monda"/>
              <a:buNone/>
            </a:pPr>
            <a:r>
              <a:rPr b="1" i="0" lang="en-US" sz="4500" u="none" cap="none" strike="noStrike">
                <a:solidFill>
                  <a:schemeClr val="dk1"/>
                </a:solidFill>
                <a:latin typeface="Monda"/>
                <a:ea typeface="Monda"/>
                <a:cs typeface="Monda"/>
                <a:sym typeface="Monda"/>
              </a:rPr>
              <a:t>What is the self-employment rate? </a:t>
            </a:r>
            <a:endParaRPr b="1" i="0" sz="4500" u="none" cap="none" strike="noStrike">
              <a:solidFill>
                <a:schemeClr val="dk1"/>
              </a:solidFill>
              <a:latin typeface="Calibri"/>
              <a:ea typeface="Calibri"/>
              <a:cs typeface="Calibri"/>
              <a:sym typeface="Calibri"/>
            </a:endParaRPr>
          </a:p>
        </p:txBody>
      </p:sp>
      <p:pic>
        <p:nvPicPr>
          <p:cNvPr id="1583" name="Google Shape;1583;p250"/>
          <p:cNvPicPr preferRelativeResize="0"/>
          <p:nvPr/>
        </p:nvPicPr>
        <p:blipFill rotWithShape="1">
          <a:blip r:embed="rId3">
            <a:alphaModFix/>
          </a:blip>
          <a:srcRect b="0" l="0" r="0" t="0"/>
          <a:stretch/>
        </p:blipFill>
        <p:spPr>
          <a:xfrm>
            <a:off x="681907" y="1155700"/>
            <a:ext cx="3822000" cy="4876800"/>
          </a:xfrm>
          <a:prstGeom prst="rect">
            <a:avLst/>
          </a:prstGeom>
          <a:noFill/>
          <a:ln cap="flat" cmpd="sng" w="12700">
            <a:solidFill>
              <a:schemeClr val="dk1"/>
            </a:solidFill>
            <a:prstDash val="solid"/>
            <a:round/>
            <a:headEnd len="sm" w="sm" type="none"/>
            <a:tailEnd len="sm" w="sm" type="none"/>
          </a:ln>
        </p:spPr>
      </p:pic>
      <p:sp>
        <p:nvSpPr>
          <p:cNvPr id="1584" name="Google Shape;1584;p250"/>
          <p:cNvSpPr/>
          <p:nvPr/>
        </p:nvSpPr>
        <p:spPr>
          <a:xfrm>
            <a:off x="0" y="6032500"/>
            <a:ext cx="12192000" cy="4515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lang="en-US" sz="2100">
                <a:solidFill>
                  <a:schemeClr val="dk1"/>
                </a:solidFill>
                <a:latin typeface="Monda"/>
                <a:ea typeface="Monda"/>
                <a:cs typeface="Monda"/>
                <a:sym typeface="Monda"/>
              </a:rPr>
              <a:t>https://www.irs.gov/uac/soi-tax-stats-individual-income-tax-statistics-2014-zip-code-data-soi</a:t>
            </a:r>
            <a:endParaRPr sz="1900"/>
          </a:p>
        </p:txBody>
      </p:sp>
      <p:pic>
        <p:nvPicPr>
          <p:cNvPr id="1585" name="Google Shape;1585;p250"/>
          <p:cNvPicPr preferRelativeResize="0"/>
          <p:nvPr/>
        </p:nvPicPr>
        <p:blipFill rotWithShape="1">
          <a:blip r:embed="rId4">
            <a:alphaModFix/>
          </a:blip>
          <a:srcRect b="0" l="0" r="0" t="0"/>
          <a:stretch/>
        </p:blipFill>
        <p:spPr>
          <a:xfrm>
            <a:off x="4775200" y="1153160"/>
            <a:ext cx="6739200" cy="3352800"/>
          </a:xfrm>
          <a:prstGeom prst="rect">
            <a:avLst/>
          </a:prstGeom>
          <a:noFill/>
          <a:ln cap="flat" cmpd="sng" w="12700">
            <a:solidFill>
              <a:schemeClr val="dk1"/>
            </a:solidFill>
            <a:prstDash val="solid"/>
            <a:round/>
            <a:headEnd len="sm" w="sm" type="none"/>
            <a:tailEnd len="sm" w="sm" type="none"/>
          </a:ln>
        </p:spPr>
      </p:pic>
      <p:sp>
        <p:nvSpPr>
          <p:cNvPr id="1586" name="Google Shape;1586;p250"/>
          <p:cNvSpPr txBox="1"/>
          <p:nvPr/>
        </p:nvSpPr>
        <p:spPr>
          <a:xfrm>
            <a:off x="4775200" y="4648200"/>
            <a:ext cx="6739200" cy="11079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2100">
                <a:solidFill>
                  <a:schemeClr val="dk1"/>
                </a:solidFill>
                <a:latin typeface="Monda"/>
                <a:ea typeface="Monda"/>
                <a:cs typeface="Monda"/>
                <a:sym typeface="Monda"/>
              </a:rPr>
              <a:t>Self-employment Rate</a:t>
            </a:r>
            <a:r>
              <a:rPr lang="en-US" sz="2100">
                <a:solidFill>
                  <a:schemeClr val="dk1"/>
                </a:solidFill>
                <a:latin typeface="Monda"/>
                <a:ea typeface="Monda"/>
                <a:cs typeface="Monda"/>
                <a:sym typeface="Monda"/>
              </a:rPr>
              <a:t> = </a:t>
            </a:r>
            <a:endParaRPr sz="1900"/>
          </a:p>
          <a:p>
            <a:pPr indent="0" lvl="0" marL="0" marR="0" rtl="0" algn="l">
              <a:spcBef>
                <a:spcPts val="0"/>
              </a:spcBef>
              <a:spcAft>
                <a:spcPts val="0"/>
              </a:spcAft>
              <a:buNone/>
            </a:pPr>
            <a:r>
              <a:rPr lang="en-US" sz="2100">
                <a:solidFill>
                  <a:schemeClr val="dk1"/>
                </a:solidFill>
                <a:latin typeface="Monda"/>
                <a:ea typeface="Monda"/>
                <a:cs typeface="Monda"/>
                <a:sym typeface="Monda"/>
              </a:rPr>
              <a:t>(Total Self-Employed 22204)/(Total Employed 22204) =</a:t>
            </a:r>
            <a:endParaRPr sz="1900"/>
          </a:p>
          <a:p>
            <a:pPr indent="0" lvl="0" marL="0" marR="0" rtl="0" algn="l">
              <a:spcBef>
                <a:spcPts val="0"/>
              </a:spcBef>
              <a:spcAft>
                <a:spcPts val="0"/>
              </a:spcAft>
              <a:buNone/>
            </a:pPr>
            <a:r>
              <a:rPr lang="en-US" sz="2100">
                <a:solidFill>
                  <a:schemeClr val="dk1"/>
                </a:solidFill>
                <a:latin typeface="Monda"/>
                <a:ea typeface="Monda"/>
                <a:cs typeface="Monda"/>
                <a:sym typeface="Monda"/>
              </a:rPr>
              <a:t>4330/27500 = </a:t>
            </a:r>
            <a:r>
              <a:rPr b="1" lang="en-US" sz="2100">
                <a:solidFill>
                  <a:schemeClr val="dk1"/>
                </a:solidFill>
                <a:latin typeface="Monda"/>
                <a:ea typeface="Monda"/>
                <a:cs typeface="Monda"/>
                <a:sym typeface="Monda"/>
              </a:rPr>
              <a:t>0.16</a:t>
            </a:r>
            <a:endParaRPr b="1" sz="2100">
              <a:solidFill>
                <a:schemeClr val="dk1"/>
              </a:solidFill>
              <a:latin typeface="Monda"/>
              <a:ea typeface="Monda"/>
              <a:cs typeface="Monda"/>
              <a:sym typeface="Monda"/>
            </a:endParaRPr>
          </a:p>
        </p:txBody>
      </p:sp>
      <p:pic>
        <p:nvPicPr>
          <p:cNvPr id="1587" name="Google Shape;1587;p250"/>
          <p:cNvPicPr preferRelativeResize="0"/>
          <p:nvPr/>
        </p:nvPicPr>
        <p:blipFill rotWithShape="1">
          <a:blip r:embed="rId5">
            <a:alphaModFix/>
          </a:blip>
          <a:srcRect b="0" l="0" r="0" t="0"/>
          <a:stretch/>
        </p:blipFill>
        <p:spPr>
          <a:xfrm>
            <a:off x="7856728" y="1439916"/>
            <a:ext cx="3657600" cy="471600"/>
          </a:xfrm>
          <a:prstGeom prst="rect">
            <a:avLst/>
          </a:prstGeom>
          <a:noFill/>
          <a:ln cap="flat" cmpd="sng" w="12700">
            <a:solidFill>
              <a:schemeClr val="dk1"/>
            </a:solidFill>
            <a:prstDash val="solid"/>
            <a:round/>
            <a:headEnd len="sm" w="sm" type="none"/>
            <a:tailEnd len="sm" w="sm" type="none"/>
          </a:ln>
        </p:spPr>
      </p:pic>
      <p:sp>
        <p:nvSpPr>
          <p:cNvPr id="1588" name="Google Shape;1588;p250"/>
          <p:cNvSpPr txBox="1"/>
          <p:nvPr/>
        </p:nvSpPr>
        <p:spPr>
          <a:xfrm>
            <a:off x="7800183" y="1061020"/>
            <a:ext cx="3770700" cy="4515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lang="en-US" sz="2100">
                <a:solidFill>
                  <a:schemeClr val="dk1"/>
                </a:solidFill>
                <a:latin typeface="Monda"/>
                <a:ea typeface="Monda"/>
                <a:cs typeface="Monda"/>
                <a:sym typeface="Monda"/>
              </a:rPr>
              <a:t>Release Date of 2015 Returns</a:t>
            </a:r>
            <a:endParaRPr sz="2100">
              <a:solidFill>
                <a:schemeClr val="dk1"/>
              </a:solidFill>
              <a:latin typeface="Monda"/>
              <a:ea typeface="Monda"/>
              <a:cs typeface="Monda"/>
              <a:sym typeface="Mond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51"/>
          <p:cNvSpPr txBox="1"/>
          <p:nvPr>
            <p:ph type="title"/>
          </p:nvPr>
        </p:nvSpPr>
        <p:spPr>
          <a:xfrm>
            <a:off x="812800" y="10160"/>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Font typeface="Monda"/>
              <a:buNone/>
            </a:pPr>
            <a:r>
              <a:rPr b="1" i="0" lang="en-US" sz="4300" u="none" cap="none" strike="noStrike">
                <a:solidFill>
                  <a:schemeClr val="dk1"/>
                </a:solidFill>
                <a:latin typeface="Monda"/>
                <a:ea typeface="Monda"/>
                <a:cs typeface="Monda"/>
                <a:sym typeface="Monda"/>
              </a:rPr>
              <a:t>What benefits and packages are available?  </a:t>
            </a:r>
            <a:endParaRPr b="1" i="0" sz="4300" u="none" cap="none" strike="noStrike">
              <a:solidFill>
                <a:schemeClr val="dk1"/>
              </a:solidFill>
              <a:latin typeface="Calibri"/>
              <a:ea typeface="Calibri"/>
              <a:cs typeface="Calibri"/>
              <a:sym typeface="Calibri"/>
            </a:endParaRPr>
          </a:p>
        </p:txBody>
      </p:sp>
      <p:pic>
        <p:nvPicPr>
          <p:cNvPr id="1595" name="Google Shape;1595;p251"/>
          <p:cNvPicPr preferRelativeResize="0"/>
          <p:nvPr/>
        </p:nvPicPr>
        <p:blipFill rotWithShape="1">
          <a:blip r:embed="rId3">
            <a:alphaModFix/>
          </a:blip>
          <a:srcRect b="0" l="0" r="0" t="0"/>
          <a:stretch/>
        </p:blipFill>
        <p:spPr>
          <a:xfrm>
            <a:off x="681907" y="1155700"/>
            <a:ext cx="3822000" cy="4876800"/>
          </a:xfrm>
          <a:prstGeom prst="rect">
            <a:avLst/>
          </a:prstGeom>
          <a:noFill/>
          <a:ln cap="flat" cmpd="sng" w="12700">
            <a:solidFill>
              <a:schemeClr val="dk1"/>
            </a:solidFill>
            <a:prstDash val="solid"/>
            <a:round/>
            <a:headEnd len="sm" w="sm" type="none"/>
            <a:tailEnd len="sm" w="sm" type="none"/>
          </a:ln>
        </p:spPr>
      </p:pic>
      <p:sp>
        <p:nvSpPr>
          <p:cNvPr id="1596" name="Google Shape;1596;p251"/>
          <p:cNvSpPr/>
          <p:nvPr/>
        </p:nvSpPr>
        <p:spPr>
          <a:xfrm>
            <a:off x="0" y="6337300"/>
            <a:ext cx="12192000" cy="4515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lang="en-US" sz="1800">
                <a:solidFill>
                  <a:schemeClr val="dk1"/>
                </a:solidFill>
                <a:latin typeface="Monda"/>
                <a:ea typeface="Monda"/>
                <a:cs typeface="Monda"/>
                <a:sym typeface="Monda"/>
              </a:rPr>
              <a:t>https://www.irs.gov/uac/soi-tax-stats-individual-income-tax-statistics-2014-zip-code-data-soi</a:t>
            </a:r>
            <a:endParaRPr sz="1800"/>
          </a:p>
        </p:txBody>
      </p:sp>
      <p:pic>
        <p:nvPicPr>
          <p:cNvPr id="1597" name="Google Shape;1597;p251"/>
          <p:cNvPicPr preferRelativeResize="0"/>
          <p:nvPr/>
        </p:nvPicPr>
        <p:blipFill rotWithShape="1">
          <a:blip r:embed="rId4">
            <a:alphaModFix/>
          </a:blip>
          <a:srcRect b="0" l="0" r="0" t="0"/>
          <a:stretch/>
        </p:blipFill>
        <p:spPr>
          <a:xfrm>
            <a:off x="4775200" y="1153160"/>
            <a:ext cx="6409500" cy="3352800"/>
          </a:xfrm>
          <a:prstGeom prst="rect">
            <a:avLst/>
          </a:prstGeom>
          <a:noFill/>
          <a:ln cap="flat" cmpd="sng" w="12700">
            <a:solidFill>
              <a:schemeClr val="dk1"/>
            </a:solidFill>
            <a:prstDash val="solid"/>
            <a:round/>
            <a:headEnd len="sm" w="sm" type="none"/>
            <a:tailEnd len="sm" w="sm" type="none"/>
          </a:ln>
        </p:spPr>
      </p:pic>
      <p:sp>
        <p:nvSpPr>
          <p:cNvPr id="1598" name="Google Shape;1598;p251"/>
          <p:cNvSpPr txBox="1"/>
          <p:nvPr/>
        </p:nvSpPr>
        <p:spPr>
          <a:xfrm>
            <a:off x="8636000" y="1295400"/>
            <a:ext cx="2674500" cy="7797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lang="en-US" sz="2100">
                <a:solidFill>
                  <a:schemeClr val="dk1"/>
                </a:solidFill>
                <a:latin typeface="Monda"/>
                <a:ea typeface="Monda"/>
                <a:cs typeface="Monda"/>
                <a:sym typeface="Monda"/>
              </a:rPr>
              <a:t>Individual </a:t>
            </a:r>
            <a:endParaRPr sz="1900"/>
          </a:p>
          <a:p>
            <a:pPr indent="0" lvl="0" marL="0" marR="0" rtl="0" algn="ctr">
              <a:spcBef>
                <a:spcPts val="0"/>
              </a:spcBef>
              <a:spcAft>
                <a:spcPts val="0"/>
              </a:spcAft>
              <a:buNone/>
            </a:pPr>
            <a:r>
              <a:rPr lang="en-US" sz="2100">
                <a:solidFill>
                  <a:schemeClr val="dk1"/>
                </a:solidFill>
                <a:latin typeface="Monda"/>
                <a:ea typeface="Monda"/>
                <a:cs typeface="Monda"/>
                <a:sym typeface="Monda"/>
              </a:rPr>
              <a:t>Retirement Accounts</a:t>
            </a:r>
            <a:endParaRPr sz="2100">
              <a:solidFill>
                <a:schemeClr val="dk1"/>
              </a:solidFill>
              <a:latin typeface="Monda"/>
              <a:ea typeface="Monda"/>
              <a:cs typeface="Monda"/>
              <a:sym typeface="Monda"/>
            </a:endParaRPr>
          </a:p>
        </p:txBody>
      </p:sp>
      <p:sp>
        <p:nvSpPr>
          <p:cNvPr id="1599" name="Google Shape;1599;p251"/>
          <p:cNvSpPr txBox="1"/>
          <p:nvPr/>
        </p:nvSpPr>
        <p:spPr>
          <a:xfrm>
            <a:off x="5080000" y="4787185"/>
            <a:ext cx="5585100" cy="861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lang="en-US" sz="2400">
                <a:solidFill>
                  <a:schemeClr val="dk1"/>
                </a:solidFill>
                <a:latin typeface="Monda"/>
                <a:ea typeface="Monda"/>
                <a:cs typeface="Monda"/>
                <a:sym typeface="Monda"/>
              </a:rPr>
              <a:t>Retirement Savings Contributions Credits,</a:t>
            </a:r>
            <a:endParaRPr sz="1900"/>
          </a:p>
          <a:p>
            <a:pPr indent="0" lvl="0" marL="0" marR="0" rtl="0" algn="l">
              <a:spcBef>
                <a:spcPts val="0"/>
              </a:spcBef>
              <a:spcAft>
                <a:spcPts val="0"/>
              </a:spcAft>
              <a:buNone/>
            </a:pPr>
            <a:r>
              <a:rPr lang="en-US" sz="2400">
                <a:solidFill>
                  <a:schemeClr val="dk1"/>
                </a:solidFill>
                <a:latin typeface="Monda"/>
                <a:ea typeface="Monda"/>
                <a:cs typeface="Monda"/>
                <a:sym typeface="Monda"/>
              </a:rPr>
              <a:t>Pensions and Annuities in AGI </a:t>
            </a:r>
            <a:endParaRPr sz="2400">
              <a:solidFill>
                <a:schemeClr val="dk1"/>
              </a:solidFill>
              <a:latin typeface="Monda"/>
              <a:ea typeface="Monda"/>
              <a:cs typeface="Monda"/>
              <a:sym typeface="Monda"/>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Google Shape;1604;p252"/>
          <p:cNvSpPr txBox="1"/>
          <p:nvPr>
            <p:ph idx="1" type="body"/>
          </p:nvPr>
        </p:nvSpPr>
        <p:spPr>
          <a:xfrm>
            <a:off x="666225" y="989750"/>
            <a:ext cx="10642200" cy="5043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1000"/>
              </a:spcBef>
              <a:spcAft>
                <a:spcPts val="0"/>
              </a:spcAft>
              <a:buClr>
                <a:srgbClr val="000000"/>
              </a:buClr>
              <a:buSzPts val="2800"/>
              <a:buFont typeface="Monda"/>
              <a:buChar char="●"/>
            </a:pPr>
            <a:r>
              <a:rPr lang="en-US">
                <a:solidFill>
                  <a:srgbClr val="000000"/>
                </a:solidFill>
                <a:latin typeface="Monda"/>
                <a:ea typeface="Monda"/>
                <a:cs typeface="Monda"/>
                <a:sym typeface="Monda"/>
              </a:rPr>
              <a:t>Prepare data workshop for APAH and their partners</a:t>
            </a:r>
            <a:endParaRPr>
              <a:solidFill>
                <a:srgbClr val="000000"/>
              </a:solidFill>
              <a:latin typeface="Monda"/>
              <a:ea typeface="Monda"/>
              <a:cs typeface="Monda"/>
              <a:sym typeface="Monda"/>
            </a:endParaRPr>
          </a:p>
          <a:p>
            <a:pPr indent="-381000" lvl="1" marL="914400" marR="0" rtl="0" algn="l">
              <a:lnSpc>
                <a:spcPct val="115000"/>
              </a:lnSpc>
              <a:spcBef>
                <a:spcPts val="1000"/>
              </a:spcBef>
              <a:spcAft>
                <a:spcPts val="0"/>
              </a:spcAft>
              <a:buClr>
                <a:srgbClr val="000000"/>
              </a:buClr>
              <a:buSzPts val="2400"/>
              <a:buFont typeface="Monda"/>
              <a:buChar char="○"/>
            </a:pPr>
            <a:r>
              <a:rPr lang="en-US">
                <a:solidFill>
                  <a:srgbClr val="000000"/>
                </a:solidFill>
                <a:latin typeface="Monda"/>
                <a:ea typeface="Monda"/>
                <a:cs typeface="Monda"/>
                <a:sym typeface="Monda"/>
              </a:rPr>
              <a:t>Share data sources</a:t>
            </a:r>
            <a:endParaRPr>
              <a:solidFill>
                <a:srgbClr val="000000"/>
              </a:solidFill>
              <a:latin typeface="Monda"/>
              <a:ea typeface="Monda"/>
              <a:cs typeface="Monda"/>
              <a:sym typeface="Monda"/>
            </a:endParaRPr>
          </a:p>
          <a:p>
            <a:pPr indent="-381000" lvl="1" marL="914400" marR="0" rtl="0" algn="l">
              <a:lnSpc>
                <a:spcPct val="115000"/>
              </a:lnSpc>
              <a:spcBef>
                <a:spcPts val="1000"/>
              </a:spcBef>
              <a:spcAft>
                <a:spcPts val="0"/>
              </a:spcAft>
              <a:buClr>
                <a:srgbClr val="000000"/>
              </a:buClr>
              <a:buSzPts val="2400"/>
              <a:buFont typeface="Monda"/>
              <a:buChar char="○"/>
            </a:pPr>
            <a:r>
              <a:rPr lang="en-US">
                <a:solidFill>
                  <a:srgbClr val="000000"/>
                </a:solidFill>
                <a:latin typeface="Monda"/>
                <a:ea typeface="Monda"/>
                <a:cs typeface="Monda"/>
                <a:sym typeface="Monda"/>
              </a:rPr>
              <a:t>Explain readily available search and analysis tools</a:t>
            </a:r>
            <a:endParaRPr>
              <a:solidFill>
                <a:srgbClr val="000000"/>
              </a:solidFill>
              <a:latin typeface="Monda"/>
              <a:ea typeface="Monda"/>
              <a:cs typeface="Monda"/>
              <a:sym typeface="Monda"/>
            </a:endParaRPr>
          </a:p>
          <a:p>
            <a:pPr indent="-381000" lvl="1" marL="914400" marR="0" rtl="0" algn="l">
              <a:lnSpc>
                <a:spcPct val="115000"/>
              </a:lnSpc>
              <a:spcBef>
                <a:spcPts val="1000"/>
              </a:spcBef>
              <a:spcAft>
                <a:spcPts val="0"/>
              </a:spcAft>
              <a:buClr>
                <a:srgbClr val="000000"/>
              </a:buClr>
              <a:buSzPts val="2400"/>
              <a:buFont typeface="Monda"/>
              <a:buChar char="○"/>
            </a:pPr>
            <a:r>
              <a:rPr lang="en-US">
                <a:solidFill>
                  <a:srgbClr val="000000"/>
                </a:solidFill>
                <a:latin typeface="Monda"/>
                <a:ea typeface="Monda"/>
                <a:cs typeface="Monda"/>
                <a:sym typeface="Monda"/>
              </a:rPr>
              <a:t>Walk through less-intuitive data collection techniques</a:t>
            </a:r>
            <a:endParaRPr>
              <a:solidFill>
                <a:srgbClr val="000000"/>
              </a:solidFill>
              <a:latin typeface="Monda"/>
              <a:ea typeface="Monda"/>
              <a:cs typeface="Monda"/>
              <a:sym typeface="Monda"/>
            </a:endParaRPr>
          </a:p>
          <a:p>
            <a:pPr indent="-406400" lvl="0" marL="457200" marR="0" rtl="0" algn="l">
              <a:lnSpc>
                <a:spcPct val="115000"/>
              </a:lnSpc>
              <a:spcBef>
                <a:spcPts val="1000"/>
              </a:spcBef>
              <a:spcAft>
                <a:spcPts val="0"/>
              </a:spcAft>
              <a:buClr>
                <a:srgbClr val="000000"/>
              </a:buClr>
              <a:buSzPts val="2800"/>
              <a:buFont typeface="Monda"/>
              <a:buChar char="●"/>
            </a:pPr>
            <a:r>
              <a:rPr lang="en-US">
                <a:solidFill>
                  <a:srgbClr val="000000"/>
                </a:solidFill>
                <a:latin typeface="Monda"/>
                <a:ea typeface="Monda"/>
                <a:cs typeface="Monda"/>
                <a:sym typeface="Monda"/>
              </a:rPr>
              <a:t>Make recommendations to APAH to address service gaps in 22204</a:t>
            </a:r>
            <a:endParaRPr>
              <a:solidFill>
                <a:srgbClr val="000000"/>
              </a:solidFill>
              <a:latin typeface="Monda"/>
              <a:ea typeface="Monda"/>
              <a:cs typeface="Monda"/>
              <a:sym typeface="Monda"/>
            </a:endParaRPr>
          </a:p>
          <a:p>
            <a:pPr indent="0" lvl="0" marL="0" marR="0" rtl="0" algn="l">
              <a:lnSpc>
                <a:spcPct val="115000"/>
              </a:lnSpc>
              <a:spcBef>
                <a:spcPts val="1000"/>
              </a:spcBef>
              <a:spcAft>
                <a:spcPts val="1000"/>
              </a:spcAft>
              <a:buNone/>
            </a:pPr>
            <a:r>
              <a:t/>
            </a:r>
            <a:endParaRPr sz="2400">
              <a:solidFill>
                <a:srgbClr val="000000"/>
              </a:solidFill>
              <a:latin typeface="Monda"/>
              <a:ea typeface="Monda"/>
              <a:cs typeface="Monda"/>
              <a:sym typeface="Monda"/>
            </a:endParaRPr>
          </a:p>
        </p:txBody>
      </p:sp>
      <p:sp>
        <p:nvSpPr>
          <p:cNvPr id="1605" name="Google Shape;1605;p252"/>
          <p:cNvSpPr txBox="1"/>
          <p:nvPr>
            <p:ph type="title"/>
          </p:nvPr>
        </p:nvSpPr>
        <p:spPr>
          <a:xfrm>
            <a:off x="569800" y="80625"/>
            <a:ext cx="11070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latin typeface="Monda"/>
                <a:ea typeface="Monda"/>
                <a:cs typeface="Monda"/>
                <a:sym typeface="Monda"/>
              </a:rPr>
              <a:t>Next Steps</a:t>
            </a:r>
            <a:endParaRPr i="0" sz="4000" u="none" cap="none" strike="noStrike">
              <a:solidFill>
                <a:schemeClr val="dk2"/>
              </a:solidFill>
              <a:latin typeface="Monda"/>
              <a:ea typeface="Monda"/>
              <a:cs typeface="Monda"/>
              <a:sym typeface="Mond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609" name="Shape 1609"/>
        <p:cNvGrpSpPr/>
        <p:nvPr/>
      </p:nvGrpSpPr>
      <p:grpSpPr>
        <a:xfrm>
          <a:off x="0" y="0"/>
          <a:ext cx="0" cy="0"/>
          <a:chOff x="0" y="0"/>
          <a:chExt cx="0" cy="0"/>
        </a:xfrm>
      </p:grpSpPr>
      <p:sp>
        <p:nvSpPr>
          <p:cNvPr id="1610" name="Google Shape;1610;p253"/>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ARI - Army Base Profiling</a:t>
            </a:r>
            <a:r>
              <a:rPr lang="en-US" sz="3200"/>
              <a:t> </a:t>
            </a:r>
            <a:endParaRPr sz="3200"/>
          </a:p>
        </p:txBody>
      </p:sp>
      <p:sp>
        <p:nvSpPr>
          <p:cNvPr id="1611" name="Google Shape;1611;p253"/>
          <p:cNvSpPr txBox="1"/>
          <p:nvPr/>
        </p:nvSpPr>
        <p:spPr>
          <a:xfrm>
            <a:off x="682650" y="3579750"/>
            <a:ext cx="66291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Team</a:t>
            </a:r>
            <a:r>
              <a:rPr lang="en-US" sz="2400"/>
              <a:t>: Zarni Htet, Adrienne Rogers, Joseph Kim, David Hinkle, David Park</a:t>
            </a:r>
            <a:endParaRPr sz="2400">
              <a:solidFill>
                <a:schemeClr val="dk1"/>
              </a:solidFill>
            </a:endParaRPr>
          </a:p>
          <a:p>
            <a:pPr indent="0" lvl="0" marL="0" rtl="0" algn="l">
              <a:spcBef>
                <a:spcPts val="0"/>
              </a:spcBef>
              <a:spcAft>
                <a:spcPts val="0"/>
              </a:spcAft>
              <a:buNone/>
            </a:pPr>
            <a:r>
              <a:rPr b="1" lang="en-US" sz="2400">
                <a:solidFill>
                  <a:schemeClr val="dk1"/>
                </a:solidFill>
              </a:rPr>
              <a:t>SDAL</a:t>
            </a:r>
            <a:r>
              <a:rPr lang="en-US" sz="2400">
                <a:solidFill>
                  <a:schemeClr val="dk1"/>
                </a:solidFill>
              </a:rPr>
              <a:t>: Josh Goldstein, Stephanie Shipp</a:t>
            </a:r>
            <a:endParaRPr sz="2400"/>
          </a:p>
          <a:p>
            <a:pPr indent="0" lvl="0" marL="0" rtl="0" algn="l">
              <a:spcBef>
                <a:spcPts val="0"/>
              </a:spcBef>
              <a:spcAft>
                <a:spcPts val="0"/>
              </a:spcAft>
              <a:buNone/>
            </a:pPr>
            <a:r>
              <a:rPr b="1" lang="en-US" sz="2400"/>
              <a:t>Sponsor:</a:t>
            </a:r>
            <a:r>
              <a:rPr lang="en-US" sz="2400"/>
              <a:t> The US Army Research Institute for </a:t>
            </a:r>
            <a:r>
              <a:rPr lang="en-US" sz="2400"/>
              <a:t>Behavioral</a:t>
            </a:r>
            <a:r>
              <a:rPr lang="en-US" sz="2400"/>
              <a:t> and Social Science Research </a:t>
            </a:r>
            <a:endParaRPr sz="24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25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Project Description</a:t>
            </a:r>
            <a:endParaRPr/>
          </a:p>
        </p:txBody>
      </p:sp>
      <p:sp>
        <p:nvSpPr>
          <p:cNvPr id="1617" name="Google Shape;1617;p254"/>
          <p:cNvSpPr txBox="1"/>
          <p:nvPr>
            <p:ph idx="1" type="body"/>
          </p:nvPr>
        </p:nvSpPr>
        <p:spPr>
          <a:xfrm>
            <a:off x="838200" y="1210224"/>
            <a:ext cx="10515600" cy="48771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lang="en-US" sz="2400"/>
              <a:t>Sponsors: The US Army Research Institute for Behavioral and Social Science Research </a:t>
            </a:r>
            <a:endParaRPr sz="2400"/>
          </a:p>
          <a:p>
            <a:pPr indent="-50800" lvl="0" marL="241300" rtl="0" algn="l">
              <a:spcBef>
                <a:spcPts val="1100"/>
              </a:spcBef>
              <a:spcAft>
                <a:spcPts val="0"/>
              </a:spcAft>
              <a:buNone/>
            </a:pPr>
            <a:r>
              <a:rPr lang="en-US" sz="2400"/>
              <a:t>ARI representatives: Greg Ruark and Andrew Slaughter </a:t>
            </a:r>
            <a:endParaRPr sz="2400"/>
          </a:p>
          <a:p>
            <a:pPr indent="-50800" lvl="0" marL="241300" rtl="0" algn="l">
              <a:spcBef>
                <a:spcPts val="1100"/>
              </a:spcBef>
              <a:spcAft>
                <a:spcPts val="0"/>
              </a:spcAft>
              <a:buNone/>
            </a:pPr>
            <a:r>
              <a:rPr lang="en-US" sz="2400"/>
              <a:t>Project Title:  </a:t>
            </a:r>
            <a:r>
              <a:rPr lang="en-US" sz="2400"/>
              <a:t>Towards an Integrated Data Framework for Understanding the Context  of Army Environments: A Case Study of Attrition of Army Soldiers </a:t>
            </a:r>
            <a:endParaRPr sz="2400"/>
          </a:p>
          <a:p>
            <a:pPr indent="-50800" lvl="0" marL="241300" rtl="0" algn="l">
              <a:spcBef>
                <a:spcPts val="1100"/>
              </a:spcBef>
              <a:spcAft>
                <a:spcPts val="0"/>
              </a:spcAft>
              <a:buNone/>
            </a:pPr>
            <a:r>
              <a:rPr b="1" lang="en-US" sz="2400"/>
              <a:t>DSPG Project Goals</a:t>
            </a:r>
            <a:r>
              <a:rPr lang="en-US" sz="2400"/>
              <a:t>: Do Soldiers leave the Army because of better opportunities in civilian life?</a:t>
            </a:r>
            <a:endParaRPr sz="2400"/>
          </a:p>
          <a:p>
            <a:pPr indent="-381000" lvl="0" marL="457200" rtl="0" algn="l">
              <a:spcBef>
                <a:spcPts val="1100"/>
              </a:spcBef>
              <a:spcAft>
                <a:spcPts val="0"/>
              </a:spcAft>
              <a:buSzPts val="2400"/>
              <a:buChar char="•"/>
            </a:pPr>
            <a:r>
              <a:rPr lang="en-US" sz="2400"/>
              <a:t>Identify publically available data sources (e.g., Census and BLS data) to create social, demographic, economic, and other quantitative profiles of Army bases and their surrounding areas</a:t>
            </a:r>
            <a:endParaRPr sz="2400"/>
          </a:p>
        </p:txBody>
      </p:sp>
      <p:pic>
        <p:nvPicPr>
          <p:cNvPr id="1618" name="Google Shape;1618;p254"/>
          <p:cNvPicPr preferRelativeResize="0"/>
          <p:nvPr/>
        </p:nvPicPr>
        <p:blipFill>
          <a:blip r:embed="rId3">
            <a:alphaModFix/>
          </a:blip>
          <a:stretch>
            <a:fillRect/>
          </a:stretch>
        </p:blipFill>
        <p:spPr>
          <a:xfrm>
            <a:off x="10409650" y="204375"/>
            <a:ext cx="1284500" cy="12903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129"/>
          <p:cNvSpPr txBox="1"/>
          <p:nvPr/>
        </p:nvSpPr>
        <p:spPr>
          <a:xfrm>
            <a:off x="75" y="771075"/>
            <a:ext cx="12192000" cy="60867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9"/>
          <p:cNvSpPr txBox="1"/>
          <p:nvPr>
            <p:ph idx="1" type="body"/>
          </p:nvPr>
        </p:nvSpPr>
        <p:spPr>
          <a:xfrm>
            <a:off x="838200" y="564910"/>
            <a:ext cx="10515600" cy="4599300"/>
          </a:xfrm>
          <a:prstGeom prst="rect">
            <a:avLst/>
          </a:prstGeom>
          <a:noFill/>
          <a:ln>
            <a:noFill/>
          </a:ln>
        </p:spPr>
        <p:txBody>
          <a:bodyPr anchorCtr="0" anchor="t" bIns="45700" lIns="91425" spcFirstLastPara="1" rIns="91425" wrap="square" tIns="45700">
            <a:noAutofit/>
          </a:bodyPr>
          <a:lstStyle/>
          <a:p>
            <a:pPr indent="-457200" lvl="0" marL="609600" marR="0" rtl="0" algn="l">
              <a:lnSpc>
                <a:spcPct val="115000"/>
              </a:lnSpc>
              <a:spcBef>
                <a:spcPts val="1100"/>
              </a:spcBef>
              <a:spcAft>
                <a:spcPts val="0"/>
              </a:spcAft>
              <a:buSzPts val="2400"/>
              <a:buChar char="●"/>
            </a:pPr>
            <a:r>
              <a:rPr b="1" lang="en-US" sz="2400"/>
              <a:t>Data collection</a:t>
            </a:r>
            <a:endParaRPr b="1" sz="2400"/>
          </a:p>
          <a:p>
            <a:pPr indent="-431800" lvl="1" marL="1219200" marR="0" rtl="0" algn="l">
              <a:lnSpc>
                <a:spcPct val="115000"/>
              </a:lnSpc>
              <a:spcBef>
                <a:spcPts val="0"/>
              </a:spcBef>
              <a:spcAft>
                <a:spcPts val="0"/>
              </a:spcAft>
              <a:buSzPts val="2000"/>
              <a:buChar char="○"/>
            </a:pPr>
            <a:r>
              <a:rPr lang="en-US" sz="2000"/>
              <a:t>Pulled 488,000+ project names from the Sourceforge API</a:t>
            </a:r>
            <a:endParaRPr sz="2000"/>
          </a:p>
          <a:p>
            <a:pPr indent="-431800" lvl="1" marL="1219200" marR="0" rtl="0" algn="l">
              <a:lnSpc>
                <a:spcPct val="115000"/>
              </a:lnSpc>
              <a:spcBef>
                <a:spcPts val="0"/>
              </a:spcBef>
              <a:spcAft>
                <a:spcPts val="0"/>
              </a:spcAft>
              <a:buSzPts val="2000"/>
              <a:buChar char="○"/>
            </a:pPr>
            <a:r>
              <a:rPr lang="en-US" sz="2000"/>
              <a:t>Number of authors: 352,504</a:t>
            </a:r>
            <a:endParaRPr sz="2000"/>
          </a:p>
          <a:p>
            <a:pPr indent="-431800" lvl="1" marL="1219200" marR="0" rtl="0" algn="l">
              <a:lnSpc>
                <a:spcPct val="115000"/>
              </a:lnSpc>
              <a:spcBef>
                <a:spcPts val="0"/>
              </a:spcBef>
              <a:spcAft>
                <a:spcPts val="0"/>
              </a:spcAft>
              <a:buSzPts val="2000"/>
              <a:buChar char="○"/>
            </a:pPr>
            <a:r>
              <a:rPr lang="en-US" sz="2000"/>
              <a:t>Scraped information from each individual webpage</a:t>
            </a:r>
            <a:endParaRPr/>
          </a:p>
        </p:txBody>
      </p:sp>
      <p:sp>
        <p:nvSpPr>
          <p:cNvPr id="567" name="Google Shape;567;p129"/>
          <p:cNvSpPr txBox="1"/>
          <p:nvPr>
            <p:ph type="title"/>
          </p:nvPr>
        </p:nvSpPr>
        <p:spPr>
          <a:xfrm>
            <a:off x="443750" y="0"/>
            <a:ext cx="11322300" cy="833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Sourceforge</a:t>
            </a:r>
            <a:endParaRPr b="1" i="0" u="none" cap="none" strike="noStrike">
              <a:solidFill>
                <a:schemeClr val="dk2"/>
              </a:solidFill>
              <a:latin typeface="Raleway"/>
              <a:ea typeface="Raleway"/>
              <a:cs typeface="Raleway"/>
              <a:sym typeface="Raleway"/>
            </a:endParaRPr>
          </a:p>
        </p:txBody>
      </p:sp>
      <p:pic>
        <p:nvPicPr>
          <p:cNvPr descr="profile_table.png" id="568" name="Google Shape;568;p129"/>
          <p:cNvPicPr preferRelativeResize="0"/>
          <p:nvPr/>
        </p:nvPicPr>
        <p:blipFill rotWithShape="1">
          <a:blip r:embed="rId3">
            <a:alphaModFix/>
          </a:blip>
          <a:srcRect b="22466" l="22464" r="18805" t="22805"/>
          <a:stretch/>
        </p:blipFill>
        <p:spPr>
          <a:xfrm>
            <a:off x="-10600" y="2275300"/>
            <a:ext cx="4830800" cy="4501651"/>
          </a:xfrm>
          <a:prstGeom prst="rect">
            <a:avLst/>
          </a:prstGeom>
          <a:noFill/>
          <a:ln>
            <a:noFill/>
          </a:ln>
        </p:spPr>
      </p:pic>
      <p:pic>
        <p:nvPicPr>
          <p:cNvPr descr="date_reg.png" id="569" name="Google Shape;569;p129"/>
          <p:cNvPicPr preferRelativeResize="0"/>
          <p:nvPr/>
        </p:nvPicPr>
        <p:blipFill>
          <a:blip r:embed="rId4">
            <a:alphaModFix/>
          </a:blip>
          <a:stretch>
            <a:fillRect/>
          </a:stretch>
        </p:blipFill>
        <p:spPr>
          <a:xfrm>
            <a:off x="8216650" y="2809700"/>
            <a:ext cx="3890050" cy="3890050"/>
          </a:xfrm>
          <a:prstGeom prst="rect">
            <a:avLst/>
          </a:prstGeom>
          <a:noFill/>
          <a:ln>
            <a:noFill/>
          </a:ln>
        </p:spPr>
      </p:pic>
      <p:pic>
        <p:nvPicPr>
          <p:cNvPr descr="last_up.png" id="570" name="Google Shape;570;p129"/>
          <p:cNvPicPr preferRelativeResize="0"/>
          <p:nvPr/>
        </p:nvPicPr>
        <p:blipFill>
          <a:blip r:embed="rId5">
            <a:alphaModFix/>
          </a:blip>
          <a:stretch>
            <a:fillRect/>
          </a:stretch>
        </p:blipFill>
        <p:spPr>
          <a:xfrm>
            <a:off x="4564800" y="2928800"/>
            <a:ext cx="3651851" cy="365185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25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Process Overview</a:t>
            </a:r>
            <a:endParaRPr/>
          </a:p>
        </p:txBody>
      </p:sp>
      <p:sp>
        <p:nvSpPr>
          <p:cNvPr id="1624" name="Google Shape;1624;p255"/>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lang="en-US" sz="2000"/>
              <a:t>Data Exploration: </a:t>
            </a:r>
            <a:endParaRPr sz="2000"/>
          </a:p>
          <a:p>
            <a:pPr indent="-431800" lvl="0" marL="609600" rtl="0" algn="l">
              <a:spcBef>
                <a:spcPts val="1100"/>
              </a:spcBef>
              <a:spcAft>
                <a:spcPts val="0"/>
              </a:spcAft>
              <a:buSzPts val="2000"/>
              <a:buChar char="•"/>
            </a:pPr>
            <a:r>
              <a:rPr lang="en-US" sz="2000"/>
              <a:t>ACS data </a:t>
            </a:r>
            <a:endParaRPr sz="2000"/>
          </a:p>
          <a:p>
            <a:pPr indent="-431800" lvl="1" marL="1219200" rtl="0" algn="l">
              <a:spcBef>
                <a:spcPts val="0"/>
              </a:spcBef>
              <a:spcAft>
                <a:spcPts val="0"/>
              </a:spcAft>
              <a:buSzPts val="2000"/>
              <a:buChar char="•"/>
            </a:pPr>
            <a:r>
              <a:rPr lang="en-US" sz="2000"/>
              <a:t>Ex: Educational Attainment and Marital Status </a:t>
            </a:r>
            <a:endParaRPr sz="2000"/>
          </a:p>
          <a:p>
            <a:pPr indent="-431800" lvl="0" marL="609600" rtl="0" algn="l">
              <a:spcBef>
                <a:spcPts val="0"/>
              </a:spcBef>
              <a:spcAft>
                <a:spcPts val="0"/>
              </a:spcAft>
              <a:buSzPts val="2000"/>
              <a:buChar char="•"/>
            </a:pPr>
            <a:r>
              <a:rPr lang="en-US" sz="2000"/>
              <a:t>BLS data </a:t>
            </a:r>
            <a:endParaRPr sz="2000"/>
          </a:p>
          <a:p>
            <a:pPr indent="-431800" lvl="1" marL="1219200" rtl="0" algn="l">
              <a:spcBef>
                <a:spcPts val="0"/>
              </a:spcBef>
              <a:spcAft>
                <a:spcPts val="0"/>
              </a:spcAft>
              <a:buSzPts val="2000"/>
              <a:buChar char="•"/>
            </a:pPr>
            <a:r>
              <a:rPr lang="en-US" sz="2000"/>
              <a:t>Ex: JOLTS*, OES*, CES*, and CPS* </a:t>
            </a:r>
            <a:endParaRPr sz="2000"/>
          </a:p>
          <a:p>
            <a:pPr indent="-50800" lvl="0" marL="241300" rtl="0" algn="l">
              <a:spcBef>
                <a:spcPts val="1100"/>
              </a:spcBef>
              <a:spcAft>
                <a:spcPts val="0"/>
              </a:spcAft>
              <a:buNone/>
            </a:pPr>
            <a:r>
              <a:rPr lang="en-US" sz="2000"/>
              <a:t>Exploratory Analysis: Uses visual analysis to understand demographics</a:t>
            </a:r>
            <a:br>
              <a:rPr lang="en-US" sz="2000"/>
            </a:br>
            <a:r>
              <a:rPr lang="en-US" sz="2000"/>
              <a:t> 1. Location of the fort </a:t>
            </a:r>
            <a:br>
              <a:rPr lang="en-US" sz="2000"/>
            </a:br>
            <a:r>
              <a:rPr lang="en-US" sz="2000"/>
              <a:t> 2. Bar Graph of side by side comparison of the fort and the surrounding areas</a:t>
            </a:r>
            <a:br>
              <a:rPr lang="en-US" sz="2000"/>
            </a:br>
            <a:r>
              <a:rPr lang="en-US" sz="2000"/>
              <a:t> 3. An aggregated form of the Bar Graph</a:t>
            </a:r>
            <a:br>
              <a:rPr lang="en-US" sz="2000"/>
            </a:br>
            <a:r>
              <a:rPr lang="en-US" sz="2000"/>
              <a:t> 4. ACS data plotted into a geographic map</a:t>
            </a:r>
            <a:endParaRPr sz="2000"/>
          </a:p>
          <a:p>
            <a:pPr indent="-50800" lvl="0" marL="241300" rtl="0" algn="l">
              <a:spcBef>
                <a:spcPts val="1100"/>
              </a:spcBef>
              <a:spcAft>
                <a:spcPts val="0"/>
              </a:spcAft>
              <a:buNone/>
            </a:pPr>
            <a:r>
              <a:rPr lang="en-US" sz="2000"/>
              <a:t>National Analysis: Creating a user friendly dashboard for visuals, comparisons, and to allow for automated approach to produce each profile</a:t>
            </a:r>
            <a:endParaRPr sz="2000"/>
          </a:p>
          <a:p>
            <a:pPr indent="0" lvl="0" marL="0" rtl="0" algn="l">
              <a:spcBef>
                <a:spcPts val="1100"/>
              </a:spcBef>
              <a:spcAft>
                <a:spcPts val="0"/>
              </a:spcAft>
              <a:buNone/>
            </a:pPr>
            <a:r>
              <a:rPr lang="en-US"/>
              <a:t> </a:t>
            </a:r>
            <a:endParaRPr/>
          </a:p>
          <a:p>
            <a:pPr indent="0" lvl="0" marL="0" rtl="0" algn="l">
              <a:spcBef>
                <a:spcPts val="1100"/>
              </a:spcBef>
              <a:spcAft>
                <a:spcPts val="0"/>
              </a:spcAft>
              <a:buNone/>
            </a:pPr>
            <a:r>
              <a:rPr lang="en-US" sz="1600"/>
              <a:t>*Acronyms - JOLTS- Job Opportunity and Labor Turnover, OES- Occupational Employment Statistics, </a:t>
            </a:r>
            <a:br>
              <a:rPr lang="en-US" sz="1600"/>
            </a:br>
            <a:r>
              <a:rPr lang="en-US" sz="1600"/>
              <a:t>CES- Current Employment Statistics, CPS- Current Population Survey </a:t>
            </a:r>
            <a:endParaRPr sz="16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25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a:t>
            </a:r>
            <a:endParaRPr/>
          </a:p>
        </p:txBody>
      </p:sp>
      <p:sp>
        <p:nvSpPr>
          <p:cNvPr id="1630" name="Google Shape;1630;p256"/>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lang="en-US" sz="2400"/>
              <a:t>U.S Census Bureau, American Community Survey (ACS): Gathered all tables of interest from ACS. Pulled military and demographic variables for future use </a:t>
            </a:r>
            <a:endParaRPr sz="2400"/>
          </a:p>
          <a:p>
            <a:pPr indent="-50800" lvl="0" marL="241300" rtl="0" algn="l">
              <a:spcBef>
                <a:spcPts val="1100"/>
              </a:spcBef>
              <a:spcAft>
                <a:spcPts val="0"/>
              </a:spcAft>
              <a:buNone/>
            </a:pPr>
            <a:r>
              <a:rPr lang="en-US" sz="2400"/>
              <a:t>Bureau of Labor Statistics (BLS): Gathered relevant BLS data and also wrote a brief description of each survey</a:t>
            </a:r>
            <a:endParaRPr sz="2400"/>
          </a:p>
          <a:p>
            <a:pPr indent="-50800" lvl="0" marL="241300" rtl="0" algn="l">
              <a:spcBef>
                <a:spcPts val="1100"/>
              </a:spcBef>
              <a:spcAft>
                <a:spcPts val="0"/>
              </a:spcAft>
              <a:buNone/>
            </a:pPr>
            <a:r>
              <a:rPr lang="en-US" sz="2400"/>
              <a:t>Base Names / ZIP Codes: Manually compiled a list to match zip codes and their bases. </a:t>
            </a:r>
            <a:endParaRPr sz="24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25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800"/>
              <a:t>Zip Code v. ZIP Code Tabulated Area</a:t>
            </a:r>
            <a:endParaRPr sz="4800"/>
          </a:p>
        </p:txBody>
      </p:sp>
      <p:sp>
        <p:nvSpPr>
          <p:cNvPr id="1636" name="Google Shape;1636;p257"/>
          <p:cNvSpPr txBox="1"/>
          <p:nvPr>
            <p:ph idx="1" type="body"/>
          </p:nvPr>
        </p:nvSpPr>
        <p:spPr>
          <a:xfrm>
            <a:off x="838200" y="1210224"/>
            <a:ext cx="10515600" cy="48504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i="1" lang="en-US" sz="2400"/>
              <a:t>Zip Code: </a:t>
            </a:r>
            <a:r>
              <a:rPr i="1" lang="en-US" sz="2400">
                <a:solidFill>
                  <a:srgbClr val="3B3E41"/>
                </a:solidFill>
                <a:highlight>
                  <a:srgbClr val="FFFFFF"/>
                </a:highlight>
                <a:latin typeface="Open Sans"/>
                <a:ea typeface="Open Sans"/>
                <a:cs typeface="Open Sans"/>
                <a:sym typeface="Open Sans"/>
              </a:rPr>
              <a:t>a five-digit number representing a USPS delivery area</a:t>
            </a:r>
            <a:endParaRPr i="1" sz="2400">
              <a:solidFill>
                <a:srgbClr val="3B3E41"/>
              </a:solidFill>
              <a:highlight>
                <a:srgbClr val="FFFFFF"/>
              </a:highlight>
              <a:latin typeface="Open Sans"/>
              <a:ea typeface="Open Sans"/>
              <a:cs typeface="Open Sans"/>
              <a:sym typeface="Open Sans"/>
            </a:endParaRPr>
          </a:p>
          <a:p>
            <a:pPr indent="-419100" lvl="0" marL="609600" rtl="0" algn="l">
              <a:spcBef>
                <a:spcPts val="1100"/>
              </a:spcBef>
              <a:spcAft>
                <a:spcPts val="0"/>
              </a:spcAft>
              <a:buClr>
                <a:srgbClr val="3B3E41"/>
              </a:buClr>
              <a:buSzPts val="1800"/>
              <a:buFont typeface="Open Sans"/>
              <a:buChar char="•"/>
            </a:pPr>
            <a:r>
              <a:rPr lang="en-US" sz="1800">
                <a:solidFill>
                  <a:srgbClr val="3B3E41"/>
                </a:solidFill>
                <a:highlight>
                  <a:srgbClr val="FFFFFF"/>
                </a:highlight>
                <a:latin typeface="Open Sans"/>
                <a:ea typeface="Open Sans"/>
                <a:cs typeface="Open Sans"/>
                <a:sym typeface="Open Sans"/>
              </a:rPr>
              <a:t>Can lead to over counting</a:t>
            </a:r>
            <a:endParaRPr sz="1800">
              <a:solidFill>
                <a:srgbClr val="3B3E41"/>
              </a:solidFill>
              <a:highlight>
                <a:srgbClr val="FFFFFF"/>
              </a:highlight>
              <a:latin typeface="Open Sans"/>
              <a:ea typeface="Open Sans"/>
              <a:cs typeface="Open Sans"/>
              <a:sym typeface="Open Sans"/>
            </a:endParaRPr>
          </a:p>
          <a:p>
            <a:pPr indent="-50800" lvl="0" marL="241300" rtl="0" algn="l">
              <a:spcBef>
                <a:spcPts val="1100"/>
              </a:spcBef>
              <a:spcAft>
                <a:spcPts val="0"/>
              </a:spcAft>
              <a:buNone/>
            </a:pPr>
            <a:r>
              <a:rPr i="1" lang="en-US" sz="2400"/>
              <a:t>ZIP Code Tabulated Area (ZCTA): </a:t>
            </a:r>
            <a:r>
              <a:rPr i="1" lang="en-US" sz="2400">
                <a:solidFill>
                  <a:srgbClr val="3B3E41"/>
                </a:solidFill>
                <a:highlight>
                  <a:srgbClr val="FFFFFF"/>
                </a:highlight>
                <a:latin typeface="Open Sans"/>
                <a:ea typeface="Open Sans"/>
                <a:cs typeface="Open Sans"/>
                <a:sym typeface="Open Sans"/>
              </a:rPr>
              <a:t>a five digit number representing a generalized area of the USPS Zip Code service area. </a:t>
            </a:r>
            <a:r>
              <a:rPr b="1" i="1" lang="en-US" sz="2400">
                <a:solidFill>
                  <a:srgbClr val="3B3E41"/>
                </a:solidFill>
                <a:highlight>
                  <a:srgbClr val="FFFFFF"/>
                </a:highlight>
                <a:latin typeface="Open Sans"/>
                <a:ea typeface="Open Sans"/>
                <a:cs typeface="Open Sans"/>
                <a:sym typeface="Open Sans"/>
              </a:rPr>
              <a:t>NOT </a:t>
            </a:r>
            <a:r>
              <a:rPr i="1" lang="en-US" sz="2400">
                <a:solidFill>
                  <a:srgbClr val="3B3E41"/>
                </a:solidFill>
                <a:highlight>
                  <a:srgbClr val="FFFFFF"/>
                </a:highlight>
                <a:latin typeface="Open Sans"/>
                <a:ea typeface="Open Sans"/>
                <a:cs typeface="Open Sans"/>
                <a:sym typeface="Open Sans"/>
              </a:rPr>
              <a:t>the same as Zip Codes</a:t>
            </a:r>
            <a:endParaRPr i="1" sz="2400">
              <a:solidFill>
                <a:srgbClr val="3B3E41"/>
              </a:solidFill>
              <a:highlight>
                <a:srgbClr val="FFFFFF"/>
              </a:highlight>
              <a:latin typeface="Open Sans"/>
              <a:ea typeface="Open Sans"/>
              <a:cs typeface="Open Sans"/>
              <a:sym typeface="Open Sans"/>
            </a:endParaRPr>
          </a:p>
          <a:p>
            <a:pPr indent="-419100" lvl="0" marL="609600" rtl="0" algn="l">
              <a:spcBef>
                <a:spcPts val="1100"/>
              </a:spcBef>
              <a:spcAft>
                <a:spcPts val="0"/>
              </a:spcAft>
              <a:buClr>
                <a:srgbClr val="3B3E41"/>
              </a:buClr>
              <a:buSzPts val="1800"/>
              <a:buFont typeface="Open Sans"/>
              <a:buChar char="•"/>
            </a:pPr>
            <a:r>
              <a:rPr lang="en-US" sz="1800">
                <a:solidFill>
                  <a:srgbClr val="3B3E41"/>
                </a:solidFill>
                <a:highlight>
                  <a:srgbClr val="FFFFFF"/>
                </a:highlight>
                <a:latin typeface="Open Sans"/>
                <a:ea typeface="Open Sans"/>
                <a:cs typeface="Open Sans"/>
                <a:sym typeface="Open Sans"/>
              </a:rPr>
              <a:t>A ZCTA does</a:t>
            </a:r>
            <a:r>
              <a:rPr lang="en-US" sz="1800">
                <a:solidFill>
                  <a:srgbClr val="3B3E41"/>
                </a:solidFill>
                <a:highlight>
                  <a:srgbClr val="FFFFFF"/>
                </a:highlight>
                <a:latin typeface="Open Sans"/>
                <a:ea typeface="Open Sans"/>
                <a:cs typeface="Open Sans"/>
                <a:sym typeface="Open Sans"/>
              </a:rPr>
              <a:t> not cross county lines</a:t>
            </a:r>
            <a:endParaRPr sz="1800">
              <a:solidFill>
                <a:srgbClr val="3B3E41"/>
              </a:solidFill>
              <a:highlight>
                <a:srgbClr val="FFFFFF"/>
              </a:highlight>
              <a:latin typeface="Open Sans"/>
              <a:ea typeface="Open Sans"/>
              <a:cs typeface="Open Sans"/>
              <a:sym typeface="Open Sans"/>
            </a:endParaRPr>
          </a:p>
          <a:p>
            <a:pPr indent="-419100" lvl="0" marL="609600" rtl="0" algn="l">
              <a:spcBef>
                <a:spcPts val="0"/>
              </a:spcBef>
              <a:spcAft>
                <a:spcPts val="0"/>
              </a:spcAft>
              <a:buClr>
                <a:srgbClr val="3B3E41"/>
              </a:buClr>
              <a:buSzPts val="1800"/>
              <a:buFont typeface="Open Sans"/>
              <a:buChar char="•"/>
            </a:pPr>
            <a:r>
              <a:rPr lang="en-US" sz="1800">
                <a:solidFill>
                  <a:srgbClr val="3B3E41"/>
                </a:solidFill>
                <a:highlight>
                  <a:srgbClr val="FFFFFF"/>
                </a:highlight>
                <a:latin typeface="Open Sans"/>
                <a:ea typeface="Open Sans"/>
                <a:cs typeface="Open Sans"/>
                <a:sym typeface="Open Sans"/>
              </a:rPr>
              <a:t>A ZCTA is based on population</a:t>
            </a:r>
            <a:endParaRPr sz="1800">
              <a:solidFill>
                <a:srgbClr val="3B3E41"/>
              </a:solidFill>
              <a:highlight>
                <a:srgbClr val="FFFFFF"/>
              </a:highlight>
              <a:latin typeface="Open Sans"/>
              <a:ea typeface="Open Sans"/>
              <a:cs typeface="Open Sans"/>
              <a:sym typeface="Open Sans"/>
            </a:endParaRPr>
          </a:p>
          <a:p>
            <a:pPr indent="-50800" lvl="0" marL="241300" rtl="0" algn="ctr">
              <a:spcBef>
                <a:spcPts val="1100"/>
              </a:spcBef>
              <a:spcAft>
                <a:spcPts val="0"/>
              </a:spcAft>
              <a:buClr>
                <a:schemeClr val="dk1"/>
              </a:buClr>
              <a:buSzPts val="1500"/>
              <a:buFont typeface="Arial"/>
              <a:buNone/>
            </a:pPr>
            <a:r>
              <a:t/>
            </a:r>
            <a:endParaRPr i="1" sz="1900">
              <a:solidFill>
                <a:srgbClr val="3B3E41"/>
              </a:solidFill>
              <a:highlight>
                <a:srgbClr val="FFFFFF"/>
              </a:highlight>
              <a:latin typeface="Open Sans"/>
              <a:ea typeface="Open Sans"/>
              <a:cs typeface="Open Sans"/>
              <a:sym typeface="Open Sans"/>
            </a:endParaRPr>
          </a:p>
        </p:txBody>
      </p:sp>
      <p:pic>
        <p:nvPicPr>
          <p:cNvPr id="1637" name="Google Shape;1637;p257"/>
          <p:cNvPicPr preferRelativeResize="0"/>
          <p:nvPr/>
        </p:nvPicPr>
        <p:blipFill rotWithShape="1">
          <a:blip r:embed="rId3">
            <a:alphaModFix/>
          </a:blip>
          <a:srcRect b="0" l="9538" r="5672" t="0"/>
          <a:stretch/>
        </p:blipFill>
        <p:spPr>
          <a:xfrm>
            <a:off x="2648426" y="4128173"/>
            <a:ext cx="2546875" cy="1859400"/>
          </a:xfrm>
          <a:prstGeom prst="rect">
            <a:avLst/>
          </a:prstGeom>
          <a:noFill/>
          <a:ln>
            <a:noFill/>
          </a:ln>
        </p:spPr>
      </p:pic>
      <p:sp>
        <p:nvSpPr>
          <p:cNvPr id="1638" name="Google Shape;1638;p257"/>
          <p:cNvSpPr txBox="1"/>
          <p:nvPr/>
        </p:nvSpPr>
        <p:spPr>
          <a:xfrm>
            <a:off x="836100" y="5606267"/>
            <a:ext cx="5713200" cy="1427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999999"/>
                </a:solidFill>
              </a:rPr>
              <a:t>https://www.policymap.com/2016/03/what-are-zip-code-tabulation-areas/</a:t>
            </a:r>
            <a:endParaRPr sz="1300">
              <a:solidFill>
                <a:srgbClr val="999999"/>
              </a:solidFill>
            </a:endParaRPr>
          </a:p>
        </p:txBody>
      </p:sp>
      <p:pic>
        <p:nvPicPr>
          <p:cNvPr id="1639" name="Google Shape;1639;p257"/>
          <p:cNvPicPr preferRelativeResize="0"/>
          <p:nvPr/>
        </p:nvPicPr>
        <p:blipFill>
          <a:blip r:embed="rId4">
            <a:alphaModFix/>
          </a:blip>
          <a:stretch>
            <a:fillRect/>
          </a:stretch>
        </p:blipFill>
        <p:spPr>
          <a:xfrm>
            <a:off x="5447550" y="4108721"/>
            <a:ext cx="2546875" cy="1878854"/>
          </a:xfrm>
          <a:prstGeom prst="rect">
            <a:avLst/>
          </a:prstGeom>
          <a:noFill/>
          <a:ln>
            <a:noFill/>
          </a:ln>
        </p:spPr>
      </p:pic>
      <p:pic>
        <p:nvPicPr>
          <p:cNvPr id="1640" name="Google Shape;1640;p257"/>
          <p:cNvPicPr preferRelativeResize="0"/>
          <p:nvPr/>
        </p:nvPicPr>
        <p:blipFill>
          <a:blip r:embed="rId5">
            <a:alphaModFix/>
          </a:blip>
          <a:stretch>
            <a:fillRect/>
          </a:stretch>
        </p:blipFill>
        <p:spPr>
          <a:xfrm>
            <a:off x="8166129" y="4128174"/>
            <a:ext cx="1849070" cy="18594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25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Exploratory Analysis</a:t>
            </a:r>
            <a:endParaRPr/>
          </a:p>
        </p:txBody>
      </p:sp>
      <p:sp>
        <p:nvSpPr>
          <p:cNvPr id="1646" name="Google Shape;1646;p258"/>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57200" lvl="0" marL="609600" rtl="0" algn="l">
              <a:spcBef>
                <a:spcPts val="1100"/>
              </a:spcBef>
              <a:spcAft>
                <a:spcPts val="0"/>
              </a:spcAft>
              <a:buSzPts val="2400"/>
              <a:buChar char="•"/>
            </a:pPr>
            <a:r>
              <a:rPr lang="en-US" sz="2400"/>
              <a:t>Goal: Use ACS data to understand the social and economic makeup of Fort compared to surrounding area</a:t>
            </a:r>
            <a:endParaRPr sz="2400"/>
          </a:p>
          <a:p>
            <a:pPr indent="-457200" lvl="0" marL="609600" rtl="0" algn="l">
              <a:spcBef>
                <a:spcPts val="0"/>
              </a:spcBef>
              <a:spcAft>
                <a:spcPts val="0"/>
              </a:spcAft>
              <a:buSzPts val="2400"/>
              <a:buChar char="•"/>
            </a:pPr>
            <a:r>
              <a:rPr lang="en-US" sz="2400"/>
              <a:t>Targeted ACS Variables: Educational Attainment, Children Under 18, Poverty Line Status, Transportation to Work, Marital Status, Sex, Race, Ethnicity, Government Assistance, Veteran Status </a:t>
            </a:r>
            <a:endParaRPr sz="2400"/>
          </a:p>
          <a:p>
            <a:pPr indent="-457200" lvl="0" marL="609600" rtl="0" algn="l">
              <a:spcBef>
                <a:spcPts val="0"/>
              </a:spcBef>
              <a:spcAft>
                <a:spcPts val="0"/>
              </a:spcAft>
              <a:buSzPts val="2400"/>
              <a:buChar char="•"/>
            </a:pPr>
            <a:r>
              <a:rPr lang="en-US" sz="2400"/>
              <a:t>Process: </a:t>
            </a:r>
            <a:br>
              <a:rPr lang="en-US" sz="2400"/>
            </a:br>
            <a:r>
              <a:rPr lang="en-US" sz="2400"/>
              <a:t>1. Collect Zip Codes and convert to ZCTAs </a:t>
            </a:r>
            <a:br>
              <a:rPr lang="en-US" sz="2400"/>
            </a:br>
            <a:r>
              <a:rPr lang="en-US" sz="2400"/>
              <a:t>2. Gather data from ACS: Zip Matcher function</a:t>
            </a:r>
            <a:br>
              <a:rPr lang="en-US" sz="2400"/>
            </a:br>
            <a:r>
              <a:rPr lang="en-US" sz="2400"/>
              <a:t>3. Create and automate plots: Function making training</a:t>
            </a:r>
            <a:br>
              <a:rPr lang="en-US" sz="2400"/>
            </a:br>
            <a:r>
              <a:rPr lang="en-US" sz="2400"/>
              <a:t>4. Run RMD file to create HTML documents</a:t>
            </a:r>
            <a:endParaRPr sz="2400"/>
          </a:p>
          <a:p>
            <a:pPr indent="0" lvl="0" marL="0" rtl="0" algn="l">
              <a:spcBef>
                <a:spcPts val="1100"/>
              </a:spcBef>
              <a:spcAft>
                <a:spcPts val="0"/>
              </a:spcAft>
              <a:buNone/>
            </a:pPr>
            <a:br>
              <a:rPr lang="en-US" sz="1900"/>
            </a:br>
            <a:endParaRPr sz="1900"/>
          </a:p>
          <a:p>
            <a:pPr indent="0" lvl="0" marL="0" rtl="0" algn="l">
              <a:spcBef>
                <a:spcPts val="1100"/>
              </a:spcBef>
              <a:spcAft>
                <a:spcPts val="0"/>
              </a:spcAft>
              <a:buNone/>
            </a:pPr>
            <a:r>
              <a:t/>
            </a:r>
            <a:endParaRPr sz="19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Google Shape;1651;p259"/>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Ft. Belvoir Overview</a:t>
            </a:r>
            <a:endParaRPr/>
          </a:p>
        </p:txBody>
      </p:sp>
      <p:sp>
        <p:nvSpPr>
          <p:cNvPr id="1652" name="Google Shape;1652;p259"/>
          <p:cNvSpPr txBox="1"/>
          <p:nvPr>
            <p:ph idx="1" type="body"/>
          </p:nvPr>
        </p:nvSpPr>
        <p:spPr>
          <a:xfrm>
            <a:off x="6656301" y="1544600"/>
            <a:ext cx="4699200" cy="43167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t/>
            </a:r>
            <a:endParaRPr sz="2100"/>
          </a:p>
        </p:txBody>
      </p:sp>
      <p:pic>
        <p:nvPicPr>
          <p:cNvPr descr="Capture3.PNG" id="1653" name="Google Shape;1653;p259"/>
          <p:cNvPicPr preferRelativeResize="0"/>
          <p:nvPr/>
        </p:nvPicPr>
        <p:blipFill>
          <a:blip r:embed="rId3">
            <a:alphaModFix/>
          </a:blip>
          <a:stretch>
            <a:fillRect/>
          </a:stretch>
        </p:blipFill>
        <p:spPr>
          <a:xfrm>
            <a:off x="6716698" y="1632073"/>
            <a:ext cx="4175500" cy="4006500"/>
          </a:xfrm>
          <a:prstGeom prst="rect">
            <a:avLst/>
          </a:prstGeom>
          <a:noFill/>
          <a:ln>
            <a:noFill/>
          </a:ln>
        </p:spPr>
      </p:pic>
      <p:sp>
        <p:nvSpPr>
          <p:cNvPr id="1654" name="Google Shape;1654;p259"/>
          <p:cNvSpPr txBox="1"/>
          <p:nvPr>
            <p:ph idx="2" type="body"/>
          </p:nvPr>
        </p:nvSpPr>
        <p:spPr>
          <a:xfrm>
            <a:off x="591028" y="1092825"/>
            <a:ext cx="5731800" cy="4776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i="1" lang="en-US" sz="2400"/>
              <a:t>Compared to Fairfax County, Va., households that live on Fort Belvoir </a:t>
            </a:r>
            <a:endParaRPr i="1" sz="2400"/>
          </a:p>
          <a:p>
            <a:pPr indent="-438150" lvl="0" marL="609600" rtl="0" algn="l">
              <a:spcBef>
                <a:spcPts val="1100"/>
              </a:spcBef>
              <a:spcAft>
                <a:spcPts val="0"/>
              </a:spcAft>
              <a:buSzPts val="2100"/>
              <a:buChar char="•"/>
            </a:pPr>
            <a:r>
              <a:rPr b="1" lang="en-US" sz="2100"/>
              <a:t>more </a:t>
            </a:r>
            <a:r>
              <a:rPr lang="en-US" sz="2100"/>
              <a:t>people have a High School degree or higher but </a:t>
            </a:r>
            <a:r>
              <a:rPr b="1" lang="en-US" sz="2100"/>
              <a:t>less</a:t>
            </a:r>
            <a:r>
              <a:rPr lang="en-US" sz="2100"/>
              <a:t> people have a Bachelor’s degree or higher</a:t>
            </a:r>
            <a:endParaRPr sz="2100"/>
          </a:p>
          <a:p>
            <a:pPr indent="-438150" lvl="0" marL="609600" rtl="0" algn="l">
              <a:spcBef>
                <a:spcPts val="0"/>
              </a:spcBef>
              <a:spcAft>
                <a:spcPts val="0"/>
              </a:spcAft>
              <a:buSzPts val="2100"/>
              <a:buChar char="•"/>
            </a:pPr>
            <a:r>
              <a:rPr b="1" lang="en-US" sz="2100"/>
              <a:t>more</a:t>
            </a:r>
            <a:r>
              <a:rPr lang="en-US" sz="2100"/>
              <a:t> people have children under the age of 18 in their household</a:t>
            </a:r>
            <a:endParaRPr sz="2100"/>
          </a:p>
          <a:p>
            <a:pPr indent="-438150" lvl="0" marL="609600" rtl="0" algn="l">
              <a:spcBef>
                <a:spcPts val="0"/>
              </a:spcBef>
              <a:spcAft>
                <a:spcPts val="0"/>
              </a:spcAft>
              <a:buSzPts val="2100"/>
              <a:buChar char="•"/>
            </a:pPr>
            <a:r>
              <a:rPr lang="en-US" sz="2100"/>
              <a:t>percentage of population above poverty line is </a:t>
            </a:r>
            <a:r>
              <a:rPr b="1" lang="en-US" sz="2100"/>
              <a:t>equivalent</a:t>
            </a:r>
            <a:endParaRPr b="1" sz="2100"/>
          </a:p>
          <a:p>
            <a:pPr indent="-438150" lvl="0" marL="609600" rtl="0" algn="l">
              <a:spcBef>
                <a:spcPts val="0"/>
              </a:spcBef>
              <a:spcAft>
                <a:spcPts val="0"/>
              </a:spcAft>
              <a:buSzPts val="2100"/>
              <a:buChar char="•"/>
            </a:pPr>
            <a:r>
              <a:rPr b="1" lang="en-US" sz="2100"/>
              <a:t>more </a:t>
            </a:r>
            <a:r>
              <a:rPr lang="en-US" sz="2100"/>
              <a:t>workers drive alone to work</a:t>
            </a:r>
            <a:endParaRPr sz="2100"/>
          </a:p>
          <a:p>
            <a:pPr indent="-438150" lvl="0" marL="609600" rtl="0" algn="l">
              <a:spcBef>
                <a:spcPts val="0"/>
              </a:spcBef>
              <a:spcAft>
                <a:spcPts val="0"/>
              </a:spcAft>
              <a:buSzPts val="2100"/>
              <a:buChar char="•"/>
            </a:pPr>
            <a:r>
              <a:rPr lang="en-US" sz="2100"/>
              <a:t>population is </a:t>
            </a:r>
            <a:r>
              <a:rPr b="1" lang="en-US" sz="2100"/>
              <a:t>more</a:t>
            </a:r>
            <a:r>
              <a:rPr lang="en-US" sz="2100"/>
              <a:t> predominantly male</a:t>
            </a:r>
            <a:endParaRPr sz="2100"/>
          </a:p>
          <a:p>
            <a:pPr indent="-438150" lvl="0" marL="609600" rtl="0" algn="l">
              <a:spcBef>
                <a:spcPts val="0"/>
              </a:spcBef>
              <a:spcAft>
                <a:spcPts val="0"/>
              </a:spcAft>
              <a:buSzPts val="2100"/>
              <a:buChar char="•"/>
            </a:pPr>
            <a:r>
              <a:rPr lang="en-US" sz="2100"/>
              <a:t>Percentage of population that is Black/African American is </a:t>
            </a:r>
            <a:r>
              <a:rPr b="1" lang="en-US" sz="2100"/>
              <a:t>twice</a:t>
            </a:r>
            <a:r>
              <a:rPr lang="en-US" sz="2100"/>
              <a:t> as large</a:t>
            </a:r>
            <a:endParaRPr i="1" sz="2400"/>
          </a:p>
        </p:txBody>
      </p:sp>
      <p:pic>
        <p:nvPicPr>
          <p:cNvPr descr="Capture3.PNG" id="1655" name="Google Shape;1655;p259"/>
          <p:cNvPicPr preferRelativeResize="0"/>
          <p:nvPr/>
        </p:nvPicPr>
        <p:blipFill>
          <a:blip r:embed="rId3">
            <a:alphaModFix/>
          </a:blip>
          <a:stretch>
            <a:fillRect/>
          </a:stretch>
        </p:blipFill>
        <p:spPr>
          <a:xfrm>
            <a:off x="6869098" y="1784473"/>
            <a:ext cx="4175500" cy="4006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6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Exploratory Analysis</a:t>
            </a:r>
            <a:endParaRPr/>
          </a:p>
        </p:txBody>
      </p:sp>
      <p:pic>
        <p:nvPicPr>
          <p:cNvPr id="1661" name="Google Shape;1661;p260"/>
          <p:cNvPicPr preferRelativeResize="0"/>
          <p:nvPr/>
        </p:nvPicPr>
        <p:blipFill>
          <a:blip r:embed="rId3">
            <a:alphaModFix/>
          </a:blip>
          <a:stretch>
            <a:fillRect/>
          </a:stretch>
        </p:blipFill>
        <p:spPr>
          <a:xfrm>
            <a:off x="571633" y="1021989"/>
            <a:ext cx="11322400" cy="5032178"/>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26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Exploratory Analysis</a:t>
            </a:r>
            <a:endParaRPr/>
          </a:p>
        </p:txBody>
      </p:sp>
      <p:sp>
        <p:nvSpPr>
          <p:cNvPr id="1667" name="Google Shape;1667;p261"/>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t/>
            </a:r>
            <a:endParaRPr/>
          </a:p>
        </p:txBody>
      </p:sp>
      <p:pic>
        <p:nvPicPr>
          <p:cNvPr id="1668" name="Google Shape;1668;p261"/>
          <p:cNvPicPr preferRelativeResize="0"/>
          <p:nvPr/>
        </p:nvPicPr>
        <p:blipFill>
          <a:blip r:embed="rId3">
            <a:alphaModFix/>
          </a:blip>
          <a:stretch>
            <a:fillRect/>
          </a:stretch>
        </p:blipFill>
        <p:spPr>
          <a:xfrm>
            <a:off x="2417033" y="1123600"/>
            <a:ext cx="7593101" cy="56948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26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Exploratory Analysis</a:t>
            </a:r>
            <a:endParaRPr/>
          </a:p>
        </p:txBody>
      </p:sp>
      <p:pic>
        <p:nvPicPr>
          <p:cNvPr descr="Capture5.PNG" id="1674" name="Google Shape;1674;p262"/>
          <p:cNvPicPr preferRelativeResize="0"/>
          <p:nvPr/>
        </p:nvPicPr>
        <p:blipFill rotWithShape="1">
          <a:blip r:embed="rId3">
            <a:alphaModFix/>
          </a:blip>
          <a:srcRect b="6893" l="8574" r="74634" t="48229"/>
          <a:stretch/>
        </p:blipFill>
        <p:spPr>
          <a:xfrm>
            <a:off x="1958333" y="1899733"/>
            <a:ext cx="1894733" cy="3308335"/>
          </a:xfrm>
          <a:prstGeom prst="rect">
            <a:avLst/>
          </a:prstGeom>
          <a:noFill/>
          <a:ln>
            <a:noFill/>
          </a:ln>
        </p:spPr>
      </p:pic>
      <p:pic>
        <p:nvPicPr>
          <p:cNvPr id="1675" name="Google Shape;1675;p262"/>
          <p:cNvPicPr preferRelativeResize="0"/>
          <p:nvPr/>
        </p:nvPicPr>
        <p:blipFill rotWithShape="1">
          <a:blip r:embed="rId4">
            <a:alphaModFix/>
          </a:blip>
          <a:srcRect b="55468" l="12019" r="57810" t="0"/>
          <a:stretch/>
        </p:blipFill>
        <p:spPr>
          <a:xfrm>
            <a:off x="4456233" y="987352"/>
            <a:ext cx="3283770" cy="2997095"/>
          </a:xfrm>
          <a:prstGeom prst="rect">
            <a:avLst/>
          </a:prstGeom>
          <a:noFill/>
          <a:ln>
            <a:noFill/>
          </a:ln>
        </p:spPr>
      </p:pic>
      <p:pic>
        <p:nvPicPr>
          <p:cNvPr id="1676" name="Google Shape;1676;p262"/>
          <p:cNvPicPr preferRelativeResize="0"/>
          <p:nvPr/>
        </p:nvPicPr>
        <p:blipFill rotWithShape="1">
          <a:blip r:embed="rId5">
            <a:alphaModFix/>
          </a:blip>
          <a:srcRect b="10770" l="12769" r="59109" t="46372"/>
          <a:stretch/>
        </p:blipFill>
        <p:spPr>
          <a:xfrm>
            <a:off x="4553633" y="3685834"/>
            <a:ext cx="3124434" cy="2944633"/>
          </a:xfrm>
          <a:prstGeom prst="rect">
            <a:avLst/>
          </a:prstGeom>
          <a:noFill/>
          <a:ln>
            <a:noFill/>
          </a:ln>
        </p:spPr>
      </p:pic>
      <p:pic>
        <p:nvPicPr>
          <p:cNvPr id="1677" name="Google Shape;1677;p262"/>
          <p:cNvPicPr preferRelativeResize="0"/>
          <p:nvPr/>
        </p:nvPicPr>
        <p:blipFill rotWithShape="1">
          <a:blip r:embed="rId6">
            <a:alphaModFix/>
          </a:blip>
          <a:srcRect b="59088" l="64282" r="10418" t="0"/>
          <a:stretch/>
        </p:blipFill>
        <p:spPr>
          <a:xfrm>
            <a:off x="7418964" y="972767"/>
            <a:ext cx="2755799" cy="2755797"/>
          </a:xfrm>
          <a:prstGeom prst="rect">
            <a:avLst/>
          </a:prstGeom>
          <a:noFill/>
          <a:ln>
            <a:noFill/>
          </a:ln>
        </p:spPr>
      </p:pic>
      <p:pic>
        <p:nvPicPr>
          <p:cNvPr id="1678" name="Google Shape;1678;p262"/>
          <p:cNvPicPr preferRelativeResize="0"/>
          <p:nvPr/>
        </p:nvPicPr>
        <p:blipFill rotWithShape="1">
          <a:blip r:embed="rId7">
            <a:alphaModFix/>
          </a:blip>
          <a:srcRect b="8502" l="63255" r="10034" t="49839"/>
          <a:stretch/>
        </p:blipFill>
        <p:spPr>
          <a:xfrm>
            <a:off x="7532715" y="3976267"/>
            <a:ext cx="2857420" cy="275579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sp>
        <p:nvSpPr>
          <p:cNvPr id="1683" name="Google Shape;1683;p26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National Analysis</a:t>
            </a:r>
            <a:endParaRPr/>
          </a:p>
        </p:txBody>
      </p:sp>
      <p:sp>
        <p:nvSpPr>
          <p:cNvPr id="1684" name="Google Shape;1684;p263"/>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Purpose</a:t>
            </a:r>
            <a:endParaRPr/>
          </a:p>
          <a:p>
            <a:pPr indent="-457200" lvl="1" marL="1219200" rtl="0" algn="l">
              <a:spcBef>
                <a:spcPts val="0"/>
              </a:spcBef>
              <a:spcAft>
                <a:spcPts val="0"/>
              </a:spcAft>
              <a:buSzPts val="2400"/>
              <a:buChar char="•"/>
            </a:pPr>
            <a:r>
              <a:rPr lang="en-US"/>
              <a:t>Compare across multiple bases and surrounding areas </a:t>
            </a:r>
            <a:endParaRPr/>
          </a:p>
          <a:p>
            <a:pPr indent="-482600" lvl="0" marL="609600" rtl="0" algn="l">
              <a:spcBef>
                <a:spcPts val="0"/>
              </a:spcBef>
              <a:spcAft>
                <a:spcPts val="0"/>
              </a:spcAft>
              <a:buSzPts val="2800"/>
              <a:buChar char="•"/>
            </a:pPr>
            <a:r>
              <a:rPr lang="en-US"/>
              <a:t>Dashboard</a:t>
            </a:r>
            <a:endParaRPr/>
          </a:p>
          <a:p>
            <a:pPr indent="-457200" lvl="1" marL="1219200" rtl="0" algn="l">
              <a:spcBef>
                <a:spcPts val="0"/>
              </a:spcBef>
              <a:spcAft>
                <a:spcPts val="0"/>
              </a:spcAft>
              <a:buSzPts val="2400"/>
              <a:buChar char="•"/>
            </a:pPr>
            <a:r>
              <a:rPr lang="en-US"/>
              <a:t>User Friendly Platform for Analysis</a:t>
            </a:r>
            <a:endParaRPr/>
          </a:p>
          <a:p>
            <a:pPr indent="-431800" lvl="2" marL="1828800" rtl="0" algn="l">
              <a:spcBef>
                <a:spcPts val="0"/>
              </a:spcBef>
              <a:spcAft>
                <a:spcPts val="0"/>
              </a:spcAft>
              <a:buSzPts val="2000"/>
              <a:buChar char="•"/>
            </a:pPr>
            <a:r>
              <a:rPr lang="en-US"/>
              <a:t>Visuals</a:t>
            </a:r>
            <a:endParaRPr/>
          </a:p>
          <a:p>
            <a:pPr indent="-431800" lvl="2" marL="1828800" rtl="0" algn="l">
              <a:spcBef>
                <a:spcPts val="0"/>
              </a:spcBef>
              <a:spcAft>
                <a:spcPts val="0"/>
              </a:spcAft>
              <a:buSzPts val="2000"/>
              <a:buChar char="•"/>
            </a:pPr>
            <a:r>
              <a:rPr lang="en-US"/>
              <a:t>Specific Variable Comparison</a:t>
            </a:r>
            <a:endParaRPr/>
          </a:p>
          <a:p>
            <a:pPr indent="-431800" lvl="2" marL="1828800" rtl="0" algn="l">
              <a:spcBef>
                <a:spcPts val="0"/>
              </a:spcBef>
              <a:spcAft>
                <a:spcPts val="0"/>
              </a:spcAft>
              <a:buSzPts val="2000"/>
              <a:buChar char="•"/>
            </a:pPr>
            <a:r>
              <a:rPr lang="en-US"/>
              <a:t>Saves Time</a:t>
            </a:r>
            <a:endParaRPr/>
          </a:p>
          <a:p>
            <a:pPr indent="-482600" lvl="0" marL="609600" rtl="0" algn="l">
              <a:spcBef>
                <a:spcPts val="0"/>
              </a:spcBef>
              <a:spcAft>
                <a:spcPts val="0"/>
              </a:spcAft>
              <a:buSzPts val="2800"/>
              <a:buChar char="•"/>
            </a:pPr>
            <a:r>
              <a:rPr lang="en-US"/>
              <a:t>Progress</a:t>
            </a:r>
            <a:endParaRPr/>
          </a:p>
          <a:p>
            <a:pPr indent="-457200" lvl="1" marL="1219200" rtl="0" algn="l">
              <a:spcBef>
                <a:spcPts val="0"/>
              </a:spcBef>
              <a:spcAft>
                <a:spcPts val="0"/>
              </a:spcAft>
              <a:buSzPts val="2400"/>
              <a:buChar char="•"/>
            </a:pPr>
            <a:r>
              <a:rPr lang="en-US"/>
              <a:t>Prepared Data</a:t>
            </a:r>
            <a:endParaRPr/>
          </a:p>
          <a:p>
            <a:pPr indent="-457200" lvl="1" marL="1219200" rtl="0" algn="l">
              <a:spcBef>
                <a:spcPts val="0"/>
              </a:spcBef>
              <a:spcAft>
                <a:spcPts val="0"/>
              </a:spcAft>
              <a:buSzPts val="2400"/>
              <a:buChar char="•"/>
            </a:pPr>
            <a:r>
              <a:rPr lang="en-US"/>
              <a:t>Mapped Bases </a:t>
            </a:r>
            <a:endParaRPr/>
          </a:p>
          <a:p>
            <a:pPr indent="-457200" lvl="1" marL="1219200" rtl="0" algn="l">
              <a:spcBef>
                <a:spcPts val="0"/>
              </a:spcBef>
              <a:spcAft>
                <a:spcPts val="0"/>
              </a:spcAft>
              <a:buSzPts val="2400"/>
              <a:buChar char="•"/>
            </a:pPr>
            <a:r>
              <a:rPr lang="en-US"/>
              <a:t>Dropdowns (size &amp; color)</a:t>
            </a:r>
            <a:endParaRPr/>
          </a:p>
          <a:p>
            <a:pPr indent="-50800" lvl="0" marL="241300" rtl="0" algn="l">
              <a:spcBef>
                <a:spcPts val="110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26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Future Work	</a:t>
            </a:r>
            <a:endParaRPr/>
          </a:p>
        </p:txBody>
      </p:sp>
      <p:sp>
        <p:nvSpPr>
          <p:cNvPr id="1690" name="Google Shape;1690;p264"/>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marR="0" rtl="0" algn="l">
              <a:lnSpc>
                <a:spcPct val="90000"/>
              </a:lnSpc>
              <a:spcBef>
                <a:spcPts val="1100"/>
              </a:spcBef>
              <a:spcAft>
                <a:spcPts val="0"/>
              </a:spcAft>
              <a:buNone/>
            </a:pPr>
            <a:r>
              <a:t/>
            </a:r>
            <a:endParaRPr/>
          </a:p>
          <a:p>
            <a:pPr indent="-482600" lvl="0" marL="609600" rtl="0" algn="l">
              <a:spcBef>
                <a:spcPts val="1100"/>
              </a:spcBef>
              <a:spcAft>
                <a:spcPts val="0"/>
              </a:spcAft>
              <a:buSzPts val="2800"/>
              <a:buChar char="•"/>
            </a:pPr>
            <a:r>
              <a:rPr lang="en-US"/>
              <a:t>Incorporate Data</a:t>
            </a:r>
            <a:endParaRPr/>
          </a:p>
          <a:p>
            <a:pPr indent="-457200" lvl="1" marL="1219200" rtl="0" algn="l">
              <a:spcBef>
                <a:spcPts val="0"/>
              </a:spcBef>
              <a:spcAft>
                <a:spcPts val="0"/>
              </a:spcAft>
              <a:buSzPts val="2400"/>
              <a:buChar char="•"/>
            </a:pPr>
            <a:r>
              <a:rPr lang="en-US"/>
              <a:t>PDE with ACS</a:t>
            </a:r>
            <a:endParaRPr/>
          </a:p>
          <a:p>
            <a:pPr indent="-482600" lvl="0" marL="609600" rtl="0" algn="l">
              <a:spcBef>
                <a:spcPts val="0"/>
              </a:spcBef>
              <a:spcAft>
                <a:spcPts val="0"/>
              </a:spcAft>
              <a:buSzPts val="2800"/>
              <a:buChar char="•"/>
            </a:pPr>
            <a:r>
              <a:rPr lang="en-US"/>
              <a:t>Model</a:t>
            </a:r>
            <a:endParaRPr/>
          </a:p>
          <a:p>
            <a:pPr indent="-457200" lvl="1" marL="1219200" rtl="0" algn="l">
              <a:spcBef>
                <a:spcPts val="0"/>
              </a:spcBef>
              <a:spcAft>
                <a:spcPts val="0"/>
              </a:spcAft>
              <a:buSzPts val="2400"/>
              <a:buChar char="•"/>
            </a:pPr>
            <a:r>
              <a:rPr lang="en-US"/>
              <a:t>Combined Data vs. Attrition Rates</a:t>
            </a:r>
            <a:endParaRPr/>
          </a:p>
          <a:p>
            <a:pPr indent="0" lvl="0" marL="0" rtl="0" algn="l">
              <a:spcBef>
                <a:spcPts val="11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130"/>
          <p:cNvSpPr txBox="1"/>
          <p:nvPr/>
        </p:nvSpPr>
        <p:spPr>
          <a:xfrm>
            <a:off x="75" y="771075"/>
            <a:ext cx="12192000" cy="60867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Raleway"/>
              <a:buNone/>
            </a:pPr>
            <a:r>
              <a:rPr lang="en-US"/>
              <a:t>Sourceforge</a:t>
            </a:r>
            <a:endParaRPr b="1" i="0" u="none" cap="none" strike="noStrike">
              <a:solidFill>
                <a:schemeClr val="dk2"/>
              </a:solidFill>
              <a:latin typeface="Raleway"/>
              <a:ea typeface="Raleway"/>
              <a:cs typeface="Raleway"/>
              <a:sym typeface="Raleway"/>
            </a:endParaRPr>
          </a:p>
        </p:txBody>
      </p:sp>
      <p:pic>
        <p:nvPicPr>
          <p:cNvPr descr="cat_bar.png" id="577" name="Google Shape;577;p130"/>
          <p:cNvPicPr preferRelativeResize="0"/>
          <p:nvPr/>
        </p:nvPicPr>
        <p:blipFill>
          <a:blip r:embed="rId3">
            <a:alphaModFix/>
          </a:blip>
          <a:stretch>
            <a:fillRect/>
          </a:stretch>
        </p:blipFill>
        <p:spPr>
          <a:xfrm>
            <a:off x="280400" y="771075"/>
            <a:ext cx="5981000" cy="5981000"/>
          </a:xfrm>
          <a:prstGeom prst="rect">
            <a:avLst/>
          </a:prstGeom>
          <a:noFill/>
          <a:ln>
            <a:noFill/>
          </a:ln>
        </p:spPr>
      </p:pic>
      <p:sp>
        <p:nvSpPr>
          <p:cNvPr id="578" name="Google Shape;578;p130"/>
          <p:cNvSpPr txBox="1"/>
          <p:nvPr/>
        </p:nvSpPr>
        <p:spPr>
          <a:xfrm>
            <a:off x="9461200" y="6419500"/>
            <a:ext cx="489300" cy="2802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top_cat (1).png" id="579" name="Google Shape;579;p130"/>
          <p:cNvPicPr preferRelativeResize="0"/>
          <p:nvPr/>
        </p:nvPicPr>
        <p:blipFill rotWithShape="1">
          <a:blip r:embed="rId4">
            <a:alphaModFix/>
          </a:blip>
          <a:srcRect b="17430" l="21763" r="19398" t="17676"/>
          <a:stretch/>
        </p:blipFill>
        <p:spPr>
          <a:xfrm>
            <a:off x="6527025" y="589500"/>
            <a:ext cx="5337475" cy="588657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26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Questions</a:t>
            </a:r>
            <a:endParaRPr/>
          </a:p>
        </p:txBody>
      </p:sp>
      <p:sp>
        <p:nvSpPr>
          <p:cNvPr id="1696" name="Google Shape;1696;p265"/>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266"/>
          <p:cNvSpPr txBox="1"/>
          <p:nvPr>
            <p:ph type="ctrTitle"/>
          </p:nvPr>
        </p:nvSpPr>
        <p:spPr>
          <a:xfrm>
            <a:off x="430306" y="497541"/>
            <a:ext cx="6992400" cy="28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WMATA Bus Fare Evasion</a:t>
            </a:r>
            <a:endParaRPr/>
          </a:p>
        </p:txBody>
      </p:sp>
      <p:sp>
        <p:nvSpPr>
          <p:cNvPr id="1702" name="Google Shape;1702;p266"/>
          <p:cNvSpPr txBox="1"/>
          <p:nvPr>
            <p:ph idx="1" type="subTitle"/>
          </p:nvPr>
        </p:nvSpPr>
        <p:spPr>
          <a:xfrm>
            <a:off x="430306" y="3602038"/>
            <a:ext cx="6992400" cy="16557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DSPG - Craig Morton, Eirik Iversen, Harsimrat Pandher (Simmu), David Hinkle, Zarni Htet, Lata Kodali</a:t>
            </a:r>
            <a:endParaRPr/>
          </a:p>
          <a:p>
            <a:pPr indent="0" lvl="0" marL="0" rtl="0" algn="l">
              <a:spcBef>
                <a:spcPts val="1100"/>
              </a:spcBef>
              <a:spcAft>
                <a:spcPts val="0"/>
              </a:spcAft>
              <a:buNone/>
            </a:pPr>
            <a:r>
              <a:rPr lang="en-US"/>
              <a:t>SDAL - Vicki Lancaster, Gizem Korkmaz, Aaron Schroeder, Joshua Goldstein</a:t>
            </a:r>
            <a:endParaRPr/>
          </a:p>
        </p:txBody>
      </p:sp>
      <p:pic>
        <p:nvPicPr>
          <p:cNvPr id="1703" name="Google Shape;1703;p266"/>
          <p:cNvPicPr preferRelativeResize="0"/>
          <p:nvPr/>
        </p:nvPicPr>
        <p:blipFill>
          <a:blip r:embed="rId3">
            <a:alphaModFix/>
          </a:blip>
          <a:stretch>
            <a:fillRect/>
          </a:stretch>
        </p:blipFill>
        <p:spPr>
          <a:xfrm>
            <a:off x="10661413" y="497538"/>
            <a:ext cx="1171575" cy="11525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Google Shape;1708;p26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Project Description</a:t>
            </a:r>
            <a:endParaRPr/>
          </a:p>
        </p:txBody>
      </p:sp>
      <p:sp>
        <p:nvSpPr>
          <p:cNvPr id="1709" name="Google Shape;1709;p267"/>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Sponsor: Washington Metropolitan Area Transit Authority (WMATA)</a:t>
            </a:r>
            <a:endParaRPr/>
          </a:p>
          <a:p>
            <a:pPr indent="-482600" lvl="0" marL="609600" rtl="0" algn="l">
              <a:spcBef>
                <a:spcPts val="0"/>
              </a:spcBef>
              <a:spcAft>
                <a:spcPts val="0"/>
              </a:spcAft>
              <a:buSzPts val="2800"/>
              <a:buChar char="•"/>
            </a:pPr>
            <a:r>
              <a:rPr lang="en-US"/>
              <a:t>WMATA Representative: Catherine Vanderwaart</a:t>
            </a:r>
            <a:endParaRPr/>
          </a:p>
          <a:p>
            <a:pPr indent="-482600" lvl="0" marL="609600" rtl="0" algn="l">
              <a:spcBef>
                <a:spcPts val="0"/>
              </a:spcBef>
              <a:spcAft>
                <a:spcPts val="0"/>
              </a:spcAft>
              <a:buSzPts val="2800"/>
              <a:buChar char="•"/>
            </a:pPr>
            <a:r>
              <a:rPr lang="en-US"/>
              <a:t>Problem: WMATA loses approximately 10-20 million dollars a year due to fare evasion on its 1300-1500 daily bus trips.</a:t>
            </a:r>
            <a:endParaRPr/>
          </a:p>
          <a:p>
            <a:pPr indent="0" lvl="0" marL="0" rtl="0" algn="l">
              <a:spcBef>
                <a:spcPts val="1100"/>
              </a:spcBef>
              <a:spcAft>
                <a:spcPts val="0"/>
              </a:spcAft>
              <a:buNone/>
            </a:pPr>
            <a:r>
              <a:rPr lang="en-US"/>
              <a:t>Research Goal: Define fare evasion and analyze several different data sources from WMATA to find determinants of fare evasion.</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26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Project Outline</a:t>
            </a:r>
            <a:endParaRPr/>
          </a:p>
        </p:txBody>
      </p:sp>
      <p:sp>
        <p:nvSpPr>
          <p:cNvPr id="1715" name="Google Shape;1715;p268"/>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500"/>
              <a:buFont typeface="Arial"/>
              <a:buNone/>
            </a:pPr>
            <a:r>
              <a:rPr lang="en-US"/>
              <a:t>We will provide:</a:t>
            </a:r>
            <a:endParaRPr/>
          </a:p>
          <a:p>
            <a:pPr indent="-482600" lvl="0" marL="609600" rtl="0" algn="l">
              <a:spcBef>
                <a:spcPts val="1100"/>
              </a:spcBef>
              <a:spcAft>
                <a:spcPts val="0"/>
              </a:spcAft>
              <a:buSzPts val="2800"/>
              <a:buChar char="•"/>
            </a:pPr>
            <a:r>
              <a:rPr lang="en-US"/>
              <a:t>Literature Review</a:t>
            </a:r>
            <a:endParaRPr/>
          </a:p>
          <a:p>
            <a:pPr indent="-457200" lvl="1" marL="1219200" rtl="0" algn="l">
              <a:spcBef>
                <a:spcPts val="0"/>
              </a:spcBef>
              <a:spcAft>
                <a:spcPts val="0"/>
              </a:spcAft>
              <a:buSzPts val="2400"/>
              <a:buChar char="•"/>
            </a:pPr>
            <a:r>
              <a:rPr lang="en-US"/>
              <a:t>Will cover history of fare evasion in context of WMATA</a:t>
            </a:r>
            <a:endParaRPr/>
          </a:p>
          <a:p>
            <a:pPr indent="-457200" lvl="1" marL="1219200" rtl="0" algn="l">
              <a:spcBef>
                <a:spcPts val="0"/>
              </a:spcBef>
              <a:spcAft>
                <a:spcPts val="0"/>
              </a:spcAft>
              <a:buSzPts val="2400"/>
              <a:buChar char="•"/>
            </a:pPr>
            <a:r>
              <a:rPr lang="en-US"/>
              <a:t>Tried methods of dealing with evasion</a:t>
            </a:r>
            <a:endParaRPr/>
          </a:p>
          <a:p>
            <a:pPr indent="-482600" lvl="0" marL="609600" rtl="0" algn="l">
              <a:spcBef>
                <a:spcPts val="0"/>
              </a:spcBef>
              <a:spcAft>
                <a:spcPts val="0"/>
              </a:spcAft>
              <a:buSzPts val="2800"/>
              <a:buChar char="•"/>
            </a:pPr>
            <a:r>
              <a:rPr lang="en-US"/>
              <a:t>Data Discovery</a:t>
            </a:r>
            <a:endParaRPr/>
          </a:p>
          <a:p>
            <a:pPr indent="-457200" lvl="1" marL="1219200" rtl="0" algn="l">
              <a:spcBef>
                <a:spcPts val="0"/>
              </a:spcBef>
              <a:spcAft>
                <a:spcPts val="0"/>
              </a:spcAft>
              <a:buSzPts val="2400"/>
              <a:buChar char="•"/>
            </a:pPr>
            <a:r>
              <a:rPr lang="en-US"/>
              <a:t>Involves working with WMATA given data and ACS data to understand fare evasion.</a:t>
            </a:r>
            <a:endParaRPr/>
          </a:p>
          <a:p>
            <a:pPr indent="-482600" lvl="0" marL="609600" rtl="0" algn="l">
              <a:spcBef>
                <a:spcPts val="0"/>
              </a:spcBef>
              <a:spcAft>
                <a:spcPts val="0"/>
              </a:spcAft>
              <a:buSzPts val="2800"/>
              <a:buChar char="•"/>
            </a:pPr>
            <a:r>
              <a:rPr lang="en-US"/>
              <a:t>Data Integration &amp; Statistical Analyses</a:t>
            </a:r>
            <a:endParaRPr/>
          </a:p>
          <a:p>
            <a:pPr indent="-457200" lvl="1" marL="1219200" rtl="0" algn="l">
              <a:spcBef>
                <a:spcPts val="0"/>
              </a:spcBef>
              <a:spcAft>
                <a:spcPts val="0"/>
              </a:spcAft>
              <a:buSzPts val="2400"/>
              <a:buChar char="•"/>
            </a:pPr>
            <a:r>
              <a:rPr lang="en-US"/>
              <a:t>Possibility quantify bus fare evasion</a:t>
            </a:r>
            <a:endParaRPr/>
          </a:p>
          <a:p>
            <a:pPr indent="-457200" lvl="1" marL="1219200" rtl="0" algn="l">
              <a:spcBef>
                <a:spcPts val="0"/>
              </a:spcBef>
              <a:spcAft>
                <a:spcPts val="0"/>
              </a:spcAft>
              <a:buSzPts val="2400"/>
              <a:buChar char="•"/>
            </a:pPr>
            <a:r>
              <a:rPr lang="en-US"/>
              <a:t>Demographic profiles of neighborhoods where evasion occurs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26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Plan</a:t>
            </a:r>
            <a:endParaRPr/>
          </a:p>
        </p:txBody>
      </p:sp>
      <p:sp>
        <p:nvSpPr>
          <p:cNvPr id="1721" name="Google Shape;1721;p269"/>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Pinpoint fare evasion at the census block group level by observing morning commutes between 5-10 AM on weekdays.</a:t>
            </a:r>
            <a:endParaRPr/>
          </a:p>
          <a:p>
            <a:pPr indent="-482600" lvl="0" marL="609600" rtl="0" algn="l">
              <a:spcBef>
                <a:spcPts val="0"/>
              </a:spcBef>
              <a:spcAft>
                <a:spcPts val="0"/>
              </a:spcAft>
              <a:buSzPts val="2800"/>
              <a:buChar char="•"/>
            </a:pPr>
            <a:r>
              <a:rPr lang="en-US"/>
              <a:t>Understand economic vulnerability of those census block groups which contain bus stops.</a:t>
            </a:r>
            <a:endParaRPr/>
          </a:p>
          <a:p>
            <a:pPr indent="-482600" lvl="0" marL="609600" rtl="0" algn="l">
              <a:spcBef>
                <a:spcPts val="0"/>
              </a:spcBef>
              <a:spcAft>
                <a:spcPts val="0"/>
              </a:spcAft>
              <a:buSzPts val="2800"/>
              <a:buChar char="•"/>
            </a:pPr>
            <a:r>
              <a:rPr lang="en-US"/>
              <a:t>Define fare evasion and determine highest fare evading census block groups.</a:t>
            </a:r>
            <a:endParaRPr/>
          </a:p>
          <a:p>
            <a:pPr indent="-482600" lvl="0" marL="609600" rtl="0" algn="l">
              <a:spcBef>
                <a:spcPts val="0"/>
              </a:spcBef>
              <a:spcAft>
                <a:spcPts val="0"/>
              </a:spcAft>
              <a:buSzPts val="2800"/>
              <a:buChar char="•"/>
            </a:pPr>
            <a:r>
              <a:rPr lang="en-US"/>
              <a:t>Determine sources of variability within those highest groups.</a:t>
            </a:r>
            <a:endParaRPr/>
          </a:p>
          <a:p>
            <a:pPr indent="-482600" lvl="0" marL="609600" rtl="0" algn="l">
              <a:spcBef>
                <a:spcPts val="0"/>
              </a:spcBef>
              <a:spcAft>
                <a:spcPts val="0"/>
              </a:spcAft>
              <a:buSzPts val="2800"/>
              <a:buChar char="•"/>
            </a:pPr>
            <a:r>
              <a:rPr lang="en-US"/>
              <a:t>Combine economic vulnerability along with feasible tactics to reduce fare evasion.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sp>
        <p:nvSpPr>
          <p:cNvPr id="1726" name="Google Shape;1726;p27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WMATA Datasets</a:t>
            </a:r>
            <a:endParaRPr/>
          </a:p>
        </p:txBody>
      </p:sp>
      <p:sp>
        <p:nvSpPr>
          <p:cNvPr id="1727" name="Google Shape;1727;p270"/>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Bus stops</a:t>
            </a:r>
            <a:endParaRPr/>
          </a:p>
          <a:p>
            <a:pPr indent="-457200" lvl="1" marL="1219200" rtl="0" algn="l">
              <a:spcBef>
                <a:spcPts val="500"/>
              </a:spcBef>
              <a:spcAft>
                <a:spcPts val="0"/>
              </a:spcAft>
              <a:buSzPts val="2400"/>
              <a:buChar char="•"/>
            </a:pPr>
            <a:r>
              <a:rPr lang="en-US"/>
              <a:t>Contains bus stop ID, description, latitude, and longitude.</a:t>
            </a:r>
            <a:endParaRPr/>
          </a:p>
          <a:p>
            <a:pPr indent="-457200" lvl="1" marL="1219200" rtl="0" algn="l">
              <a:spcBef>
                <a:spcPts val="0"/>
              </a:spcBef>
              <a:spcAft>
                <a:spcPts val="0"/>
              </a:spcAft>
              <a:buSzPts val="2400"/>
              <a:buChar char="•"/>
            </a:pPr>
            <a:r>
              <a:rPr lang="en-US"/>
              <a:t>10,988 observations of 5 variables.</a:t>
            </a:r>
            <a:endParaRPr/>
          </a:p>
          <a:p>
            <a:pPr indent="0" lvl="0" marL="0" rtl="0" algn="l">
              <a:spcBef>
                <a:spcPts val="1100"/>
              </a:spcBef>
              <a:spcAft>
                <a:spcPts val="0"/>
              </a:spcAft>
              <a:buNone/>
            </a:pPr>
            <a:r>
              <a:rPr lang="en-US"/>
              <a:t>Approximate Person Counter (APC)</a:t>
            </a:r>
            <a:endParaRPr/>
          </a:p>
          <a:p>
            <a:pPr indent="-457200" lvl="1" marL="1219200" rtl="0" algn="l">
              <a:spcBef>
                <a:spcPts val="500"/>
              </a:spcBef>
              <a:spcAft>
                <a:spcPts val="0"/>
              </a:spcAft>
              <a:buSzPts val="2400"/>
              <a:buChar char="•"/>
            </a:pPr>
            <a:r>
              <a:rPr lang="en-US"/>
              <a:t>Contains front and back door entries and exits for a given bus, route, and bus stop.</a:t>
            </a:r>
            <a:endParaRPr/>
          </a:p>
          <a:p>
            <a:pPr indent="-457200" lvl="1" marL="1219200" rtl="0" algn="l">
              <a:spcBef>
                <a:spcPts val="0"/>
              </a:spcBef>
              <a:spcAft>
                <a:spcPts val="0"/>
              </a:spcAft>
              <a:buSzPts val="2400"/>
              <a:buChar char="•"/>
            </a:pPr>
            <a:r>
              <a:rPr lang="en-US"/>
              <a:t>3,779,527 observations of 20 variables.</a:t>
            </a:r>
            <a:endParaRPr/>
          </a:p>
          <a:p>
            <a:pPr indent="0" lvl="0" marL="0" rtl="0" algn="l">
              <a:spcBef>
                <a:spcPts val="1100"/>
              </a:spcBef>
              <a:spcAft>
                <a:spcPts val="0"/>
              </a:spcAft>
              <a:buNone/>
            </a:pPr>
            <a:r>
              <a:rPr lang="en-US"/>
              <a:t>Farebox</a:t>
            </a:r>
            <a:endParaRPr/>
          </a:p>
          <a:p>
            <a:pPr indent="-457200" lvl="1" marL="1219200" rtl="0" algn="l">
              <a:spcBef>
                <a:spcPts val="500"/>
              </a:spcBef>
              <a:spcAft>
                <a:spcPts val="0"/>
              </a:spcAft>
              <a:buSzPts val="2400"/>
              <a:buChar char="•"/>
            </a:pPr>
            <a:r>
              <a:rPr lang="en-US"/>
              <a:t>Contains cash and smartrip transactions for given bus, trip number, and bus stop.</a:t>
            </a:r>
            <a:endParaRPr/>
          </a:p>
          <a:p>
            <a:pPr indent="-457200" lvl="1" marL="1219200" rtl="0" algn="l">
              <a:spcBef>
                <a:spcPts val="0"/>
              </a:spcBef>
              <a:spcAft>
                <a:spcPts val="0"/>
              </a:spcAft>
              <a:buSzPts val="2400"/>
              <a:buChar char="•"/>
            </a:pPr>
            <a:r>
              <a:rPr lang="en-US"/>
              <a:t>2,729,668 observations of 17 variables.</a:t>
            </a:r>
            <a:endParaRPr/>
          </a:p>
          <a:p>
            <a:pPr indent="-419100" lvl="0" marL="609600" rtl="0" algn="l">
              <a:spcBef>
                <a:spcPts val="1100"/>
              </a:spcBef>
              <a:spcAft>
                <a:spcPts val="0"/>
              </a:spcAft>
              <a:buNone/>
            </a:pPr>
            <a:r>
              <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27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Processing</a:t>
            </a:r>
            <a:endParaRPr/>
          </a:p>
        </p:txBody>
      </p:sp>
      <p:sp>
        <p:nvSpPr>
          <p:cNvPr id="1733" name="Google Shape;1733;p271"/>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44500" lvl="0" marL="609600" rtl="0" algn="l">
              <a:spcBef>
                <a:spcPts val="1100"/>
              </a:spcBef>
              <a:spcAft>
                <a:spcPts val="0"/>
              </a:spcAft>
              <a:buSzPts val="2200"/>
              <a:buChar char="●"/>
            </a:pPr>
            <a:r>
              <a:rPr lang="en-US" sz="2200"/>
              <a:t>Attached census block group information</a:t>
            </a:r>
            <a:endParaRPr sz="2200"/>
          </a:p>
          <a:p>
            <a:pPr indent="-444500" lvl="0" marL="609600" rtl="0" algn="l">
              <a:spcBef>
                <a:spcPts val="0"/>
              </a:spcBef>
              <a:spcAft>
                <a:spcPts val="0"/>
              </a:spcAft>
              <a:buSzPts val="2200"/>
              <a:buChar char="●"/>
            </a:pPr>
            <a:r>
              <a:rPr lang="en-US" sz="2200"/>
              <a:t>Concentrated on weekdays from 5-10 AM</a:t>
            </a:r>
            <a:endParaRPr sz="2200"/>
          </a:p>
          <a:p>
            <a:pPr indent="-444500" lvl="0" marL="609600" rtl="0" algn="l">
              <a:spcBef>
                <a:spcPts val="0"/>
              </a:spcBef>
              <a:spcAft>
                <a:spcPts val="0"/>
              </a:spcAft>
              <a:buSzPts val="2200"/>
              <a:buChar char="●"/>
            </a:pPr>
            <a:r>
              <a:rPr lang="en-US" sz="2200"/>
              <a:t>Calculated number of riders on the bus for APC</a:t>
            </a:r>
            <a:endParaRPr sz="2200"/>
          </a:p>
          <a:p>
            <a:pPr indent="-444500" lvl="0" marL="609600" rtl="0" algn="l">
              <a:spcBef>
                <a:spcPts val="0"/>
              </a:spcBef>
              <a:spcAft>
                <a:spcPts val="0"/>
              </a:spcAft>
              <a:buSzPts val="2200"/>
              <a:buChar char="●"/>
            </a:pPr>
            <a:r>
              <a:rPr lang="en-US" sz="2200"/>
              <a:t>Cleaned APC and Farebox datasets</a:t>
            </a:r>
            <a:endParaRPr sz="2200"/>
          </a:p>
          <a:p>
            <a:pPr indent="-444500" lvl="0" marL="609600" rtl="0" algn="l">
              <a:spcBef>
                <a:spcPts val="0"/>
              </a:spcBef>
              <a:spcAft>
                <a:spcPts val="0"/>
              </a:spcAft>
              <a:buSzPts val="2200"/>
              <a:buChar char="●"/>
            </a:pPr>
            <a:r>
              <a:rPr lang="en-US" sz="2200"/>
              <a:t>Created master file aggregated at the census block group (CBG) level with following variables:</a:t>
            </a:r>
            <a:endParaRPr sz="2200"/>
          </a:p>
          <a:p>
            <a:pPr indent="0" lvl="0" marL="457200" rtl="0" algn="l">
              <a:spcBef>
                <a:spcPts val="1100"/>
              </a:spcBef>
              <a:spcAft>
                <a:spcPts val="0"/>
              </a:spcAft>
              <a:buNone/>
            </a:pPr>
            <a:r>
              <a:t/>
            </a:r>
            <a:endParaRPr/>
          </a:p>
        </p:txBody>
      </p:sp>
      <p:pic>
        <p:nvPicPr>
          <p:cNvPr id="1734" name="Google Shape;1734;p271"/>
          <p:cNvPicPr preferRelativeResize="0"/>
          <p:nvPr/>
        </p:nvPicPr>
        <p:blipFill>
          <a:blip r:embed="rId3">
            <a:alphaModFix/>
          </a:blip>
          <a:stretch>
            <a:fillRect/>
          </a:stretch>
        </p:blipFill>
        <p:spPr>
          <a:xfrm>
            <a:off x="1524275" y="3521100"/>
            <a:ext cx="9459075" cy="1547850"/>
          </a:xfrm>
          <a:prstGeom prst="rect">
            <a:avLst/>
          </a:prstGeom>
          <a:noFill/>
          <a:ln>
            <a:noFill/>
          </a:ln>
        </p:spPr>
      </p:pic>
      <p:pic>
        <p:nvPicPr>
          <p:cNvPr id="1735" name="Google Shape;1735;p271"/>
          <p:cNvPicPr preferRelativeResize="0"/>
          <p:nvPr/>
        </p:nvPicPr>
        <p:blipFill>
          <a:blip r:embed="rId4">
            <a:alphaModFix/>
          </a:blip>
          <a:stretch>
            <a:fillRect/>
          </a:stretch>
        </p:blipFill>
        <p:spPr>
          <a:xfrm>
            <a:off x="2276000" y="5068959"/>
            <a:ext cx="7955616" cy="1547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Google Shape;1740;p27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Economic Vulnerability</a:t>
            </a:r>
            <a:endParaRPr/>
          </a:p>
        </p:txBody>
      </p:sp>
      <p:sp>
        <p:nvSpPr>
          <p:cNvPr id="1741" name="Google Shape;1741;p272"/>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lang="en-US" sz="2400"/>
              <a:t>In order to understand populations that might be more at risk to not be able to pay their fares, we:</a:t>
            </a:r>
            <a:endParaRPr sz="2400"/>
          </a:p>
          <a:p>
            <a:pPr indent="-457200" lvl="0" marL="609600" rtl="0" algn="l">
              <a:spcBef>
                <a:spcPts val="1100"/>
              </a:spcBef>
              <a:spcAft>
                <a:spcPts val="0"/>
              </a:spcAft>
              <a:buSzPts val="2400"/>
              <a:buChar char="•"/>
            </a:pPr>
            <a:r>
              <a:rPr lang="en-US" sz="2400"/>
              <a:t>Created an economic vulnerability index </a:t>
            </a:r>
            <a:endParaRPr sz="2400"/>
          </a:p>
          <a:p>
            <a:pPr indent="-457200" lvl="0" marL="609600" rtl="0" algn="l">
              <a:spcBef>
                <a:spcPts val="0"/>
              </a:spcBef>
              <a:spcAft>
                <a:spcPts val="0"/>
              </a:spcAft>
              <a:buSzPts val="2400"/>
              <a:buChar char="•"/>
            </a:pPr>
            <a:r>
              <a:rPr lang="en-US" sz="2400"/>
              <a:t>Looked at four variables on the household level for block groups</a:t>
            </a:r>
            <a:endParaRPr sz="2400"/>
          </a:p>
          <a:p>
            <a:pPr indent="-438150" lvl="1" marL="1219200" rtl="0" algn="l">
              <a:spcBef>
                <a:spcPts val="0"/>
              </a:spcBef>
              <a:spcAft>
                <a:spcPts val="0"/>
              </a:spcAft>
              <a:buSzPts val="2100"/>
              <a:buChar char="•"/>
            </a:pPr>
            <a:r>
              <a:rPr lang="en-US" sz="2100"/>
              <a:t>Block groups that have a high number of houses receiving food stamps</a:t>
            </a:r>
            <a:endParaRPr sz="2100"/>
          </a:p>
          <a:p>
            <a:pPr indent="-438150" lvl="1" marL="1219200" rtl="0" algn="l">
              <a:spcBef>
                <a:spcPts val="0"/>
              </a:spcBef>
              <a:spcAft>
                <a:spcPts val="0"/>
              </a:spcAft>
              <a:buSzPts val="2100"/>
              <a:buChar char="•"/>
            </a:pPr>
            <a:r>
              <a:rPr lang="en-US" sz="2100"/>
              <a:t>High number of households that have no vehicle</a:t>
            </a:r>
            <a:endParaRPr sz="2100"/>
          </a:p>
          <a:p>
            <a:pPr indent="-438150" lvl="1" marL="1219200" rtl="0" algn="l">
              <a:spcBef>
                <a:spcPts val="0"/>
              </a:spcBef>
              <a:spcAft>
                <a:spcPts val="0"/>
              </a:spcAft>
              <a:buSzPts val="2100"/>
              <a:buChar char="•"/>
            </a:pPr>
            <a:r>
              <a:rPr lang="en-US" sz="2100"/>
              <a:t>High number of households that have an income below the poverty line</a:t>
            </a:r>
            <a:endParaRPr sz="2100"/>
          </a:p>
          <a:p>
            <a:pPr indent="-438150" lvl="1" marL="1219200" rtl="0" algn="l">
              <a:spcBef>
                <a:spcPts val="0"/>
              </a:spcBef>
              <a:spcAft>
                <a:spcPts val="0"/>
              </a:spcAft>
              <a:buSzPts val="2100"/>
              <a:buChar char="•"/>
            </a:pPr>
            <a:r>
              <a:rPr lang="en-US" sz="2100"/>
              <a:t>High number of households that spend more than 50% of their income on their rent / mortgage</a:t>
            </a:r>
            <a:endParaRPr sz="2100"/>
          </a:p>
          <a:p>
            <a:pPr indent="-457200" lvl="0" marL="609600" rtl="0" algn="l">
              <a:spcBef>
                <a:spcPts val="0"/>
              </a:spcBef>
              <a:spcAft>
                <a:spcPts val="0"/>
              </a:spcAft>
              <a:buSzPts val="2400"/>
              <a:buChar char="•"/>
            </a:pPr>
            <a:r>
              <a:rPr lang="en-US" sz="2400"/>
              <a:t>Take these variables and assign them a one to five quantile based on the range of the number of households</a:t>
            </a:r>
            <a:endParaRPr sz="2400"/>
          </a:p>
          <a:p>
            <a:pPr indent="-457200" lvl="0" marL="609600" rtl="0" algn="l">
              <a:spcBef>
                <a:spcPts val="0"/>
              </a:spcBef>
              <a:spcAft>
                <a:spcPts val="0"/>
              </a:spcAft>
              <a:buSzPts val="2400"/>
              <a:buChar char="•"/>
            </a:pPr>
            <a:r>
              <a:rPr lang="en-US" sz="2400"/>
              <a:t>Add up scores across the variables to get a composite rank out of 20</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Google Shape;1746;p27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Economic Vulnerability Map</a:t>
            </a:r>
            <a:endParaRPr/>
          </a:p>
        </p:txBody>
      </p:sp>
      <p:sp>
        <p:nvSpPr>
          <p:cNvPr id="1747" name="Google Shape;1747;p273"/>
          <p:cNvSpPr txBox="1"/>
          <p:nvPr>
            <p:ph idx="1" type="body"/>
          </p:nvPr>
        </p:nvSpPr>
        <p:spPr>
          <a:xfrm>
            <a:off x="9483233" y="1129400"/>
            <a:ext cx="2373600" cy="4917600"/>
          </a:xfrm>
          <a:prstGeom prst="rect">
            <a:avLst/>
          </a:prstGeom>
        </p:spPr>
        <p:txBody>
          <a:bodyPr anchorCtr="0" anchor="t" bIns="91425" lIns="91425" spcFirstLastPara="1" rIns="91425" wrap="square" tIns="91425">
            <a:noAutofit/>
          </a:bodyPr>
          <a:lstStyle/>
          <a:p>
            <a:pPr indent="-438150" lvl="0" marL="609600" rtl="0" algn="l">
              <a:spcBef>
                <a:spcPts val="1100"/>
              </a:spcBef>
              <a:spcAft>
                <a:spcPts val="0"/>
              </a:spcAft>
              <a:buSzPts val="2100"/>
              <a:buChar char="•"/>
            </a:pPr>
            <a:r>
              <a:rPr lang="en-US" sz="2100"/>
              <a:t>7 counties WMATA services</a:t>
            </a:r>
            <a:endParaRPr sz="2100"/>
          </a:p>
          <a:p>
            <a:pPr indent="-438150" lvl="0" marL="609600" rtl="0" algn="l">
              <a:spcBef>
                <a:spcPts val="0"/>
              </a:spcBef>
              <a:spcAft>
                <a:spcPts val="0"/>
              </a:spcAft>
              <a:buSzPts val="2100"/>
              <a:buChar char="•"/>
            </a:pPr>
            <a:r>
              <a:rPr lang="en-US" sz="2100"/>
              <a:t>Colored BGS contain bus stops</a:t>
            </a:r>
            <a:endParaRPr sz="2100"/>
          </a:p>
          <a:p>
            <a:pPr indent="-438150" lvl="0" marL="609600" rtl="0" algn="l">
              <a:spcBef>
                <a:spcPts val="0"/>
              </a:spcBef>
              <a:spcAft>
                <a:spcPts val="0"/>
              </a:spcAft>
              <a:buSzPts val="2100"/>
              <a:buChar char="•"/>
            </a:pPr>
            <a:r>
              <a:rPr lang="en-US" sz="2100"/>
              <a:t>High rank means high economic vulnerability</a:t>
            </a:r>
            <a:endParaRPr sz="2100"/>
          </a:p>
        </p:txBody>
      </p:sp>
      <p:pic>
        <p:nvPicPr>
          <p:cNvPr descr="WMATA Bus Stop Socio-Economic Vulnerability Map.jpeg" id="1748" name="Google Shape;1748;p273"/>
          <p:cNvPicPr preferRelativeResize="0"/>
          <p:nvPr/>
        </p:nvPicPr>
        <p:blipFill rotWithShape="1">
          <a:blip r:embed="rId3">
            <a:alphaModFix/>
          </a:blip>
          <a:srcRect b="15738" l="33333" r="0" t="22567"/>
          <a:stretch/>
        </p:blipFill>
        <p:spPr>
          <a:xfrm>
            <a:off x="789300" y="1241317"/>
            <a:ext cx="8823802" cy="4693768"/>
          </a:xfrm>
          <a:prstGeom prst="rect">
            <a:avLst/>
          </a:prstGeom>
          <a:noFill/>
          <a:ln cap="flat" cmpd="sng" w="9525">
            <a:solidFill>
              <a:schemeClr val="accent1"/>
            </a:solidFill>
            <a:prstDash val="solid"/>
            <a:round/>
            <a:headEnd len="sm" w="sm" type="none"/>
            <a:tailEnd len="sm" w="sm" type="none"/>
          </a:ln>
        </p:spPr>
      </p:pic>
      <p:sp>
        <p:nvSpPr>
          <p:cNvPr id="1749" name="Google Shape;1749;p273"/>
          <p:cNvSpPr txBox="1"/>
          <p:nvPr/>
        </p:nvSpPr>
        <p:spPr>
          <a:xfrm>
            <a:off x="-252000" y="90000"/>
            <a:ext cx="5184000" cy="604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
        <p:nvSpPr>
          <p:cNvPr id="1750" name="Google Shape;1750;p273"/>
          <p:cNvSpPr txBox="1"/>
          <p:nvPr/>
        </p:nvSpPr>
        <p:spPr>
          <a:xfrm>
            <a:off x="1539000" y="1377000"/>
            <a:ext cx="5184000" cy="604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274"/>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Fare Evasion</a:t>
            </a:r>
            <a:endParaRPr/>
          </a:p>
        </p:txBody>
      </p:sp>
      <p:sp>
        <p:nvSpPr>
          <p:cNvPr id="1756" name="Google Shape;1756;p274"/>
          <p:cNvSpPr txBox="1"/>
          <p:nvPr>
            <p:ph idx="1" type="body"/>
          </p:nvPr>
        </p:nvSpPr>
        <p:spPr>
          <a:xfrm>
            <a:off x="5183188" y="1092820"/>
            <a:ext cx="6172500" cy="47685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We estimate fare evasion by the following measures: </a:t>
            </a:r>
            <a:endParaRPr/>
          </a:p>
          <a:p>
            <a:pPr indent="-508000" lvl="0" marL="609600" rtl="0" algn="l">
              <a:spcBef>
                <a:spcPts val="1100"/>
              </a:spcBef>
              <a:spcAft>
                <a:spcPts val="0"/>
              </a:spcAft>
              <a:buSzPts val="3200"/>
              <a:buChar char="●"/>
            </a:pPr>
            <a:r>
              <a:rPr lang="en-US"/>
              <a:t>8 Key presses </a:t>
            </a:r>
            <a:endParaRPr/>
          </a:p>
          <a:p>
            <a:pPr indent="-482600" lvl="1" marL="1219200" rtl="0" algn="l">
              <a:spcBef>
                <a:spcPts val="0"/>
              </a:spcBef>
              <a:spcAft>
                <a:spcPts val="0"/>
              </a:spcAft>
              <a:buSzPts val="2800"/>
              <a:buChar char="○"/>
            </a:pPr>
            <a:r>
              <a:rPr lang="en-US"/>
              <a:t>A button the bus operator presses when they observe an instance of fare evasion</a:t>
            </a:r>
            <a:endParaRPr/>
          </a:p>
          <a:p>
            <a:pPr indent="-508000" lvl="0" marL="609600" rtl="0" algn="l">
              <a:spcBef>
                <a:spcPts val="0"/>
              </a:spcBef>
              <a:spcAft>
                <a:spcPts val="0"/>
              </a:spcAft>
              <a:buSzPts val="3200"/>
              <a:buChar char="●"/>
            </a:pPr>
            <a:r>
              <a:rPr lang="en-US"/>
              <a:t>Count of APC back door entries </a:t>
            </a:r>
            <a:endParaRPr/>
          </a:p>
          <a:p>
            <a:pPr indent="-482600" lvl="1" marL="1219200" rtl="0" algn="l">
              <a:spcBef>
                <a:spcPts val="0"/>
              </a:spcBef>
              <a:spcAft>
                <a:spcPts val="0"/>
              </a:spcAft>
              <a:buSzPts val="2800"/>
              <a:buChar char="○"/>
            </a:pPr>
            <a:r>
              <a:rPr lang="en-US"/>
              <a:t>People entering the bus from the back door</a:t>
            </a:r>
            <a:endParaRPr/>
          </a:p>
        </p:txBody>
      </p:sp>
      <p:pic>
        <p:nvPicPr>
          <p:cNvPr id="1757" name="Google Shape;1757;p274"/>
          <p:cNvPicPr preferRelativeResize="0"/>
          <p:nvPr/>
        </p:nvPicPr>
        <p:blipFill>
          <a:blip r:embed="rId3">
            <a:alphaModFix/>
          </a:blip>
          <a:stretch>
            <a:fillRect/>
          </a:stretch>
        </p:blipFill>
        <p:spPr>
          <a:xfrm>
            <a:off x="591025" y="1092825"/>
            <a:ext cx="4349100" cy="3358871"/>
          </a:xfrm>
          <a:prstGeom prst="rect">
            <a:avLst/>
          </a:prstGeom>
          <a:noFill/>
          <a:ln>
            <a:noFill/>
          </a:ln>
        </p:spPr>
      </p:pic>
      <p:pic>
        <p:nvPicPr>
          <p:cNvPr id="1758" name="Google Shape;1758;p274"/>
          <p:cNvPicPr preferRelativeResize="0"/>
          <p:nvPr/>
        </p:nvPicPr>
        <p:blipFill>
          <a:blip r:embed="rId4">
            <a:alphaModFix/>
          </a:blip>
          <a:stretch>
            <a:fillRect/>
          </a:stretch>
        </p:blipFill>
        <p:spPr>
          <a:xfrm>
            <a:off x="591042" y="4451717"/>
            <a:ext cx="4349100" cy="2275954"/>
          </a:xfrm>
          <a:prstGeom prst="rect">
            <a:avLst/>
          </a:prstGeom>
          <a:noFill/>
          <a:ln>
            <a:noFill/>
          </a:ln>
        </p:spPr>
      </p:pic>
      <p:sp>
        <p:nvSpPr>
          <p:cNvPr id="1759" name="Google Shape;1759;p274"/>
          <p:cNvSpPr/>
          <p:nvPr/>
        </p:nvSpPr>
        <p:spPr>
          <a:xfrm>
            <a:off x="1701350" y="3858725"/>
            <a:ext cx="333300" cy="43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131"/>
          <p:cNvSpPr txBox="1"/>
          <p:nvPr/>
        </p:nvSpPr>
        <p:spPr>
          <a:xfrm>
            <a:off x="75" y="771075"/>
            <a:ext cx="12192000" cy="60867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1"/>
          <p:cNvSpPr txBox="1"/>
          <p:nvPr>
            <p:ph type="title"/>
          </p:nvPr>
        </p:nvSpPr>
        <p:spPr>
          <a:xfrm>
            <a:off x="443754" y="-152399"/>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Sourceforge</a:t>
            </a:r>
            <a:endParaRPr b="1" i="0" u="none" cap="none" strike="noStrike">
              <a:solidFill>
                <a:schemeClr val="dk2"/>
              </a:solidFill>
              <a:latin typeface="Raleway"/>
              <a:ea typeface="Raleway"/>
              <a:cs typeface="Raleway"/>
              <a:sym typeface="Raleway"/>
            </a:endParaRPr>
          </a:p>
        </p:txBody>
      </p:sp>
      <p:pic>
        <p:nvPicPr>
          <p:cNvPr descr="full_net.PNG" id="586" name="Google Shape;586;p131"/>
          <p:cNvPicPr preferRelativeResize="0"/>
          <p:nvPr/>
        </p:nvPicPr>
        <p:blipFill rotWithShape="1">
          <a:blip r:embed="rId3">
            <a:alphaModFix/>
          </a:blip>
          <a:srcRect b="0" l="0" r="10329" t="0"/>
          <a:stretch/>
        </p:blipFill>
        <p:spPr>
          <a:xfrm>
            <a:off x="98700" y="1108375"/>
            <a:ext cx="5335950" cy="5337650"/>
          </a:xfrm>
          <a:prstGeom prst="rect">
            <a:avLst/>
          </a:prstGeom>
          <a:noFill/>
          <a:ln>
            <a:noFill/>
          </a:ln>
        </p:spPr>
      </p:pic>
      <p:pic>
        <p:nvPicPr>
          <p:cNvPr descr="se_net.png" id="587" name="Google Shape;587;p131"/>
          <p:cNvPicPr preferRelativeResize="0"/>
          <p:nvPr/>
        </p:nvPicPr>
        <p:blipFill rotWithShape="1">
          <a:blip r:embed="rId4">
            <a:alphaModFix/>
          </a:blip>
          <a:srcRect b="0" l="6203" r="15364" t="0"/>
          <a:stretch/>
        </p:blipFill>
        <p:spPr>
          <a:xfrm>
            <a:off x="5603187" y="700025"/>
            <a:ext cx="6055413" cy="615797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Google Shape;1764;p27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Back Door Entries</a:t>
            </a:r>
            <a:endParaRPr/>
          </a:p>
        </p:txBody>
      </p:sp>
      <p:pic>
        <p:nvPicPr>
          <p:cNvPr descr="Screen Shot 2017-07-11 at 11.40.47 AM[9835].png" id="1765" name="Google Shape;1765;p275"/>
          <p:cNvPicPr preferRelativeResize="0"/>
          <p:nvPr/>
        </p:nvPicPr>
        <p:blipFill rotWithShape="1">
          <a:blip r:embed="rId3">
            <a:alphaModFix/>
          </a:blip>
          <a:srcRect b="15723" l="33792" r="0" t="20772"/>
          <a:stretch/>
        </p:blipFill>
        <p:spPr>
          <a:xfrm>
            <a:off x="1675400" y="1103358"/>
            <a:ext cx="9149932" cy="4881667"/>
          </a:xfrm>
          <a:prstGeom prst="rect">
            <a:avLst/>
          </a:prstGeom>
          <a:noFill/>
          <a:ln>
            <a:noFill/>
          </a:ln>
        </p:spPr>
      </p:pic>
      <p:sp>
        <p:nvSpPr>
          <p:cNvPr id="1766" name="Google Shape;1766;p275"/>
          <p:cNvSpPr txBox="1"/>
          <p:nvPr/>
        </p:nvSpPr>
        <p:spPr>
          <a:xfrm>
            <a:off x="1614600" y="5717950"/>
            <a:ext cx="89628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38761D"/>
                </a:solidFill>
                <a:latin typeface="Trebuchet MS"/>
                <a:ea typeface="Trebuchet MS"/>
                <a:cs typeface="Trebuchet MS"/>
                <a:sym typeface="Trebuchet MS"/>
              </a:rPr>
              <a:t>Green outline indicates a block group containing WMATA serviced bus stops.</a:t>
            </a:r>
            <a:endParaRPr b="1" sz="1800">
              <a:solidFill>
                <a:srgbClr val="38761D"/>
              </a:solidFill>
              <a:latin typeface="Trebuchet MS"/>
              <a:ea typeface="Trebuchet MS"/>
              <a:cs typeface="Trebuchet MS"/>
              <a:sym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27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8 Key Presses</a:t>
            </a:r>
            <a:endParaRPr/>
          </a:p>
        </p:txBody>
      </p:sp>
      <p:pic>
        <p:nvPicPr>
          <p:cNvPr descr="FE_8key_heatmap.png" id="1772" name="Google Shape;1772;p276"/>
          <p:cNvPicPr preferRelativeResize="0"/>
          <p:nvPr/>
        </p:nvPicPr>
        <p:blipFill rotWithShape="1">
          <a:blip r:embed="rId3">
            <a:alphaModFix/>
          </a:blip>
          <a:srcRect b="21204" l="34141" r="0" t="22339"/>
          <a:stretch/>
        </p:blipFill>
        <p:spPr>
          <a:xfrm>
            <a:off x="1482088" y="1303950"/>
            <a:ext cx="9227820" cy="4449651"/>
          </a:xfrm>
          <a:prstGeom prst="rect">
            <a:avLst/>
          </a:prstGeom>
          <a:noFill/>
          <a:ln>
            <a:noFill/>
          </a:ln>
        </p:spPr>
      </p:pic>
      <p:sp>
        <p:nvSpPr>
          <p:cNvPr id="1773" name="Google Shape;1773;p276"/>
          <p:cNvSpPr txBox="1"/>
          <p:nvPr/>
        </p:nvSpPr>
        <p:spPr>
          <a:xfrm>
            <a:off x="1614600" y="5717950"/>
            <a:ext cx="8962800" cy="3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38761D"/>
                </a:solidFill>
                <a:latin typeface="Trebuchet MS"/>
                <a:ea typeface="Trebuchet MS"/>
                <a:cs typeface="Trebuchet MS"/>
                <a:sym typeface="Trebuchet MS"/>
              </a:rPr>
              <a:t>Green outline indicates a block group containing WMATA serviced bus stops.</a:t>
            </a:r>
            <a:endParaRPr b="1" sz="1800">
              <a:solidFill>
                <a:srgbClr val="38761D"/>
              </a:solidFill>
              <a:latin typeface="Trebuchet MS"/>
              <a:ea typeface="Trebuchet MS"/>
              <a:cs typeface="Trebuchet MS"/>
              <a:sym typeface="Trebuchet M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277"/>
          <p:cNvSpPr txBox="1"/>
          <p:nvPr>
            <p:ph type="title"/>
          </p:nvPr>
        </p:nvSpPr>
        <p:spPr>
          <a:xfrm>
            <a:off x="839788" y="1"/>
            <a:ext cx="10515600" cy="10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Top 5 in Back Door Entries</a:t>
            </a:r>
            <a:endParaRPr/>
          </a:p>
        </p:txBody>
      </p:sp>
      <p:graphicFrame>
        <p:nvGraphicFramePr>
          <p:cNvPr id="1779" name="Google Shape;1779;p277"/>
          <p:cNvGraphicFramePr/>
          <p:nvPr/>
        </p:nvGraphicFramePr>
        <p:xfrm>
          <a:off x="2395633" y="1368707"/>
          <a:ext cx="3000000" cy="3000000"/>
        </p:xfrm>
        <a:graphic>
          <a:graphicData uri="http://schemas.openxmlformats.org/drawingml/2006/table">
            <a:tbl>
              <a:tblPr>
                <a:noFill/>
                <a:tableStyleId>{020FCF1E-ECCD-40E1-A6CB-5F374742C74B}</a:tableStyleId>
              </a:tblPr>
              <a:tblGrid>
                <a:gridCol w="1920975"/>
                <a:gridCol w="686350"/>
                <a:gridCol w="4741800"/>
              </a:tblGrid>
              <a:tr h="661550">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CBG</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No.</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Top Routes</a:t>
                      </a:r>
                      <a:endParaRPr b="1" sz="1800">
                        <a:solidFill>
                          <a:srgbClr val="44546A"/>
                        </a:solidFill>
                        <a:latin typeface="Trebuchet MS"/>
                        <a:ea typeface="Trebuchet MS"/>
                        <a:cs typeface="Trebuchet MS"/>
                        <a:sym typeface="Trebuchet MS"/>
                      </a:endParaRPr>
                    </a:p>
                    <a:p>
                      <a:pPr indent="0" lvl="0" marL="0" rtl="0" algn="ctr">
                        <a:spcBef>
                          <a:spcPts val="0"/>
                        </a:spcBef>
                        <a:spcAft>
                          <a:spcPts val="0"/>
                        </a:spcAft>
                        <a:buClr>
                          <a:schemeClr val="dk1"/>
                        </a:buClr>
                        <a:buSzPts val="1500"/>
                        <a:buFont typeface="Arial"/>
                        <a:buNone/>
                      </a:pPr>
                      <a:r>
                        <a:rPr b="1" lang="en-US" sz="1800">
                          <a:solidFill>
                            <a:srgbClr val="44546A"/>
                          </a:solidFill>
                          <a:latin typeface="Trebuchet MS"/>
                          <a:ea typeface="Trebuchet MS"/>
                          <a:cs typeface="Trebuchet MS"/>
                          <a:sym typeface="Trebuchet MS"/>
                        </a:rPr>
                        <a:t>(Start-End Stations)</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759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110010107001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(Central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113</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16Y (Columbia Pike-McPherson), </a:t>
                      </a:r>
                      <a:br>
                        <a:rPr lang="en-US" sz="1800">
                          <a:solidFill>
                            <a:srgbClr val="44546A"/>
                          </a:solidFill>
                          <a:latin typeface="Trebuchet MS"/>
                          <a:ea typeface="Trebuchet MS"/>
                          <a:cs typeface="Trebuchet MS"/>
                          <a:sym typeface="Trebuchet MS"/>
                        </a:rPr>
                      </a:br>
                      <a:r>
                        <a:rPr lang="en-US" sz="1800">
                          <a:solidFill>
                            <a:srgbClr val="44546A"/>
                          </a:solidFill>
                          <a:latin typeface="Trebuchet MS"/>
                          <a:ea typeface="Trebuchet MS"/>
                          <a:cs typeface="Trebuchet MS"/>
                          <a:sym typeface="Trebuchet MS"/>
                        </a:rPr>
                        <a:t>S2   (Silver Spring-Federal Tri)</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6457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110010108002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(Central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88</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500"/>
                        <a:buFont typeface="Arial"/>
                        <a:buNone/>
                      </a:pPr>
                      <a:r>
                        <a:rPr lang="en-US" sz="1800">
                          <a:solidFill>
                            <a:srgbClr val="44546A"/>
                          </a:solidFill>
                          <a:latin typeface="Trebuchet MS"/>
                          <a:ea typeface="Trebuchet MS"/>
                          <a:cs typeface="Trebuchet MS"/>
                          <a:sym typeface="Trebuchet MS"/>
                        </a:rPr>
                        <a:t>16Y (Columbia Pike-McPherson),</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 S1  (16h St. Heights-Potomac Park)</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279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110010074011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76</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A2 (Southern Ave-Anacostia),</a:t>
                      </a:r>
                      <a:br>
                        <a:rPr lang="en-US" sz="1800">
                          <a:solidFill>
                            <a:srgbClr val="44546A"/>
                          </a:solidFill>
                          <a:latin typeface="Trebuchet MS"/>
                          <a:ea typeface="Trebuchet MS"/>
                          <a:cs typeface="Trebuchet MS"/>
                          <a:sym typeface="Trebuchet MS"/>
                        </a:rPr>
                      </a:br>
                      <a:r>
                        <a:rPr lang="en-US" sz="1800">
                          <a:solidFill>
                            <a:srgbClr val="44546A"/>
                          </a:solidFill>
                          <a:latin typeface="Trebuchet MS"/>
                          <a:ea typeface="Trebuchet MS"/>
                          <a:cs typeface="Trebuchet MS"/>
                          <a:sym typeface="Trebuchet MS"/>
                        </a:rPr>
                        <a:t>A4 (D.C Village - St.Elizabeths Gate 4)</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279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110010044002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(Downtown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51</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64 (Fort Totten Station- Federal Tri), </a:t>
                      </a:r>
                      <a:br>
                        <a:rPr lang="en-US" sz="1800">
                          <a:solidFill>
                            <a:srgbClr val="44546A"/>
                          </a:solidFill>
                          <a:latin typeface="Trebuchet MS"/>
                          <a:ea typeface="Trebuchet MS"/>
                          <a:cs typeface="Trebuchet MS"/>
                          <a:sym typeface="Trebuchet MS"/>
                        </a:rPr>
                      </a:br>
                      <a:r>
                        <a:rPr lang="en-US" sz="1800">
                          <a:solidFill>
                            <a:srgbClr val="44546A"/>
                          </a:solidFill>
                          <a:latin typeface="Trebuchet MS"/>
                          <a:ea typeface="Trebuchet MS"/>
                          <a:cs typeface="Trebuchet MS"/>
                          <a:sym typeface="Trebuchet MS"/>
                        </a:rPr>
                        <a:t>90 (Congress Heights - Duke Ellington)</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69227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110010062021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(TJ Memorial)</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51</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64 (Fort Totten Station- Federal Tri),</a:t>
                      </a:r>
                      <a:br>
                        <a:rPr lang="en-US" sz="1800">
                          <a:solidFill>
                            <a:srgbClr val="44546A"/>
                          </a:solidFill>
                          <a:latin typeface="Trebuchet MS"/>
                          <a:ea typeface="Trebuchet MS"/>
                          <a:cs typeface="Trebuchet MS"/>
                          <a:sym typeface="Trebuchet MS"/>
                        </a:rPr>
                      </a:br>
                      <a:r>
                        <a:rPr lang="en-US" sz="1800">
                          <a:solidFill>
                            <a:srgbClr val="44546A"/>
                          </a:solidFill>
                          <a:latin typeface="Trebuchet MS"/>
                          <a:ea typeface="Trebuchet MS"/>
                          <a:cs typeface="Trebuchet MS"/>
                          <a:sym typeface="Trebuchet MS"/>
                        </a:rPr>
                        <a:t>S2 (Silver Spring-Federal Tri)</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278"/>
          <p:cNvSpPr txBox="1"/>
          <p:nvPr>
            <p:ph type="title"/>
          </p:nvPr>
        </p:nvSpPr>
        <p:spPr>
          <a:xfrm>
            <a:off x="839788" y="1"/>
            <a:ext cx="10515600" cy="10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Top 5 in 8 Key Presses</a:t>
            </a:r>
            <a:endParaRPr/>
          </a:p>
        </p:txBody>
      </p:sp>
      <p:graphicFrame>
        <p:nvGraphicFramePr>
          <p:cNvPr id="1785" name="Google Shape;1785;p278"/>
          <p:cNvGraphicFramePr/>
          <p:nvPr/>
        </p:nvGraphicFramePr>
        <p:xfrm>
          <a:off x="518100" y="1162857"/>
          <a:ext cx="3000000" cy="3000000"/>
        </p:xfrm>
        <a:graphic>
          <a:graphicData uri="http://schemas.openxmlformats.org/drawingml/2006/table">
            <a:tbl>
              <a:tblPr>
                <a:noFill/>
                <a:tableStyleId>{020FCF1E-ECCD-40E1-A6CB-5F374742C74B}</a:tableStyleId>
              </a:tblPr>
              <a:tblGrid>
                <a:gridCol w="2556175"/>
                <a:gridCol w="870450"/>
                <a:gridCol w="3435000"/>
              </a:tblGrid>
              <a:tr h="716225">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CBG</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No.</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solidFill>
                            <a:srgbClr val="44546A"/>
                          </a:solidFill>
                          <a:latin typeface="Trebuchet MS"/>
                          <a:ea typeface="Trebuchet MS"/>
                          <a:cs typeface="Trebuchet MS"/>
                          <a:sym typeface="Trebuchet MS"/>
                        </a:rPr>
                        <a:t>Top Routes</a:t>
                      </a:r>
                      <a:br>
                        <a:rPr b="1" lang="en-US" sz="1800">
                          <a:solidFill>
                            <a:srgbClr val="44546A"/>
                          </a:solidFill>
                          <a:latin typeface="Trebuchet MS"/>
                          <a:ea typeface="Trebuchet MS"/>
                          <a:cs typeface="Trebuchet MS"/>
                          <a:sym typeface="Trebuchet MS"/>
                        </a:rPr>
                      </a:br>
                      <a:r>
                        <a:rPr b="1" lang="en-US" sz="1800">
                          <a:solidFill>
                            <a:srgbClr val="44546A"/>
                          </a:solidFill>
                          <a:latin typeface="Trebuchet MS"/>
                          <a:ea typeface="Trebuchet MS"/>
                          <a:cs typeface="Trebuchet MS"/>
                          <a:sym typeface="Trebuchet MS"/>
                        </a:rPr>
                        <a:t>(Start-End Stations)</a:t>
                      </a:r>
                      <a:endParaRPr b="1"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25">
                <a:tc>
                  <a:txBody>
                    <a:bodyPr>
                      <a:noAutofit/>
                    </a:bodyPr>
                    <a:lstStyle/>
                    <a:p>
                      <a:pPr indent="0" lvl="0" marL="0" rtl="0" algn="ctr">
                        <a:spcBef>
                          <a:spcPts val="0"/>
                        </a:spcBef>
                        <a:spcAft>
                          <a:spcPts val="0"/>
                        </a:spcAft>
                        <a:buNone/>
                      </a:pPr>
                      <a:r>
                        <a:rPr lang="en-US" sz="1800">
                          <a:solidFill>
                            <a:srgbClr val="44546A"/>
                          </a:solidFill>
                          <a:highlight>
                            <a:srgbClr val="FFFFFF"/>
                          </a:highlight>
                          <a:latin typeface="Trebuchet MS"/>
                          <a:ea typeface="Trebuchet MS"/>
                          <a:cs typeface="Trebuchet MS"/>
                          <a:sym typeface="Trebuchet MS"/>
                        </a:rPr>
                        <a:t>110010074011</a:t>
                      </a:r>
                      <a:endParaRPr sz="1800">
                        <a:solidFill>
                          <a:srgbClr val="44546A"/>
                        </a:solidFill>
                        <a:highlight>
                          <a:srgbClr val="FFFFFF"/>
                        </a:highlight>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1000</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W4 (Deanwood-Anacostia), </a:t>
                      </a:r>
                      <a:br>
                        <a:rPr lang="en-US" sz="1800">
                          <a:solidFill>
                            <a:srgbClr val="44546A"/>
                          </a:solidFill>
                          <a:latin typeface="Trebuchet MS"/>
                          <a:ea typeface="Trebuchet MS"/>
                          <a:cs typeface="Trebuchet MS"/>
                          <a:sym typeface="Trebuchet MS"/>
                        </a:rPr>
                      </a:br>
                      <a:r>
                        <a:rPr lang="en-US" sz="1800">
                          <a:solidFill>
                            <a:srgbClr val="44546A"/>
                          </a:solidFill>
                          <a:latin typeface="Trebuchet MS"/>
                          <a:ea typeface="Trebuchet MS"/>
                          <a:cs typeface="Trebuchet MS"/>
                          <a:sym typeface="Trebuchet MS"/>
                        </a:rPr>
                        <a:t>A2  (Anacostia-Southern)</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8052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110010078031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(Lower Central NE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911</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W4 (Deanwood-Anacostia), </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X2  (Minnesota - Lafayette)</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110010075022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442</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W4 (Deanwood-Anacostia), </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92 (U Street- Garfield Line)</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62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110010074081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428</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W4(Deanwood-Anacostia),</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92 (U Street- Garfield Line)</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552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110010104001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428</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W4(Deanwood-Anacostia),</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A2 (Southern Ave-Anacostia)</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pic>
        <p:nvPicPr>
          <p:cNvPr id="1786" name="Google Shape;1786;p278"/>
          <p:cNvPicPr preferRelativeResize="0"/>
          <p:nvPr/>
        </p:nvPicPr>
        <p:blipFill>
          <a:blip r:embed="rId3">
            <a:alphaModFix/>
          </a:blip>
          <a:stretch>
            <a:fillRect/>
          </a:stretch>
        </p:blipFill>
        <p:spPr>
          <a:xfrm>
            <a:off x="7379725" y="1162850"/>
            <a:ext cx="4409433" cy="2882300"/>
          </a:xfrm>
          <a:prstGeom prst="rect">
            <a:avLst/>
          </a:prstGeom>
          <a:noFill/>
          <a:ln>
            <a:noFill/>
          </a:ln>
        </p:spPr>
      </p:pic>
      <p:pic>
        <p:nvPicPr>
          <p:cNvPr id="1787" name="Google Shape;1787;p278"/>
          <p:cNvPicPr preferRelativeResize="0"/>
          <p:nvPr/>
        </p:nvPicPr>
        <p:blipFill>
          <a:blip r:embed="rId4">
            <a:alphaModFix/>
          </a:blip>
          <a:stretch>
            <a:fillRect/>
          </a:stretch>
        </p:blipFill>
        <p:spPr>
          <a:xfrm>
            <a:off x="7379725" y="4045150"/>
            <a:ext cx="4409424" cy="25080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1" name="Shape 1791"/>
        <p:cNvGrpSpPr/>
        <p:nvPr/>
      </p:nvGrpSpPr>
      <p:grpSpPr>
        <a:xfrm>
          <a:off x="0" y="0"/>
          <a:ext cx="0" cy="0"/>
          <a:chOff x="0" y="0"/>
          <a:chExt cx="0" cy="0"/>
        </a:xfrm>
      </p:grpSpPr>
      <p:sp>
        <p:nvSpPr>
          <p:cNvPr id="1792" name="Google Shape;1792;p279"/>
          <p:cNvSpPr txBox="1"/>
          <p:nvPr>
            <p:ph type="title"/>
          </p:nvPr>
        </p:nvSpPr>
        <p:spPr>
          <a:xfrm>
            <a:off x="230350" y="90575"/>
            <a:ext cx="11685600" cy="10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300"/>
              <a:t>Top 5 with Economic Vulnerability Index</a:t>
            </a:r>
            <a:endParaRPr sz="4300"/>
          </a:p>
        </p:txBody>
      </p:sp>
      <p:sp>
        <p:nvSpPr>
          <p:cNvPr id="1793" name="Google Shape;1793;p279"/>
          <p:cNvSpPr txBox="1"/>
          <p:nvPr>
            <p:ph idx="1" type="body"/>
          </p:nvPr>
        </p:nvSpPr>
        <p:spPr>
          <a:xfrm>
            <a:off x="839788" y="1193180"/>
            <a:ext cx="5157900" cy="479100"/>
          </a:xfrm>
          <a:prstGeom prst="rect">
            <a:avLst/>
          </a:prstGeom>
        </p:spPr>
        <p:txBody>
          <a:bodyPr anchorCtr="0" anchor="ctr" bIns="91425" lIns="91425" spcFirstLastPara="1" rIns="91425" wrap="square" tIns="91425">
            <a:noAutofit/>
          </a:bodyPr>
          <a:lstStyle/>
          <a:p>
            <a:pPr indent="0" lvl="0" marL="0" rtl="0" algn="l">
              <a:spcBef>
                <a:spcPts val="1100"/>
              </a:spcBef>
              <a:spcAft>
                <a:spcPts val="0"/>
              </a:spcAft>
              <a:buNone/>
            </a:pPr>
            <a:r>
              <a:rPr lang="en-US"/>
              <a:t>Back Door Entries:</a:t>
            </a:r>
            <a:endParaRPr/>
          </a:p>
        </p:txBody>
      </p:sp>
      <p:graphicFrame>
        <p:nvGraphicFramePr>
          <p:cNvPr id="1794" name="Google Shape;1794;p279"/>
          <p:cNvGraphicFramePr/>
          <p:nvPr/>
        </p:nvGraphicFramePr>
        <p:xfrm>
          <a:off x="713008" y="1786165"/>
          <a:ext cx="3000000" cy="3000000"/>
        </p:xfrm>
        <a:graphic>
          <a:graphicData uri="http://schemas.openxmlformats.org/drawingml/2006/table">
            <a:tbl>
              <a:tblPr>
                <a:noFill/>
                <a:tableStyleId>{020FCF1E-ECCD-40E1-A6CB-5F374742C74B}</a:tableStyleId>
              </a:tblPr>
              <a:tblGrid>
                <a:gridCol w="2766550"/>
                <a:gridCol w="1289050"/>
              </a:tblGrid>
              <a:tr h="529950">
                <a:tc>
                  <a:txBody>
                    <a:bodyPr>
                      <a:noAutofit/>
                    </a:bodyPr>
                    <a:lstStyle/>
                    <a:p>
                      <a:pPr indent="0" lvl="0" marL="0" rtl="0" algn="ctr">
                        <a:spcBef>
                          <a:spcPts val="0"/>
                        </a:spcBef>
                        <a:spcAft>
                          <a:spcPts val="0"/>
                        </a:spcAft>
                        <a:buNone/>
                      </a:pPr>
                      <a:r>
                        <a:rPr b="1" lang="en-US" sz="2400">
                          <a:solidFill>
                            <a:srgbClr val="44546A"/>
                          </a:solidFill>
                          <a:latin typeface="Trebuchet MS"/>
                          <a:ea typeface="Trebuchet MS"/>
                          <a:cs typeface="Trebuchet MS"/>
                          <a:sym typeface="Trebuchet MS"/>
                        </a:rPr>
                        <a:t>CBG</a:t>
                      </a:r>
                      <a:endParaRPr b="1" sz="24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400">
                          <a:solidFill>
                            <a:srgbClr val="44546A"/>
                          </a:solidFill>
                          <a:latin typeface="Trebuchet MS"/>
                          <a:ea typeface="Trebuchet MS"/>
                          <a:cs typeface="Trebuchet MS"/>
                          <a:sym typeface="Trebuchet MS"/>
                        </a:rPr>
                        <a:t>Rank</a:t>
                      </a:r>
                      <a:endParaRPr b="1" sz="24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29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110010107001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(Central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6</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048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110010108002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(Central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17</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048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110010074011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19</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29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110010044002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(Downtown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18</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329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110010062021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(TJ Memorial)</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16</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795" name="Google Shape;1795;p279"/>
          <p:cNvSpPr txBox="1"/>
          <p:nvPr>
            <p:ph idx="3" type="body"/>
          </p:nvPr>
        </p:nvSpPr>
        <p:spPr>
          <a:xfrm>
            <a:off x="6172200" y="1193180"/>
            <a:ext cx="5183100" cy="479100"/>
          </a:xfrm>
          <a:prstGeom prst="rect">
            <a:avLst/>
          </a:prstGeom>
        </p:spPr>
        <p:txBody>
          <a:bodyPr anchorCtr="0" anchor="ctr" bIns="91425" lIns="91425" spcFirstLastPara="1" rIns="91425" wrap="square" tIns="91425">
            <a:noAutofit/>
          </a:bodyPr>
          <a:lstStyle/>
          <a:p>
            <a:pPr indent="0" lvl="0" marL="0" rtl="0" algn="l">
              <a:spcBef>
                <a:spcPts val="1100"/>
              </a:spcBef>
              <a:spcAft>
                <a:spcPts val="0"/>
              </a:spcAft>
              <a:buNone/>
            </a:pPr>
            <a:r>
              <a:rPr lang="en-US"/>
              <a:t>8 Key Presses:</a:t>
            </a:r>
            <a:endParaRPr/>
          </a:p>
        </p:txBody>
      </p:sp>
      <p:graphicFrame>
        <p:nvGraphicFramePr>
          <p:cNvPr id="1796" name="Google Shape;1796;p279"/>
          <p:cNvGraphicFramePr/>
          <p:nvPr/>
        </p:nvGraphicFramePr>
        <p:xfrm>
          <a:off x="6172200" y="1737753"/>
          <a:ext cx="3000000" cy="3000000"/>
        </p:xfrm>
        <a:graphic>
          <a:graphicData uri="http://schemas.openxmlformats.org/drawingml/2006/table">
            <a:tbl>
              <a:tblPr>
                <a:noFill/>
                <a:tableStyleId>{020FCF1E-ECCD-40E1-A6CB-5F374742C74B}</a:tableStyleId>
              </a:tblPr>
              <a:tblGrid>
                <a:gridCol w="3090150"/>
                <a:gridCol w="1277625"/>
              </a:tblGrid>
              <a:tr h="516675">
                <a:tc>
                  <a:txBody>
                    <a:bodyPr>
                      <a:noAutofit/>
                    </a:bodyPr>
                    <a:lstStyle/>
                    <a:p>
                      <a:pPr indent="0" lvl="0" marL="0" rtl="0" algn="ctr">
                        <a:spcBef>
                          <a:spcPts val="0"/>
                        </a:spcBef>
                        <a:spcAft>
                          <a:spcPts val="0"/>
                        </a:spcAft>
                        <a:buNone/>
                      </a:pPr>
                      <a:r>
                        <a:rPr b="1" lang="en-US" sz="2400">
                          <a:solidFill>
                            <a:srgbClr val="44546A"/>
                          </a:solidFill>
                          <a:latin typeface="Trebuchet MS"/>
                          <a:ea typeface="Trebuchet MS"/>
                          <a:cs typeface="Trebuchet MS"/>
                          <a:sym typeface="Trebuchet MS"/>
                        </a:rPr>
                        <a:t>CBG</a:t>
                      </a:r>
                      <a:endParaRPr b="1" sz="24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400">
                          <a:solidFill>
                            <a:srgbClr val="44546A"/>
                          </a:solidFill>
                          <a:latin typeface="Trebuchet MS"/>
                          <a:ea typeface="Trebuchet MS"/>
                          <a:cs typeface="Trebuchet MS"/>
                          <a:sym typeface="Trebuchet MS"/>
                        </a:rPr>
                        <a:t>Rank</a:t>
                      </a:r>
                      <a:endParaRPr b="1" sz="24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5825">
                <a:tc>
                  <a:txBody>
                    <a:bodyPr>
                      <a:noAutofit/>
                    </a:bodyPr>
                    <a:lstStyle/>
                    <a:p>
                      <a:pPr indent="0" lvl="0" marL="0" rtl="0" algn="ctr">
                        <a:spcBef>
                          <a:spcPts val="0"/>
                        </a:spcBef>
                        <a:spcAft>
                          <a:spcPts val="0"/>
                        </a:spcAft>
                        <a:buNone/>
                      </a:pPr>
                      <a:r>
                        <a:rPr lang="en-US" sz="1800">
                          <a:solidFill>
                            <a:srgbClr val="44546A"/>
                          </a:solidFill>
                          <a:highlight>
                            <a:srgbClr val="FFFFFF"/>
                          </a:highlight>
                          <a:latin typeface="Trebuchet MS"/>
                          <a:ea typeface="Trebuchet MS"/>
                          <a:cs typeface="Trebuchet MS"/>
                          <a:sym typeface="Trebuchet MS"/>
                        </a:rPr>
                        <a:t>110010074011</a:t>
                      </a:r>
                      <a:endParaRPr sz="1800">
                        <a:solidFill>
                          <a:srgbClr val="44546A"/>
                        </a:solidFill>
                        <a:highlight>
                          <a:srgbClr val="FFFFFF"/>
                        </a:highlight>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20</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228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110010078031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(Lower Central NE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19</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15825">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110010075022</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20</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228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110010074081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15</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722800">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110010104001</a:t>
                      </a:r>
                      <a:endParaRPr sz="1800">
                        <a:solidFill>
                          <a:srgbClr val="44546A"/>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(Southeast DC)</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rgbClr val="44546A"/>
                          </a:solidFill>
                          <a:latin typeface="Trebuchet MS"/>
                          <a:ea typeface="Trebuchet MS"/>
                          <a:cs typeface="Trebuchet MS"/>
                          <a:sym typeface="Trebuchet MS"/>
                        </a:rPr>
                        <a:t>19</a:t>
                      </a:r>
                      <a:endParaRPr sz="1800">
                        <a:solidFill>
                          <a:srgbClr val="44546A"/>
                        </a:solidFill>
                        <a:latin typeface="Trebuchet MS"/>
                        <a:ea typeface="Trebuchet MS"/>
                        <a:cs typeface="Trebuchet MS"/>
                        <a:sym typeface="Trebuchet MS"/>
                      </a:endParaRPr>
                    </a:p>
                  </a:txBody>
                  <a:tcPr marT="121900" marB="121900" marR="121900" marL="12190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280"/>
          <p:cNvSpPr txBox="1"/>
          <p:nvPr>
            <p:ph type="title"/>
          </p:nvPr>
        </p:nvSpPr>
        <p:spPr>
          <a:xfrm>
            <a:off x="4348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Next Steps</a:t>
            </a:r>
            <a:endParaRPr/>
          </a:p>
        </p:txBody>
      </p:sp>
      <p:grpSp>
        <p:nvGrpSpPr>
          <p:cNvPr id="1802" name="Google Shape;1802;p280"/>
          <p:cNvGrpSpPr/>
          <p:nvPr/>
        </p:nvGrpSpPr>
        <p:grpSpPr>
          <a:xfrm>
            <a:off x="-1975949" y="106443"/>
            <a:ext cx="14669225" cy="5877534"/>
            <a:chOff x="795675" y="1176200"/>
            <a:chExt cx="7736525" cy="4848650"/>
          </a:xfrm>
        </p:grpSpPr>
        <p:sp>
          <p:nvSpPr>
            <p:cNvPr id="1803" name="Google Shape;1803;p280"/>
            <p:cNvSpPr/>
            <p:nvPr/>
          </p:nvSpPr>
          <p:spPr>
            <a:xfrm>
              <a:off x="1705225" y="1176200"/>
              <a:ext cx="1731600" cy="5193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Routes</a:t>
              </a:r>
              <a:endParaRPr sz="3600">
                <a:latin typeface="Trebuchet MS"/>
                <a:ea typeface="Trebuchet MS"/>
                <a:cs typeface="Trebuchet MS"/>
                <a:sym typeface="Trebuchet MS"/>
              </a:endParaRPr>
            </a:p>
          </p:txBody>
        </p:sp>
        <p:sp>
          <p:nvSpPr>
            <p:cNvPr id="1804" name="Google Shape;1804;p280"/>
            <p:cNvSpPr/>
            <p:nvPr/>
          </p:nvSpPr>
          <p:spPr>
            <a:xfrm>
              <a:off x="4194200" y="1176200"/>
              <a:ext cx="1731600" cy="5193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Trips (5-10am)</a:t>
              </a:r>
              <a:endParaRPr sz="3600">
                <a:latin typeface="Trebuchet MS"/>
                <a:ea typeface="Trebuchet MS"/>
                <a:cs typeface="Trebuchet MS"/>
                <a:sym typeface="Trebuchet MS"/>
              </a:endParaRPr>
            </a:p>
          </p:txBody>
        </p:sp>
        <p:sp>
          <p:nvSpPr>
            <p:cNvPr id="1805" name="Google Shape;1805;p280"/>
            <p:cNvSpPr/>
            <p:nvPr/>
          </p:nvSpPr>
          <p:spPr>
            <a:xfrm>
              <a:off x="6800600" y="1176200"/>
              <a:ext cx="1731600" cy="519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Buses</a:t>
              </a:r>
              <a:endParaRPr sz="3600">
                <a:latin typeface="Trebuchet MS"/>
                <a:ea typeface="Trebuchet MS"/>
                <a:cs typeface="Trebuchet MS"/>
                <a:sym typeface="Trebuchet MS"/>
              </a:endParaRPr>
            </a:p>
          </p:txBody>
        </p:sp>
        <p:sp>
          <p:nvSpPr>
            <p:cNvPr id="1806" name="Google Shape;1806;p280"/>
            <p:cNvSpPr/>
            <p:nvPr/>
          </p:nvSpPr>
          <p:spPr>
            <a:xfrm>
              <a:off x="1302175" y="2250325"/>
              <a:ext cx="2636100" cy="5193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Bus Stops</a:t>
              </a:r>
              <a:endParaRPr sz="3200">
                <a:latin typeface="Trebuchet MS"/>
                <a:ea typeface="Trebuchet MS"/>
                <a:cs typeface="Trebuchet MS"/>
                <a:sym typeface="Trebuchet MS"/>
              </a:endParaRPr>
            </a:p>
          </p:txBody>
        </p:sp>
        <p:sp>
          <p:nvSpPr>
            <p:cNvPr id="1807" name="Google Shape;1807;p280"/>
            <p:cNvSpPr/>
            <p:nvPr/>
          </p:nvSpPr>
          <p:spPr>
            <a:xfrm>
              <a:off x="795675" y="3324425"/>
              <a:ext cx="1731600" cy="519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APC</a:t>
              </a:r>
              <a:endParaRPr sz="3600">
                <a:latin typeface="Trebuchet MS"/>
                <a:ea typeface="Trebuchet MS"/>
                <a:cs typeface="Trebuchet MS"/>
                <a:sym typeface="Trebuchet MS"/>
              </a:endParaRPr>
            </a:p>
          </p:txBody>
        </p:sp>
        <p:sp>
          <p:nvSpPr>
            <p:cNvPr id="1808" name="Google Shape;1808;p280"/>
            <p:cNvSpPr/>
            <p:nvPr/>
          </p:nvSpPr>
          <p:spPr>
            <a:xfrm>
              <a:off x="795675" y="4398525"/>
              <a:ext cx="1731600" cy="519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Back</a:t>
              </a:r>
              <a:r>
                <a:rPr lang="en-US" sz="3600">
                  <a:latin typeface="Trebuchet MS"/>
                  <a:ea typeface="Trebuchet MS"/>
                  <a:cs typeface="Trebuchet MS"/>
                  <a:sym typeface="Trebuchet MS"/>
                </a:rPr>
                <a:t> </a:t>
              </a:r>
              <a:r>
                <a:rPr lang="en-US" sz="3600">
                  <a:latin typeface="Trebuchet MS"/>
                  <a:ea typeface="Trebuchet MS"/>
                  <a:cs typeface="Trebuchet MS"/>
                  <a:sym typeface="Trebuchet MS"/>
                </a:rPr>
                <a:t>Door</a:t>
              </a:r>
              <a:r>
                <a:rPr lang="en-US" sz="3600">
                  <a:latin typeface="Trebuchet MS"/>
                  <a:ea typeface="Trebuchet MS"/>
                  <a:cs typeface="Trebuchet MS"/>
                  <a:sym typeface="Trebuchet MS"/>
                </a:rPr>
                <a:t> </a:t>
              </a:r>
              <a:r>
                <a:rPr lang="en-US" sz="3600">
                  <a:latin typeface="Trebuchet MS"/>
                  <a:ea typeface="Trebuchet MS"/>
                  <a:cs typeface="Trebuchet MS"/>
                  <a:sym typeface="Trebuchet MS"/>
                </a:rPr>
                <a:t>Entries</a:t>
              </a:r>
              <a:endParaRPr sz="3600">
                <a:latin typeface="Trebuchet MS"/>
                <a:ea typeface="Trebuchet MS"/>
                <a:cs typeface="Trebuchet MS"/>
                <a:sym typeface="Trebuchet MS"/>
              </a:endParaRPr>
            </a:p>
          </p:txBody>
        </p:sp>
        <p:sp>
          <p:nvSpPr>
            <p:cNvPr id="1809" name="Google Shape;1809;p280"/>
            <p:cNvSpPr/>
            <p:nvPr/>
          </p:nvSpPr>
          <p:spPr>
            <a:xfrm>
              <a:off x="2703800" y="4373288"/>
              <a:ext cx="1731600" cy="5193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8 Key Presses </a:t>
              </a:r>
              <a:endParaRPr sz="3600">
                <a:latin typeface="Trebuchet MS"/>
                <a:ea typeface="Trebuchet MS"/>
                <a:cs typeface="Trebuchet MS"/>
                <a:sym typeface="Trebuchet MS"/>
              </a:endParaRPr>
            </a:p>
          </p:txBody>
        </p:sp>
        <p:sp>
          <p:nvSpPr>
            <p:cNvPr id="1810" name="Google Shape;1810;p280"/>
            <p:cNvSpPr/>
            <p:nvPr/>
          </p:nvSpPr>
          <p:spPr>
            <a:xfrm>
              <a:off x="1454575" y="5422150"/>
              <a:ext cx="2385300" cy="60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Census Block Group</a:t>
              </a:r>
              <a:endParaRPr sz="3600">
                <a:latin typeface="Trebuchet MS"/>
                <a:ea typeface="Trebuchet MS"/>
                <a:cs typeface="Trebuchet MS"/>
                <a:sym typeface="Trebuchet MS"/>
              </a:endParaRPr>
            </a:p>
          </p:txBody>
        </p:sp>
        <p:cxnSp>
          <p:nvCxnSpPr>
            <p:cNvPr id="1811" name="Google Shape;1811;p280"/>
            <p:cNvCxnSpPr/>
            <p:nvPr/>
          </p:nvCxnSpPr>
          <p:spPr>
            <a:xfrm flipH="1" rot="10800000">
              <a:off x="3564225" y="1431500"/>
              <a:ext cx="511800" cy="8700"/>
            </a:xfrm>
            <a:prstGeom prst="straightConnector1">
              <a:avLst/>
            </a:prstGeom>
            <a:noFill/>
            <a:ln cap="flat" cmpd="sng" w="28575">
              <a:solidFill>
                <a:srgbClr val="000000"/>
              </a:solidFill>
              <a:prstDash val="solid"/>
              <a:round/>
              <a:headEnd len="med" w="med" type="none"/>
              <a:tailEnd len="med" w="med" type="triangle"/>
            </a:ln>
          </p:spPr>
        </p:cxnSp>
        <p:cxnSp>
          <p:nvCxnSpPr>
            <p:cNvPr id="1812" name="Google Shape;1812;p280"/>
            <p:cNvCxnSpPr/>
            <p:nvPr/>
          </p:nvCxnSpPr>
          <p:spPr>
            <a:xfrm flipH="1" rot="10800000">
              <a:off x="6183500" y="1431500"/>
              <a:ext cx="511800" cy="8700"/>
            </a:xfrm>
            <a:prstGeom prst="straightConnector1">
              <a:avLst/>
            </a:prstGeom>
            <a:noFill/>
            <a:ln cap="flat" cmpd="sng" w="28575">
              <a:solidFill>
                <a:srgbClr val="000000"/>
              </a:solidFill>
              <a:prstDash val="solid"/>
              <a:round/>
              <a:headEnd len="med" w="med" type="none"/>
              <a:tailEnd len="med" w="med" type="triangle"/>
            </a:ln>
          </p:spPr>
        </p:cxnSp>
        <p:cxnSp>
          <p:nvCxnSpPr>
            <p:cNvPr id="1813" name="Google Shape;1813;p280"/>
            <p:cNvCxnSpPr/>
            <p:nvPr/>
          </p:nvCxnSpPr>
          <p:spPr>
            <a:xfrm rot="10800000">
              <a:off x="6002000" y="1431500"/>
              <a:ext cx="511800" cy="8700"/>
            </a:xfrm>
            <a:prstGeom prst="straightConnector1">
              <a:avLst/>
            </a:prstGeom>
            <a:noFill/>
            <a:ln cap="flat" cmpd="sng" w="28575">
              <a:solidFill>
                <a:srgbClr val="000000"/>
              </a:solidFill>
              <a:prstDash val="solid"/>
              <a:round/>
              <a:headEnd len="med" w="med" type="none"/>
              <a:tailEnd len="med" w="med" type="triangle"/>
            </a:ln>
          </p:spPr>
        </p:cxnSp>
        <p:cxnSp>
          <p:nvCxnSpPr>
            <p:cNvPr id="1814" name="Google Shape;1814;p280"/>
            <p:cNvCxnSpPr/>
            <p:nvPr/>
          </p:nvCxnSpPr>
          <p:spPr>
            <a:xfrm>
              <a:off x="2566675" y="1695500"/>
              <a:ext cx="0" cy="515100"/>
            </a:xfrm>
            <a:prstGeom prst="straightConnector1">
              <a:avLst/>
            </a:prstGeom>
            <a:noFill/>
            <a:ln cap="flat" cmpd="sng" w="28575">
              <a:solidFill>
                <a:srgbClr val="000000"/>
              </a:solidFill>
              <a:prstDash val="solid"/>
              <a:round/>
              <a:headEnd len="med" w="med" type="none"/>
              <a:tailEnd len="med" w="med" type="triangle"/>
            </a:ln>
          </p:spPr>
        </p:cxnSp>
        <p:cxnSp>
          <p:nvCxnSpPr>
            <p:cNvPr id="1815" name="Google Shape;1815;p280"/>
            <p:cNvCxnSpPr/>
            <p:nvPr/>
          </p:nvCxnSpPr>
          <p:spPr>
            <a:xfrm flipH="1">
              <a:off x="1705225" y="2866575"/>
              <a:ext cx="184500" cy="360900"/>
            </a:xfrm>
            <a:prstGeom prst="straightConnector1">
              <a:avLst/>
            </a:prstGeom>
            <a:noFill/>
            <a:ln cap="flat" cmpd="sng" w="28575">
              <a:solidFill>
                <a:srgbClr val="000000"/>
              </a:solidFill>
              <a:prstDash val="solid"/>
              <a:round/>
              <a:headEnd len="med" w="med" type="none"/>
              <a:tailEnd len="med" w="med" type="triangle"/>
            </a:ln>
          </p:spPr>
        </p:cxnSp>
        <p:cxnSp>
          <p:nvCxnSpPr>
            <p:cNvPr id="1816" name="Google Shape;1816;p280"/>
            <p:cNvCxnSpPr/>
            <p:nvPr/>
          </p:nvCxnSpPr>
          <p:spPr>
            <a:xfrm>
              <a:off x="3289500" y="2866588"/>
              <a:ext cx="184500" cy="360900"/>
            </a:xfrm>
            <a:prstGeom prst="straightConnector1">
              <a:avLst/>
            </a:prstGeom>
            <a:noFill/>
            <a:ln cap="flat" cmpd="sng" w="28575">
              <a:solidFill>
                <a:srgbClr val="000000"/>
              </a:solidFill>
              <a:prstDash val="solid"/>
              <a:round/>
              <a:headEnd len="med" w="med" type="none"/>
              <a:tailEnd len="med" w="med" type="triangle"/>
            </a:ln>
          </p:spPr>
        </p:cxnSp>
        <p:cxnSp>
          <p:nvCxnSpPr>
            <p:cNvPr id="1817" name="Google Shape;1817;p280"/>
            <p:cNvCxnSpPr/>
            <p:nvPr/>
          </p:nvCxnSpPr>
          <p:spPr>
            <a:xfrm>
              <a:off x="1661475" y="3843725"/>
              <a:ext cx="0" cy="515100"/>
            </a:xfrm>
            <a:prstGeom prst="straightConnector1">
              <a:avLst/>
            </a:prstGeom>
            <a:noFill/>
            <a:ln cap="flat" cmpd="sng" w="28575">
              <a:solidFill>
                <a:srgbClr val="000000"/>
              </a:solidFill>
              <a:prstDash val="solid"/>
              <a:round/>
              <a:headEnd len="med" w="med" type="none"/>
              <a:tailEnd len="med" w="med" type="triangle"/>
            </a:ln>
          </p:spPr>
        </p:cxnSp>
        <p:cxnSp>
          <p:nvCxnSpPr>
            <p:cNvPr id="1818" name="Google Shape;1818;p280"/>
            <p:cNvCxnSpPr/>
            <p:nvPr/>
          </p:nvCxnSpPr>
          <p:spPr>
            <a:xfrm>
              <a:off x="3569600" y="3843725"/>
              <a:ext cx="0" cy="515100"/>
            </a:xfrm>
            <a:prstGeom prst="straightConnector1">
              <a:avLst/>
            </a:prstGeom>
            <a:noFill/>
            <a:ln cap="flat" cmpd="sng" w="28575">
              <a:solidFill>
                <a:srgbClr val="000000"/>
              </a:solidFill>
              <a:prstDash val="solid"/>
              <a:round/>
              <a:headEnd len="med" w="med" type="none"/>
              <a:tailEnd len="med" w="med" type="triangle"/>
            </a:ln>
          </p:spPr>
        </p:cxnSp>
        <p:cxnSp>
          <p:nvCxnSpPr>
            <p:cNvPr id="1819" name="Google Shape;1819;p280"/>
            <p:cNvCxnSpPr/>
            <p:nvPr/>
          </p:nvCxnSpPr>
          <p:spPr>
            <a:xfrm>
              <a:off x="3821750" y="5723500"/>
              <a:ext cx="396600" cy="0"/>
            </a:xfrm>
            <a:prstGeom prst="straightConnector1">
              <a:avLst/>
            </a:prstGeom>
            <a:noFill/>
            <a:ln cap="flat" cmpd="sng" w="28575">
              <a:solidFill>
                <a:srgbClr val="000000"/>
              </a:solidFill>
              <a:prstDash val="solid"/>
              <a:round/>
              <a:headEnd len="med" w="med" type="none"/>
              <a:tailEnd len="med" w="med" type="none"/>
            </a:ln>
          </p:spPr>
        </p:cxnSp>
        <p:cxnSp>
          <p:nvCxnSpPr>
            <p:cNvPr id="1820" name="Google Shape;1820;p280"/>
            <p:cNvCxnSpPr/>
            <p:nvPr/>
          </p:nvCxnSpPr>
          <p:spPr>
            <a:xfrm>
              <a:off x="1057975" y="5723500"/>
              <a:ext cx="396600" cy="0"/>
            </a:xfrm>
            <a:prstGeom prst="straightConnector1">
              <a:avLst/>
            </a:prstGeom>
            <a:noFill/>
            <a:ln cap="flat" cmpd="sng" w="28575">
              <a:solidFill>
                <a:srgbClr val="000000"/>
              </a:solidFill>
              <a:prstDash val="solid"/>
              <a:round/>
              <a:headEnd len="med" w="med" type="none"/>
              <a:tailEnd len="med" w="med" type="none"/>
            </a:ln>
          </p:spPr>
        </p:cxnSp>
        <p:cxnSp>
          <p:nvCxnSpPr>
            <p:cNvPr id="1821" name="Google Shape;1821;p280"/>
            <p:cNvCxnSpPr/>
            <p:nvPr/>
          </p:nvCxnSpPr>
          <p:spPr>
            <a:xfrm flipH="1" rot="10800000">
              <a:off x="1057975" y="5063800"/>
              <a:ext cx="11700" cy="659700"/>
            </a:xfrm>
            <a:prstGeom prst="straightConnector1">
              <a:avLst/>
            </a:prstGeom>
            <a:noFill/>
            <a:ln cap="flat" cmpd="sng" w="28575">
              <a:solidFill>
                <a:srgbClr val="000000"/>
              </a:solidFill>
              <a:prstDash val="solid"/>
              <a:round/>
              <a:headEnd len="med" w="med" type="none"/>
              <a:tailEnd len="med" w="med" type="triangle"/>
            </a:ln>
          </p:spPr>
        </p:cxnSp>
        <p:cxnSp>
          <p:nvCxnSpPr>
            <p:cNvPr id="1822" name="Google Shape;1822;p280"/>
            <p:cNvCxnSpPr/>
            <p:nvPr/>
          </p:nvCxnSpPr>
          <p:spPr>
            <a:xfrm flipH="1" rot="10800000">
              <a:off x="4218350" y="5012800"/>
              <a:ext cx="11700" cy="710700"/>
            </a:xfrm>
            <a:prstGeom prst="straightConnector1">
              <a:avLst/>
            </a:prstGeom>
            <a:noFill/>
            <a:ln cap="flat" cmpd="sng" w="28575">
              <a:solidFill>
                <a:srgbClr val="000000"/>
              </a:solidFill>
              <a:prstDash val="solid"/>
              <a:round/>
              <a:headEnd len="med" w="med" type="none"/>
              <a:tailEnd len="med" w="med" type="triangle"/>
            </a:ln>
          </p:spPr>
        </p:cxnSp>
        <p:sp>
          <p:nvSpPr>
            <p:cNvPr id="1823" name="Google Shape;1823;p280"/>
            <p:cNvSpPr/>
            <p:nvPr/>
          </p:nvSpPr>
          <p:spPr>
            <a:xfrm>
              <a:off x="2703800" y="3324438"/>
              <a:ext cx="1731600" cy="519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FareBox</a:t>
              </a:r>
              <a:endParaRPr sz="3600">
                <a:latin typeface="Trebuchet MS"/>
                <a:ea typeface="Trebuchet MS"/>
                <a:cs typeface="Trebuchet MS"/>
                <a:sym typeface="Trebuchet MS"/>
              </a:endParaRPr>
            </a:p>
            <a:p>
              <a:pPr indent="0" lvl="0" marL="0" rtl="0" algn="ctr">
                <a:spcBef>
                  <a:spcPts val="0"/>
                </a:spcBef>
                <a:spcAft>
                  <a:spcPts val="0"/>
                </a:spcAft>
                <a:buNone/>
              </a:pPr>
              <a:r>
                <a:t/>
              </a:r>
              <a:endParaRPr sz="3600">
                <a:latin typeface="Trebuchet MS"/>
                <a:ea typeface="Trebuchet MS"/>
                <a:cs typeface="Trebuchet MS"/>
                <a:sym typeface="Trebuchet MS"/>
              </a:endParaRPr>
            </a:p>
          </p:txBody>
        </p:sp>
      </p:grpSp>
      <p:sp>
        <p:nvSpPr>
          <p:cNvPr id="1824" name="Google Shape;1824;p280"/>
          <p:cNvSpPr/>
          <p:nvPr/>
        </p:nvSpPr>
        <p:spPr>
          <a:xfrm>
            <a:off x="-23159226" y="22605509"/>
            <a:ext cx="4000200" cy="879300"/>
          </a:xfrm>
          <a:prstGeom prst="rect">
            <a:avLst/>
          </a:prstGeom>
          <a:solidFill>
            <a:srgbClr val="A2C4C9"/>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Routes</a:t>
            </a:r>
            <a:endParaRPr sz="3600">
              <a:latin typeface="Trebuchet MS"/>
              <a:ea typeface="Trebuchet MS"/>
              <a:cs typeface="Trebuchet MS"/>
              <a:sym typeface="Trebuchet MS"/>
            </a:endParaRPr>
          </a:p>
        </p:txBody>
      </p:sp>
      <p:sp>
        <p:nvSpPr>
          <p:cNvPr id="1825" name="Google Shape;1825;p280"/>
          <p:cNvSpPr/>
          <p:nvPr/>
        </p:nvSpPr>
        <p:spPr>
          <a:xfrm>
            <a:off x="-17409444" y="22605509"/>
            <a:ext cx="4000200" cy="879300"/>
          </a:xfrm>
          <a:prstGeom prst="rect">
            <a:avLst/>
          </a:prstGeom>
          <a:solidFill>
            <a:srgbClr val="F9CB9C"/>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Trips (5-10am)</a:t>
            </a:r>
            <a:endParaRPr sz="3600">
              <a:latin typeface="Trebuchet MS"/>
              <a:ea typeface="Trebuchet MS"/>
              <a:cs typeface="Trebuchet MS"/>
              <a:sym typeface="Trebuchet MS"/>
            </a:endParaRPr>
          </a:p>
        </p:txBody>
      </p:sp>
      <p:sp>
        <p:nvSpPr>
          <p:cNvPr id="1826" name="Google Shape;1826;p280"/>
          <p:cNvSpPr/>
          <p:nvPr/>
        </p:nvSpPr>
        <p:spPr>
          <a:xfrm>
            <a:off x="-11388400" y="22605509"/>
            <a:ext cx="4000200" cy="879300"/>
          </a:xfrm>
          <a:prstGeom prst="rect">
            <a:avLst/>
          </a:prstGeom>
          <a:solidFill>
            <a:srgbClr val="DD7E6B"/>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Buses</a:t>
            </a:r>
            <a:endParaRPr sz="3600">
              <a:latin typeface="Trebuchet MS"/>
              <a:ea typeface="Trebuchet MS"/>
              <a:cs typeface="Trebuchet MS"/>
              <a:sym typeface="Trebuchet MS"/>
            </a:endParaRPr>
          </a:p>
        </p:txBody>
      </p:sp>
      <p:sp>
        <p:nvSpPr>
          <p:cNvPr id="1827" name="Google Shape;1827;p280"/>
          <p:cNvSpPr/>
          <p:nvPr/>
        </p:nvSpPr>
        <p:spPr>
          <a:xfrm>
            <a:off x="-24090311" y="24424217"/>
            <a:ext cx="6089700" cy="879300"/>
          </a:xfrm>
          <a:prstGeom prst="rect">
            <a:avLst/>
          </a:prstGeom>
          <a:solidFill>
            <a:srgbClr val="D5A6B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Bus Stops</a:t>
            </a:r>
            <a:endParaRPr sz="3200">
              <a:latin typeface="Trebuchet MS"/>
              <a:ea typeface="Trebuchet MS"/>
              <a:cs typeface="Trebuchet MS"/>
              <a:sym typeface="Trebuchet MS"/>
            </a:endParaRPr>
          </a:p>
        </p:txBody>
      </p:sp>
      <p:sp>
        <p:nvSpPr>
          <p:cNvPr id="1828" name="Google Shape;1828;p280"/>
          <p:cNvSpPr/>
          <p:nvPr/>
        </p:nvSpPr>
        <p:spPr>
          <a:xfrm>
            <a:off x="-25260377" y="26242883"/>
            <a:ext cx="4000200" cy="8793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APC</a:t>
            </a:r>
            <a:endParaRPr sz="3600">
              <a:latin typeface="Trebuchet MS"/>
              <a:ea typeface="Trebuchet MS"/>
              <a:cs typeface="Trebuchet MS"/>
              <a:sym typeface="Trebuchet MS"/>
            </a:endParaRPr>
          </a:p>
        </p:txBody>
      </p:sp>
      <p:sp>
        <p:nvSpPr>
          <p:cNvPr id="1829" name="Google Shape;1829;p280"/>
          <p:cNvSpPr/>
          <p:nvPr/>
        </p:nvSpPr>
        <p:spPr>
          <a:xfrm>
            <a:off x="-20852417" y="26242904"/>
            <a:ext cx="4000200" cy="8793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FareBox</a:t>
            </a:r>
            <a:endParaRPr sz="3600">
              <a:latin typeface="Trebuchet MS"/>
              <a:ea typeface="Trebuchet MS"/>
              <a:cs typeface="Trebuchet MS"/>
              <a:sym typeface="Trebuchet MS"/>
            </a:endParaRPr>
          </a:p>
          <a:p>
            <a:pPr indent="0" lvl="0" marL="0" rtl="0" algn="ctr">
              <a:spcBef>
                <a:spcPts val="0"/>
              </a:spcBef>
              <a:spcAft>
                <a:spcPts val="0"/>
              </a:spcAft>
              <a:buNone/>
            </a:pPr>
            <a:r>
              <a:t/>
            </a:r>
            <a:endParaRPr sz="3600">
              <a:latin typeface="Trebuchet MS"/>
              <a:ea typeface="Trebuchet MS"/>
              <a:cs typeface="Trebuchet MS"/>
              <a:sym typeface="Trebuchet MS"/>
            </a:endParaRPr>
          </a:p>
        </p:txBody>
      </p:sp>
      <p:sp>
        <p:nvSpPr>
          <p:cNvPr id="1830" name="Google Shape;1830;p280"/>
          <p:cNvSpPr/>
          <p:nvPr/>
        </p:nvSpPr>
        <p:spPr>
          <a:xfrm>
            <a:off x="-25260377" y="28061549"/>
            <a:ext cx="4000200" cy="879300"/>
          </a:xfrm>
          <a:prstGeom prst="rect">
            <a:avLst/>
          </a:prstGeom>
          <a:solidFill>
            <a:srgbClr val="9FC5E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Back Door Entries</a:t>
            </a:r>
            <a:endParaRPr sz="3600">
              <a:latin typeface="Trebuchet MS"/>
              <a:ea typeface="Trebuchet MS"/>
              <a:cs typeface="Trebuchet MS"/>
              <a:sym typeface="Trebuchet MS"/>
            </a:endParaRPr>
          </a:p>
        </p:txBody>
      </p:sp>
      <p:sp>
        <p:nvSpPr>
          <p:cNvPr id="1831" name="Google Shape;1831;p280"/>
          <p:cNvSpPr/>
          <p:nvPr/>
        </p:nvSpPr>
        <p:spPr>
          <a:xfrm>
            <a:off x="-20852417" y="28018818"/>
            <a:ext cx="4000200" cy="8793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8 Key Presses </a:t>
            </a:r>
            <a:endParaRPr sz="3600">
              <a:latin typeface="Trebuchet MS"/>
              <a:ea typeface="Trebuchet MS"/>
              <a:cs typeface="Trebuchet MS"/>
              <a:sym typeface="Trebuchet MS"/>
            </a:endParaRPr>
          </a:p>
        </p:txBody>
      </p:sp>
      <p:sp>
        <p:nvSpPr>
          <p:cNvPr id="1832" name="Google Shape;1832;p280"/>
          <p:cNvSpPr/>
          <p:nvPr/>
        </p:nvSpPr>
        <p:spPr>
          <a:xfrm>
            <a:off x="-23738252" y="29794751"/>
            <a:ext cx="5510400" cy="1020600"/>
          </a:xfrm>
          <a:prstGeom prst="rect">
            <a:avLst/>
          </a:prstGeom>
          <a:solidFill>
            <a:srgbClr val="B6D7A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latin typeface="Trebuchet MS"/>
                <a:ea typeface="Trebuchet MS"/>
                <a:cs typeface="Trebuchet MS"/>
                <a:sym typeface="Trebuchet MS"/>
              </a:rPr>
              <a:t>Census Block Group</a:t>
            </a:r>
            <a:endParaRPr sz="3600">
              <a:latin typeface="Trebuchet MS"/>
              <a:ea typeface="Trebuchet MS"/>
              <a:cs typeface="Trebuchet MS"/>
              <a:sym typeface="Trebuchet MS"/>
            </a:endParaRPr>
          </a:p>
        </p:txBody>
      </p:sp>
      <p:cxnSp>
        <p:nvCxnSpPr>
          <p:cNvPr id="1833" name="Google Shape;1833;p280"/>
          <p:cNvCxnSpPr/>
          <p:nvPr/>
        </p:nvCxnSpPr>
        <p:spPr>
          <a:xfrm flipH="1" rot="10800000">
            <a:off x="-18864750" y="23037814"/>
            <a:ext cx="1182300" cy="14700"/>
          </a:xfrm>
          <a:prstGeom prst="straightConnector1">
            <a:avLst/>
          </a:prstGeom>
          <a:noFill/>
          <a:ln cap="flat" cmpd="sng" w="28575">
            <a:solidFill>
              <a:srgbClr val="000000"/>
            </a:solidFill>
            <a:prstDash val="solid"/>
            <a:round/>
            <a:headEnd len="med" w="med" type="none"/>
            <a:tailEnd len="med" w="med" type="triangle"/>
          </a:ln>
        </p:spPr>
      </p:cxnSp>
      <p:cxnSp>
        <p:nvCxnSpPr>
          <p:cNvPr id="1834" name="Google Shape;1834;p280"/>
          <p:cNvCxnSpPr/>
          <p:nvPr/>
        </p:nvCxnSpPr>
        <p:spPr>
          <a:xfrm flipH="1" rot="10800000">
            <a:off x="-12813962" y="23037814"/>
            <a:ext cx="1182300" cy="14700"/>
          </a:xfrm>
          <a:prstGeom prst="straightConnector1">
            <a:avLst/>
          </a:prstGeom>
          <a:noFill/>
          <a:ln cap="flat" cmpd="sng" w="28575">
            <a:solidFill>
              <a:srgbClr val="000000"/>
            </a:solidFill>
            <a:prstDash val="solid"/>
            <a:round/>
            <a:headEnd len="med" w="med" type="none"/>
            <a:tailEnd len="med" w="med" type="triangle"/>
          </a:ln>
        </p:spPr>
      </p:cxnSp>
      <p:cxnSp>
        <p:nvCxnSpPr>
          <p:cNvPr id="1835" name="Google Shape;1835;p280"/>
          <p:cNvCxnSpPr/>
          <p:nvPr/>
        </p:nvCxnSpPr>
        <p:spPr>
          <a:xfrm rot="10800000">
            <a:off x="-13233236" y="23037814"/>
            <a:ext cx="1182300" cy="14700"/>
          </a:xfrm>
          <a:prstGeom prst="straightConnector1">
            <a:avLst/>
          </a:prstGeom>
          <a:noFill/>
          <a:ln cap="flat" cmpd="sng" w="28575">
            <a:solidFill>
              <a:srgbClr val="000000"/>
            </a:solidFill>
            <a:prstDash val="solid"/>
            <a:round/>
            <a:headEnd len="med" w="med" type="none"/>
            <a:tailEnd len="med" w="med" type="triangle"/>
          </a:ln>
        </p:spPr>
      </p:cxnSp>
      <p:cxnSp>
        <p:nvCxnSpPr>
          <p:cNvPr id="1836" name="Google Shape;1836;p280"/>
          <p:cNvCxnSpPr/>
          <p:nvPr/>
        </p:nvCxnSpPr>
        <p:spPr>
          <a:xfrm>
            <a:off x="-21169190" y="23484788"/>
            <a:ext cx="0" cy="872100"/>
          </a:xfrm>
          <a:prstGeom prst="straightConnector1">
            <a:avLst/>
          </a:prstGeom>
          <a:noFill/>
          <a:ln cap="flat" cmpd="sng" w="28575">
            <a:solidFill>
              <a:srgbClr val="000000"/>
            </a:solidFill>
            <a:prstDash val="solid"/>
            <a:round/>
            <a:headEnd len="med" w="med" type="none"/>
            <a:tailEnd len="med" w="med" type="triangle"/>
          </a:ln>
        </p:spPr>
      </p:cxnSp>
      <p:cxnSp>
        <p:nvCxnSpPr>
          <p:cNvPr id="1837" name="Google Shape;1837;p280"/>
          <p:cNvCxnSpPr/>
          <p:nvPr/>
        </p:nvCxnSpPr>
        <p:spPr>
          <a:xfrm flipH="1">
            <a:off x="-23159312" y="25467652"/>
            <a:ext cx="426300" cy="611100"/>
          </a:xfrm>
          <a:prstGeom prst="straightConnector1">
            <a:avLst/>
          </a:prstGeom>
          <a:noFill/>
          <a:ln cap="flat" cmpd="sng" w="28575">
            <a:solidFill>
              <a:srgbClr val="000000"/>
            </a:solidFill>
            <a:prstDash val="solid"/>
            <a:round/>
            <a:headEnd len="med" w="med" type="none"/>
            <a:tailEnd len="med" w="med" type="triangle"/>
          </a:ln>
        </p:spPr>
      </p:cxnSp>
      <p:cxnSp>
        <p:nvCxnSpPr>
          <p:cNvPr id="1838" name="Google Shape;1838;p280"/>
          <p:cNvCxnSpPr/>
          <p:nvPr/>
        </p:nvCxnSpPr>
        <p:spPr>
          <a:xfrm>
            <a:off x="-19499392" y="25467673"/>
            <a:ext cx="426300" cy="611100"/>
          </a:xfrm>
          <a:prstGeom prst="straightConnector1">
            <a:avLst/>
          </a:prstGeom>
          <a:noFill/>
          <a:ln cap="flat" cmpd="sng" w="28575">
            <a:solidFill>
              <a:srgbClr val="000000"/>
            </a:solidFill>
            <a:prstDash val="solid"/>
            <a:round/>
            <a:headEnd len="med" w="med" type="none"/>
            <a:tailEnd len="med" w="med" type="triangle"/>
          </a:ln>
        </p:spPr>
      </p:cxnSp>
      <p:cxnSp>
        <p:nvCxnSpPr>
          <p:cNvPr id="1839" name="Google Shape;1839;p280"/>
          <p:cNvCxnSpPr/>
          <p:nvPr/>
        </p:nvCxnSpPr>
        <p:spPr>
          <a:xfrm>
            <a:off x="-23260292" y="27122162"/>
            <a:ext cx="0" cy="872100"/>
          </a:xfrm>
          <a:prstGeom prst="straightConnector1">
            <a:avLst/>
          </a:prstGeom>
          <a:noFill/>
          <a:ln cap="flat" cmpd="sng" w="28575">
            <a:solidFill>
              <a:srgbClr val="000000"/>
            </a:solidFill>
            <a:prstDash val="solid"/>
            <a:round/>
            <a:headEnd len="med" w="med" type="none"/>
            <a:tailEnd len="med" w="med" type="triangle"/>
          </a:ln>
        </p:spPr>
      </p:cxnSp>
      <p:cxnSp>
        <p:nvCxnSpPr>
          <p:cNvPr id="1840" name="Google Shape;1840;p280"/>
          <p:cNvCxnSpPr/>
          <p:nvPr/>
        </p:nvCxnSpPr>
        <p:spPr>
          <a:xfrm>
            <a:off x="-18852333" y="27122162"/>
            <a:ext cx="0" cy="872100"/>
          </a:xfrm>
          <a:prstGeom prst="straightConnector1">
            <a:avLst/>
          </a:prstGeom>
          <a:noFill/>
          <a:ln cap="flat" cmpd="sng" w="28575">
            <a:solidFill>
              <a:srgbClr val="000000"/>
            </a:solidFill>
            <a:prstDash val="solid"/>
            <a:round/>
            <a:headEnd len="med" w="med" type="none"/>
            <a:tailEnd len="med" w="med" type="triangle"/>
          </a:ln>
        </p:spPr>
      </p:cxnSp>
      <p:cxnSp>
        <p:nvCxnSpPr>
          <p:cNvPr id="1841" name="Google Shape;1841;p280"/>
          <p:cNvCxnSpPr/>
          <p:nvPr/>
        </p:nvCxnSpPr>
        <p:spPr>
          <a:xfrm>
            <a:off x="-18269841" y="30304997"/>
            <a:ext cx="916200" cy="0"/>
          </a:xfrm>
          <a:prstGeom prst="straightConnector1">
            <a:avLst/>
          </a:prstGeom>
          <a:noFill/>
          <a:ln cap="flat" cmpd="sng" w="28575">
            <a:solidFill>
              <a:srgbClr val="000000"/>
            </a:solidFill>
            <a:prstDash val="solid"/>
            <a:round/>
            <a:headEnd len="med" w="med" type="none"/>
            <a:tailEnd len="med" w="med" type="none"/>
          </a:ln>
        </p:spPr>
      </p:cxnSp>
      <p:cxnSp>
        <p:nvCxnSpPr>
          <p:cNvPr id="1842" name="Google Shape;1842;p280"/>
          <p:cNvCxnSpPr/>
          <p:nvPr/>
        </p:nvCxnSpPr>
        <p:spPr>
          <a:xfrm>
            <a:off x="-24654438" y="30304997"/>
            <a:ext cx="916200" cy="0"/>
          </a:xfrm>
          <a:prstGeom prst="straightConnector1">
            <a:avLst/>
          </a:prstGeom>
          <a:noFill/>
          <a:ln cap="flat" cmpd="sng" w="28575">
            <a:solidFill>
              <a:srgbClr val="000000"/>
            </a:solidFill>
            <a:prstDash val="solid"/>
            <a:round/>
            <a:headEnd len="med" w="med" type="none"/>
            <a:tailEnd len="med" w="med" type="none"/>
          </a:ln>
        </p:spPr>
      </p:cxnSp>
      <p:cxnSp>
        <p:nvCxnSpPr>
          <p:cNvPr id="1843" name="Google Shape;1843;p280"/>
          <p:cNvCxnSpPr/>
          <p:nvPr/>
        </p:nvCxnSpPr>
        <p:spPr>
          <a:xfrm flipH="1" rot="10800000">
            <a:off x="-24654438" y="29188097"/>
            <a:ext cx="27000" cy="1116900"/>
          </a:xfrm>
          <a:prstGeom prst="straightConnector1">
            <a:avLst/>
          </a:prstGeom>
          <a:noFill/>
          <a:ln cap="flat" cmpd="sng" w="28575">
            <a:solidFill>
              <a:srgbClr val="000000"/>
            </a:solidFill>
            <a:prstDash val="solid"/>
            <a:round/>
            <a:headEnd len="med" w="med" type="none"/>
            <a:tailEnd len="med" w="med" type="triangle"/>
          </a:ln>
        </p:spPr>
      </p:cxnSp>
      <p:cxnSp>
        <p:nvCxnSpPr>
          <p:cNvPr id="1844" name="Google Shape;1844;p280"/>
          <p:cNvCxnSpPr/>
          <p:nvPr/>
        </p:nvCxnSpPr>
        <p:spPr>
          <a:xfrm flipH="1" rot="10800000">
            <a:off x="-17353655" y="29101697"/>
            <a:ext cx="27000" cy="12033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sp>
        <p:nvSpPr>
          <p:cNvPr id="1849" name="Google Shape;1849;p28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Comments</a:t>
            </a:r>
            <a:endParaRPr/>
          </a:p>
        </p:txBody>
      </p:sp>
      <p:sp>
        <p:nvSpPr>
          <p:cNvPr id="1850" name="Google Shape;1850;p281"/>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ctr">
              <a:spcBef>
                <a:spcPts val="1100"/>
              </a:spcBef>
              <a:spcAft>
                <a:spcPts val="0"/>
              </a:spcAft>
              <a:buNone/>
            </a:pPr>
            <a:r>
              <a:rPr b="1" lang="en-US" sz="3200"/>
              <a:t>Thank you!</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Questions?</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Suggestions?</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Thoughts?</a:t>
            </a:r>
            <a:endParaRPr b="1" sz="3200"/>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854" name="Shape 1854"/>
        <p:cNvGrpSpPr/>
        <p:nvPr/>
      </p:nvGrpSpPr>
      <p:grpSpPr>
        <a:xfrm>
          <a:off x="0" y="0"/>
          <a:ext cx="0" cy="0"/>
          <a:chOff x="0" y="0"/>
          <a:chExt cx="0" cy="0"/>
        </a:xfrm>
      </p:grpSpPr>
      <p:sp>
        <p:nvSpPr>
          <p:cNvPr id="1855" name="Google Shape;1855;p282"/>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Repurposing 911 Data toward Evidence-Based Policy </a:t>
            </a:r>
            <a:r>
              <a:rPr lang="en-US" sz="3200"/>
              <a:t> </a:t>
            </a:r>
            <a:endParaRPr sz="3200"/>
          </a:p>
        </p:txBody>
      </p:sp>
      <p:sp>
        <p:nvSpPr>
          <p:cNvPr id="1856" name="Google Shape;1856;p282"/>
          <p:cNvSpPr txBox="1"/>
          <p:nvPr/>
        </p:nvSpPr>
        <p:spPr>
          <a:xfrm>
            <a:off x="272254" y="3586546"/>
            <a:ext cx="105291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Josh Goldstein</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Claire Kelling (Penn State), Sayali Phadke (Penn State), Madison Arnsbarger(VT) </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lang="en-US" sz="2000">
                <a:solidFill>
                  <a:srgbClr val="44546A"/>
                </a:solidFill>
                <a:latin typeface="Trebuchet MS"/>
                <a:ea typeface="Trebuchet MS"/>
                <a:cs typeface="Trebuchet MS"/>
                <a:sym typeface="Trebuchet MS"/>
              </a:rPr>
              <a:t>           Kyle Morgan (VT), Sean Pili (VT), Craig Morton(VT), Hannah Brinkley (VT)</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Arlington County Police and Fire Departments</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1857" name="Google Shape;1857;p282"/>
          <p:cNvPicPr preferRelativeResize="0"/>
          <p:nvPr/>
        </p:nvPicPr>
        <p:blipFill>
          <a:blip r:embed="rId4">
            <a:alphaModFix/>
          </a:blip>
          <a:stretch>
            <a:fillRect/>
          </a:stretch>
        </p:blipFill>
        <p:spPr>
          <a:xfrm>
            <a:off x="5489775" y="4993274"/>
            <a:ext cx="1445425" cy="1427075"/>
          </a:xfrm>
          <a:prstGeom prst="rect">
            <a:avLst/>
          </a:prstGeom>
          <a:noFill/>
          <a:ln>
            <a:noFill/>
          </a:ln>
        </p:spPr>
      </p:pic>
      <p:pic>
        <p:nvPicPr>
          <p:cNvPr id="1858" name="Google Shape;1858;p282"/>
          <p:cNvPicPr preferRelativeResize="0"/>
          <p:nvPr/>
        </p:nvPicPr>
        <p:blipFill>
          <a:blip r:embed="rId5">
            <a:alphaModFix/>
          </a:blip>
          <a:stretch>
            <a:fillRect/>
          </a:stretch>
        </p:blipFill>
        <p:spPr>
          <a:xfrm>
            <a:off x="3655524" y="4993275"/>
            <a:ext cx="1307053" cy="142707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28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Project Overview</a:t>
            </a:r>
            <a:endParaRPr b="1" i="0" sz="3200" u="none" cap="none" strike="noStrike">
              <a:solidFill>
                <a:schemeClr val="dk2"/>
              </a:solidFill>
              <a:latin typeface="Raleway"/>
              <a:ea typeface="Raleway"/>
              <a:cs typeface="Raleway"/>
              <a:sym typeface="Raleway"/>
            </a:endParaRPr>
          </a:p>
        </p:txBody>
      </p:sp>
      <p:sp>
        <p:nvSpPr>
          <p:cNvPr id="1864" name="Google Shape;1864;p283"/>
          <p:cNvSpPr txBox="1"/>
          <p:nvPr/>
        </p:nvSpPr>
        <p:spPr>
          <a:xfrm>
            <a:off x="682975" y="1215025"/>
            <a:ext cx="10553400" cy="2352900"/>
          </a:xfrm>
          <a:prstGeom prst="rect">
            <a:avLst/>
          </a:prstGeom>
          <a:noFill/>
          <a:ln>
            <a:noFill/>
          </a:ln>
        </p:spPr>
        <p:txBody>
          <a:bodyPr anchorCtr="0" anchor="t" bIns="45700" lIns="91425" spcFirstLastPara="1" rIns="91425" wrap="square" tIns="45700">
            <a:noAutofit/>
          </a:bodyPr>
          <a:lstStyle/>
          <a:p>
            <a:pPr indent="-406400" lvl="0" marL="457200" marR="0" rtl="0" algn="l">
              <a:spcBef>
                <a:spcPts val="0"/>
              </a:spcBef>
              <a:spcAft>
                <a:spcPts val="0"/>
              </a:spcAft>
              <a:buClr>
                <a:schemeClr val="dk2"/>
              </a:buClr>
              <a:buSzPts val="2000"/>
              <a:buFont typeface="Arial"/>
              <a:buChar char="•"/>
            </a:pPr>
            <a:r>
              <a:rPr lang="en-US" sz="2000">
                <a:solidFill>
                  <a:schemeClr val="dk2"/>
                </a:solidFill>
                <a:latin typeface="Trebuchet MS"/>
                <a:ea typeface="Trebuchet MS"/>
                <a:cs typeface="Trebuchet MS"/>
                <a:sym typeface="Trebuchet MS"/>
              </a:rPr>
              <a:t>Overall goal is to improve </a:t>
            </a:r>
            <a:r>
              <a:rPr b="1" lang="en-US" sz="2000">
                <a:solidFill>
                  <a:schemeClr val="dk2"/>
                </a:solidFill>
                <a:latin typeface="Trebuchet MS"/>
                <a:ea typeface="Trebuchet MS"/>
                <a:cs typeface="Trebuchet MS"/>
                <a:sym typeface="Trebuchet MS"/>
              </a:rPr>
              <a:t>“</a:t>
            </a:r>
            <a:r>
              <a:rPr b="1" lang="en-US" sz="2000">
                <a:solidFill>
                  <a:schemeClr val="dk2"/>
                </a:solidFill>
                <a:latin typeface="Trebuchet MS"/>
                <a:ea typeface="Trebuchet MS"/>
                <a:cs typeface="Trebuchet MS"/>
                <a:sym typeface="Trebuchet MS"/>
              </a:rPr>
              <a:t>Situational Awareness”: </a:t>
            </a:r>
            <a:r>
              <a:rPr lang="en-US" sz="2000">
                <a:solidFill>
                  <a:schemeClr val="dk2"/>
                </a:solidFill>
                <a:latin typeface="Trebuchet MS"/>
                <a:ea typeface="Trebuchet MS"/>
                <a:cs typeface="Trebuchet MS"/>
                <a:sym typeface="Trebuchet MS"/>
              </a:rPr>
              <a:t>to improve quality of life and services while accelerating the county’s efficiency and resiliency </a:t>
            </a:r>
            <a:r>
              <a:rPr lang="en-US" sz="2000">
                <a:solidFill>
                  <a:schemeClr val="dk2"/>
                </a:solidFill>
                <a:latin typeface="Trebuchet MS"/>
                <a:ea typeface="Trebuchet MS"/>
                <a:cs typeface="Trebuchet MS"/>
                <a:sym typeface="Trebuchet MS"/>
              </a:rPr>
              <a:t>	</a:t>
            </a:r>
            <a:endParaRPr sz="2000">
              <a:solidFill>
                <a:schemeClr val="dk2"/>
              </a:solidFill>
              <a:latin typeface="Trebuchet MS"/>
              <a:ea typeface="Trebuchet MS"/>
              <a:cs typeface="Trebuchet MS"/>
              <a:sym typeface="Trebuchet MS"/>
            </a:endParaRPr>
          </a:p>
          <a:p>
            <a:pPr indent="0" lvl="0" marL="0" marR="0" rtl="0" algn="l">
              <a:spcBef>
                <a:spcPts val="0"/>
              </a:spcBef>
              <a:spcAft>
                <a:spcPts val="0"/>
              </a:spcAft>
              <a:buNone/>
            </a:pPr>
            <a:r>
              <a:t/>
            </a:r>
            <a:endParaRPr sz="2000">
              <a:solidFill>
                <a:schemeClr val="dk2"/>
              </a:solidFill>
              <a:latin typeface="Trebuchet MS"/>
              <a:ea typeface="Trebuchet MS"/>
              <a:cs typeface="Trebuchet MS"/>
              <a:sym typeface="Trebuchet MS"/>
            </a:endParaRPr>
          </a:p>
          <a:p>
            <a:pPr indent="-406400" lvl="0" marL="457200" marR="0" rtl="0" algn="l">
              <a:lnSpc>
                <a:spcPct val="150000"/>
              </a:lnSpc>
              <a:spcBef>
                <a:spcPts val="0"/>
              </a:spcBef>
              <a:spcAft>
                <a:spcPts val="0"/>
              </a:spcAft>
              <a:buClr>
                <a:srgbClr val="12252D"/>
              </a:buClr>
              <a:buSzPts val="2000"/>
              <a:buFont typeface="Trebuchet MS"/>
              <a:buChar char="•"/>
            </a:pPr>
            <a:r>
              <a:rPr b="1" lang="en-US" sz="2000">
                <a:solidFill>
                  <a:schemeClr val="dk2"/>
                </a:solidFill>
                <a:latin typeface="Trebuchet MS"/>
                <a:ea typeface="Trebuchet MS"/>
                <a:cs typeface="Trebuchet MS"/>
                <a:sym typeface="Trebuchet MS"/>
              </a:rPr>
              <a:t>Research Questions</a:t>
            </a:r>
            <a:endParaRPr b="1" sz="2000">
              <a:solidFill>
                <a:schemeClr val="dk2"/>
              </a:solidFill>
              <a:latin typeface="Trebuchet MS"/>
              <a:ea typeface="Trebuchet MS"/>
              <a:cs typeface="Trebuchet MS"/>
              <a:sym typeface="Trebuchet MS"/>
            </a:endParaRPr>
          </a:p>
          <a:p>
            <a:pPr indent="-355600" lvl="1" marL="914400" marR="0" rtl="0" algn="l">
              <a:lnSpc>
                <a:spcPct val="150000"/>
              </a:lnSpc>
              <a:spcBef>
                <a:spcPts val="0"/>
              </a:spcBef>
              <a:spcAft>
                <a:spcPts val="0"/>
              </a:spcAft>
              <a:buClr>
                <a:srgbClr val="12252D"/>
              </a:buClr>
              <a:buSzPts val="2000"/>
              <a:buFont typeface="Trebuchet MS"/>
              <a:buChar char="○"/>
            </a:pPr>
            <a:r>
              <a:rPr lang="en-US" sz="2000">
                <a:solidFill>
                  <a:schemeClr val="dk2"/>
                </a:solidFill>
                <a:latin typeface="Trebuchet MS"/>
                <a:ea typeface="Trebuchet MS"/>
                <a:cs typeface="Trebuchet MS"/>
                <a:sym typeface="Trebuchet MS"/>
              </a:rPr>
              <a:t>Featured Events: What to expect from specific events so that the Police Department can be better prepared? </a:t>
            </a:r>
            <a:endParaRPr sz="2000">
              <a:solidFill>
                <a:schemeClr val="dk2"/>
              </a:solidFill>
              <a:latin typeface="Trebuchet MS"/>
              <a:ea typeface="Trebuchet MS"/>
              <a:cs typeface="Trebuchet MS"/>
              <a:sym typeface="Trebuchet MS"/>
            </a:endParaRPr>
          </a:p>
          <a:p>
            <a:pPr indent="-355600" lvl="1" marL="914400" marR="0" rtl="0" algn="l">
              <a:lnSpc>
                <a:spcPct val="150000"/>
              </a:lnSpc>
              <a:spcBef>
                <a:spcPts val="0"/>
              </a:spcBef>
              <a:spcAft>
                <a:spcPts val="0"/>
              </a:spcAft>
              <a:buClr>
                <a:srgbClr val="12252D"/>
              </a:buClr>
              <a:buSzPts val="2000"/>
              <a:buFont typeface="Trebuchet MS"/>
              <a:buChar char="○"/>
            </a:pPr>
            <a:r>
              <a:rPr lang="en-US" sz="2000">
                <a:solidFill>
                  <a:schemeClr val="dk2"/>
                </a:solidFill>
                <a:latin typeface="Trebuchet MS"/>
                <a:ea typeface="Trebuchet MS"/>
                <a:cs typeface="Trebuchet MS"/>
                <a:sym typeface="Trebuchet MS"/>
              </a:rPr>
              <a:t>Characterizing Communities: What are characteristics of communities that encounter specific types of crimes?</a:t>
            </a:r>
            <a:endParaRPr sz="2000">
              <a:solidFill>
                <a:schemeClr val="dk2"/>
              </a:solidFill>
              <a:latin typeface="Trebuchet MS"/>
              <a:ea typeface="Trebuchet MS"/>
              <a:cs typeface="Trebuchet MS"/>
              <a:sym typeface="Trebuchet MS"/>
            </a:endParaRPr>
          </a:p>
          <a:p>
            <a:pPr indent="-355600" lvl="1" marL="914400" marR="0" rtl="0" algn="l">
              <a:lnSpc>
                <a:spcPct val="150000"/>
              </a:lnSpc>
              <a:spcBef>
                <a:spcPts val="0"/>
              </a:spcBef>
              <a:spcAft>
                <a:spcPts val="0"/>
              </a:spcAft>
              <a:buClr>
                <a:schemeClr val="dk2"/>
              </a:buClr>
              <a:buSzPts val="2000"/>
              <a:buFont typeface="Trebuchet MS"/>
              <a:buChar char="○"/>
            </a:pPr>
            <a:r>
              <a:rPr lang="en-US" sz="2000">
                <a:solidFill>
                  <a:schemeClr val="dk2"/>
                </a:solidFill>
                <a:latin typeface="Trebuchet MS"/>
                <a:ea typeface="Trebuchet MS"/>
                <a:cs typeface="Trebuchet MS"/>
                <a:sym typeface="Trebuchet MS"/>
              </a:rPr>
              <a:t>Response Time: Which factors affect emergency response time?</a:t>
            </a:r>
            <a:endParaRPr sz="2000">
              <a:solidFill>
                <a:schemeClr val="dk2"/>
              </a:solidFill>
              <a:latin typeface="Trebuchet MS"/>
              <a:ea typeface="Trebuchet MS"/>
              <a:cs typeface="Trebuchet MS"/>
              <a:sym typeface="Trebuchet M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868" name="Shape 1868"/>
        <p:cNvGrpSpPr/>
        <p:nvPr/>
      </p:nvGrpSpPr>
      <p:grpSpPr>
        <a:xfrm>
          <a:off x="0" y="0"/>
          <a:ext cx="0" cy="0"/>
          <a:chOff x="0" y="0"/>
          <a:chExt cx="0" cy="0"/>
        </a:xfrm>
      </p:grpSpPr>
      <p:sp>
        <p:nvSpPr>
          <p:cNvPr id="1869" name="Google Shape;1869;p284"/>
          <p:cNvSpPr txBox="1"/>
          <p:nvPr>
            <p:ph type="ctrTitle"/>
          </p:nvPr>
        </p:nvSpPr>
        <p:spPr>
          <a:xfrm>
            <a:off x="235750" y="1131950"/>
            <a:ext cx="78435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Impact of </a:t>
            </a:r>
            <a:r>
              <a:rPr lang="en-US" sz="3200"/>
              <a:t>Featured Events on </a:t>
            </a:r>
            <a:endParaRPr sz="3200"/>
          </a:p>
          <a:p>
            <a:pPr indent="0" lvl="0" marL="0" marR="0" rtl="0" algn="ctr">
              <a:lnSpc>
                <a:spcPct val="90000"/>
              </a:lnSpc>
              <a:spcBef>
                <a:spcPts val="0"/>
              </a:spcBef>
              <a:spcAft>
                <a:spcPts val="0"/>
              </a:spcAft>
              <a:buClr>
                <a:schemeClr val="dk2"/>
              </a:buClr>
              <a:buFont typeface="Raleway"/>
              <a:buNone/>
            </a:pPr>
            <a:r>
              <a:rPr lang="en-US" sz="3200"/>
              <a:t>Crime Patterns</a:t>
            </a:r>
            <a:endParaRPr sz="3200"/>
          </a:p>
          <a:p>
            <a:pPr indent="0" lvl="0" marL="0" marR="0" rtl="0" algn="ctr">
              <a:lnSpc>
                <a:spcPct val="90000"/>
              </a:lnSpc>
              <a:spcBef>
                <a:spcPts val="0"/>
              </a:spcBef>
              <a:spcAft>
                <a:spcPts val="0"/>
              </a:spcAft>
              <a:buClr>
                <a:schemeClr val="dk2"/>
              </a:buClr>
              <a:buFont typeface="Raleway"/>
              <a:buNone/>
            </a:pPr>
            <a:r>
              <a:t/>
            </a:r>
            <a:endParaRPr sz="2400"/>
          </a:p>
        </p:txBody>
      </p:sp>
      <p:pic>
        <p:nvPicPr>
          <p:cNvPr id="1870" name="Google Shape;1870;p284"/>
          <p:cNvPicPr preferRelativeResize="0"/>
          <p:nvPr/>
        </p:nvPicPr>
        <p:blipFill>
          <a:blip r:embed="rId4">
            <a:alphaModFix/>
          </a:blip>
          <a:stretch>
            <a:fillRect/>
          </a:stretch>
        </p:blipFill>
        <p:spPr>
          <a:xfrm>
            <a:off x="4200874" y="4751450"/>
            <a:ext cx="1307053" cy="1427076"/>
          </a:xfrm>
          <a:prstGeom prst="rect">
            <a:avLst/>
          </a:prstGeom>
          <a:noFill/>
          <a:ln>
            <a:noFill/>
          </a:ln>
        </p:spPr>
      </p:pic>
      <p:sp>
        <p:nvSpPr>
          <p:cNvPr id="1871" name="Google Shape;1871;p284"/>
          <p:cNvSpPr txBox="1"/>
          <p:nvPr/>
        </p:nvSpPr>
        <p:spPr>
          <a:xfrm>
            <a:off x="272254" y="3586546"/>
            <a:ext cx="105291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Josh Goldstein</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Sayali Phadke (Penn State), Craig Morton (VT), Hannah Brinkley (VT)</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Arlington County Police Department</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32"/>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Sourceforge</a:t>
            </a:r>
            <a:endParaRPr i="0" u="none" cap="none" strike="noStrike">
              <a:solidFill>
                <a:schemeClr val="dk2"/>
              </a:solidFill>
            </a:endParaRPr>
          </a:p>
        </p:txBody>
      </p:sp>
      <p:sp>
        <p:nvSpPr>
          <p:cNvPr id="593" name="Google Shape;593;p132"/>
          <p:cNvSpPr txBox="1"/>
          <p:nvPr>
            <p:ph idx="1" type="body"/>
          </p:nvPr>
        </p:nvSpPr>
        <p:spPr>
          <a:xfrm>
            <a:off x="443750" y="869700"/>
            <a:ext cx="11369700" cy="57171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100"/>
              </a:spcBef>
              <a:spcAft>
                <a:spcPts val="0"/>
              </a:spcAft>
              <a:buSzPts val="2400"/>
              <a:buChar char="●"/>
            </a:pPr>
            <a:r>
              <a:rPr b="1" lang="en-US" sz="2400"/>
              <a:t>Challenges</a:t>
            </a:r>
            <a:endParaRPr b="1" sz="2400"/>
          </a:p>
          <a:p>
            <a:pPr indent="-368300" lvl="1" marL="914400" rtl="0" algn="l">
              <a:lnSpc>
                <a:spcPct val="115000"/>
              </a:lnSpc>
              <a:spcBef>
                <a:spcPts val="0"/>
              </a:spcBef>
              <a:spcAft>
                <a:spcPts val="0"/>
              </a:spcAft>
              <a:buSzPts val="2200"/>
              <a:buChar char="○"/>
            </a:pPr>
            <a:r>
              <a:rPr lang="en-US" sz="2200"/>
              <a:t>Computational complexity:</a:t>
            </a:r>
            <a:endParaRPr sz="2200"/>
          </a:p>
          <a:p>
            <a:pPr indent="-355600" lvl="2" marL="1371600" rtl="0" algn="l">
              <a:lnSpc>
                <a:spcPct val="115000"/>
              </a:lnSpc>
              <a:spcBef>
                <a:spcPts val="0"/>
              </a:spcBef>
              <a:spcAft>
                <a:spcPts val="0"/>
              </a:spcAft>
              <a:buSzPts val="2000"/>
              <a:buChar char="■"/>
            </a:pPr>
            <a:r>
              <a:rPr lang="en-US"/>
              <a:t>15+ days to scrape</a:t>
            </a:r>
            <a:endParaRPr/>
          </a:p>
          <a:p>
            <a:pPr indent="-355600" lvl="2" marL="1371600" rtl="0" algn="l">
              <a:lnSpc>
                <a:spcPct val="115000"/>
              </a:lnSpc>
              <a:spcBef>
                <a:spcPts val="0"/>
              </a:spcBef>
              <a:spcAft>
                <a:spcPts val="0"/>
              </a:spcAft>
              <a:buSzPts val="2000"/>
              <a:buChar char="■"/>
            </a:pPr>
            <a:r>
              <a:rPr lang="en-US"/>
              <a:t>Adding social media information would have drastically increased time</a:t>
            </a:r>
            <a:endParaRPr/>
          </a:p>
          <a:p>
            <a:pPr indent="-381000" lvl="1" marL="914400" rtl="0" algn="l">
              <a:lnSpc>
                <a:spcPct val="115000"/>
              </a:lnSpc>
              <a:spcBef>
                <a:spcPts val="0"/>
              </a:spcBef>
              <a:spcAft>
                <a:spcPts val="0"/>
              </a:spcAft>
              <a:buSzPts val="2400"/>
              <a:buChar char="○"/>
            </a:pPr>
            <a:r>
              <a:rPr lang="en-US"/>
              <a:t>Data Complexity</a:t>
            </a:r>
            <a:endParaRPr/>
          </a:p>
          <a:p>
            <a:pPr indent="-355600" lvl="2" marL="1371600" rtl="0" algn="l">
              <a:lnSpc>
                <a:spcPct val="115000"/>
              </a:lnSpc>
              <a:spcBef>
                <a:spcPts val="0"/>
              </a:spcBef>
              <a:spcAft>
                <a:spcPts val="0"/>
              </a:spcAft>
              <a:buSzPts val="2000"/>
              <a:buChar char="■"/>
            </a:pPr>
            <a:r>
              <a:rPr lang="en-US"/>
              <a:t>Some of the names are in foreign languages</a:t>
            </a:r>
            <a:endParaRPr/>
          </a:p>
          <a:p>
            <a:pPr indent="-355600" lvl="2" marL="1371600" rtl="0" algn="l">
              <a:lnSpc>
                <a:spcPct val="115000"/>
              </a:lnSpc>
              <a:spcBef>
                <a:spcPts val="0"/>
              </a:spcBef>
              <a:spcAft>
                <a:spcPts val="0"/>
              </a:spcAft>
              <a:buSzPts val="2000"/>
              <a:buChar char="■"/>
            </a:pPr>
            <a:r>
              <a:rPr lang="en-US"/>
              <a:t>Not too many quantitative variables to analyze</a:t>
            </a:r>
            <a:endParaRPr/>
          </a:p>
          <a:p>
            <a:pPr indent="-406400" lvl="0" marL="457200" rtl="0" algn="l">
              <a:lnSpc>
                <a:spcPct val="115000"/>
              </a:lnSpc>
              <a:spcBef>
                <a:spcPts val="0"/>
              </a:spcBef>
              <a:spcAft>
                <a:spcPts val="0"/>
              </a:spcAft>
              <a:buSzPts val="2800"/>
              <a:buChar char="●"/>
            </a:pPr>
            <a:r>
              <a:rPr b="1" lang="en-US" sz="2400"/>
              <a:t>Next steps</a:t>
            </a:r>
            <a:endParaRPr b="1" sz="2400"/>
          </a:p>
          <a:p>
            <a:pPr indent="-368300" lvl="1" marL="914400" rtl="0" algn="l">
              <a:lnSpc>
                <a:spcPct val="115000"/>
              </a:lnSpc>
              <a:spcBef>
                <a:spcPts val="0"/>
              </a:spcBef>
              <a:spcAft>
                <a:spcPts val="0"/>
              </a:spcAft>
              <a:buSzPts val="2200"/>
              <a:buChar char="○"/>
            </a:pPr>
            <a:r>
              <a:rPr lang="en-US" sz="2200"/>
              <a:t>Analyze impact of various factors on Total Downloads</a:t>
            </a:r>
            <a:endParaRPr sz="2200"/>
          </a:p>
          <a:p>
            <a:pPr indent="-368300" lvl="1" marL="914400" rtl="0" algn="l">
              <a:lnSpc>
                <a:spcPct val="115000"/>
              </a:lnSpc>
              <a:spcBef>
                <a:spcPts val="0"/>
              </a:spcBef>
              <a:spcAft>
                <a:spcPts val="0"/>
              </a:spcAft>
              <a:buSzPts val="2200"/>
              <a:buChar char="○"/>
            </a:pPr>
            <a:r>
              <a:rPr lang="en-US" sz="2200"/>
              <a:t>Learn more about how these softwares are clustered (machine learning)</a:t>
            </a:r>
            <a:endParaRPr sz="22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285"/>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Font typeface="Trebuchet MS"/>
              <a:buChar char="●"/>
            </a:pPr>
            <a:r>
              <a:rPr lang="en-US" sz="2400">
                <a:solidFill>
                  <a:schemeClr val="dk1"/>
                </a:solidFill>
              </a:rPr>
              <a:t>Specific events may affect crime</a:t>
            </a:r>
            <a:endParaRPr sz="2400">
              <a:solidFill>
                <a:schemeClr val="dk1"/>
              </a:solidFill>
            </a:endParaRPr>
          </a:p>
          <a:p>
            <a:pPr indent="-368300" lvl="0" marL="457200" rtl="0" algn="l">
              <a:lnSpc>
                <a:spcPct val="115000"/>
              </a:lnSpc>
              <a:spcBef>
                <a:spcPts val="0"/>
              </a:spcBef>
              <a:spcAft>
                <a:spcPts val="0"/>
              </a:spcAft>
              <a:buClr>
                <a:schemeClr val="dk1"/>
              </a:buClr>
              <a:buSzPts val="2400"/>
              <a:buChar char="●"/>
            </a:pPr>
            <a:r>
              <a:rPr lang="en-US" sz="2400">
                <a:solidFill>
                  <a:schemeClr val="dk1"/>
                </a:solidFill>
              </a:rPr>
              <a:t>Effect will depend on:</a:t>
            </a:r>
            <a:endParaRPr sz="2400">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Type of event</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Number of people involved/affected</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Location of the event</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Type of crime</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Other time series confounders?</a:t>
            </a:r>
            <a:endParaRPr>
              <a:solidFill>
                <a:schemeClr val="dk1"/>
              </a:solidFill>
            </a:endParaRPr>
          </a:p>
          <a:p>
            <a:pPr indent="-368300" lvl="0" marL="457200" marR="0" rtl="0" algn="l">
              <a:lnSpc>
                <a:spcPct val="115000"/>
              </a:lnSpc>
              <a:spcBef>
                <a:spcPts val="0"/>
              </a:spcBef>
              <a:spcAft>
                <a:spcPts val="0"/>
              </a:spcAft>
              <a:buClr>
                <a:schemeClr val="dk1"/>
              </a:buClr>
              <a:buSzPts val="2400"/>
              <a:buFont typeface="Arial"/>
              <a:buChar char="●"/>
            </a:pPr>
            <a:r>
              <a:rPr lang="en-US" sz="2400">
                <a:solidFill>
                  <a:schemeClr val="dk1"/>
                </a:solidFill>
              </a:rPr>
              <a:t>Police department stipulates that such an effect exists. We are testing the hypothesis</a:t>
            </a:r>
            <a:endParaRPr sz="2400">
              <a:solidFill>
                <a:schemeClr val="dk1"/>
              </a:solidFill>
            </a:endParaRPr>
          </a:p>
        </p:txBody>
      </p:sp>
      <p:sp>
        <p:nvSpPr>
          <p:cNvPr id="1877" name="Google Shape;1877;p28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Main idea</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Google Shape;1882;p286"/>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Font typeface="Trebuchet MS"/>
              <a:buChar char="●"/>
            </a:pPr>
            <a:r>
              <a:rPr lang="en-US" sz="2400"/>
              <a:t>Political events</a:t>
            </a:r>
            <a:endParaRPr sz="2400"/>
          </a:p>
          <a:p>
            <a:pPr indent="-368300" lvl="0" marL="457200" rtl="0" algn="l">
              <a:lnSpc>
                <a:spcPct val="115000"/>
              </a:lnSpc>
              <a:spcBef>
                <a:spcPts val="0"/>
              </a:spcBef>
              <a:spcAft>
                <a:spcPts val="0"/>
              </a:spcAft>
              <a:buSzPts val="2400"/>
              <a:buChar char="●"/>
            </a:pPr>
            <a:r>
              <a:rPr lang="en-US" sz="2400"/>
              <a:t>Holidays</a:t>
            </a:r>
            <a:endParaRPr sz="2400"/>
          </a:p>
          <a:p>
            <a:pPr indent="-368300" lvl="0" marL="457200" rtl="0" algn="l">
              <a:lnSpc>
                <a:spcPct val="115000"/>
              </a:lnSpc>
              <a:spcBef>
                <a:spcPts val="0"/>
              </a:spcBef>
              <a:spcAft>
                <a:spcPts val="0"/>
              </a:spcAft>
              <a:buSzPts val="2400"/>
              <a:buChar char="●"/>
            </a:pPr>
            <a:r>
              <a:rPr lang="en-US" sz="2400"/>
              <a:t>Weather-related events</a:t>
            </a:r>
            <a:endParaRPr sz="2400"/>
          </a:p>
          <a:p>
            <a:pPr indent="-368300" lvl="0" marL="457200" rtl="0" algn="l">
              <a:lnSpc>
                <a:spcPct val="115000"/>
              </a:lnSpc>
              <a:spcBef>
                <a:spcPts val="0"/>
              </a:spcBef>
              <a:spcAft>
                <a:spcPts val="0"/>
              </a:spcAft>
              <a:buSzPts val="2400"/>
              <a:buChar char="●"/>
            </a:pPr>
            <a:r>
              <a:rPr lang="en-US" sz="2400"/>
              <a:t>Sports</a:t>
            </a:r>
            <a:endParaRPr sz="2400"/>
          </a:p>
          <a:p>
            <a:pPr indent="-368300" lvl="0" marL="457200" rtl="0" algn="l">
              <a:lnSpc>
                <a:spcPct val="115000"/>
              </a:lnSpc>
              <a:spcBef>
                <a:spcPts val="0"/>
              </a:spcBef>
              <a:spcAft>
                <a:spcPts val="0"/>
              </a:spcAft>
              <a:buSzPts val="2400"/>
              <a:buChar char="●"/>
            </a:pPr>
            <a:r>
              <a:rPr lang="en-US" sz="2400"/>
              <a:t>Social events</a:t>
            </a:r>
            <a:endParaRPr sz="2400"/>
          </a:p>
          <a:p>
            <a:pPr indent="-368300" lvl="0" marL="457200" rtl="0" algn="l">
              <a:lnSpc>
                <a:spcPct val="115000"/>
              </a:lnSpc>
              <a:spcBef>
                <a:spcPts val="0"/>
              </a:spcBef>
              <a:spcAft>
                <a:spcPts val="0"/>
              </a:spcAft>
              <a:buSzPts val="2400"/>
              <a:buChar char="●"/>
            </a:pPr>
            <a:r>
              <a:rPr lang="en-US" sz="2400"/>
              <a:t>Full-moon</a:t>
            </a:r>
            <a:endParaRPr sz="2400"/>
          </a:p>
        </p:txBody>
      </p:sp>
      <p:sp>
        <p:nvSpPr>
          <p:cNvPr id="1883" name="Google Shape;1883;p286"/>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Types of events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Google Shape;1888;p287"/>
          <p:cNvSpPr txBox="1"/>
          <p:nvPr>
            <p:ph idx="1" type="body"/>
          </p:nvPr>
        </p:nvSpPr>
        <p:spPr>
          <a:xfrm>
            <a:off x="838200" y="1210224"/>
            <a:ext cx="10515600" cy="49407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SzPts val="2000"/>
              <a:buFont typeface="Trebuchet MS"/>
              <a:buChar char="●"/>
            </a:pPr>
            <a:r>
              <a:rPr lang="en-US" sz="2000"/>
              <a:t>Political events</a:t>
            </a:r>
            <a:endParaRPr sz="2000"/>
          </a:p>
          <a:p>
            <a:pPr indent="-330200" lvl="1" marL="914400" rtl="0" algn="l">
              <a:lnSpc>
                <a:spcPct val="115000"/>
              </a:lnSpc>
              <a:spcBef>
                <a:spcPts val="0"/>
              </a:spcBef>
              <a:spcAft>
                <a:spcPts val="0"/>
              </a:spcAft>
              <a:buSzPts val="1800"/>
              <a:buChar char="○"/>
            </a:pPr>
            <a:r>
              <a:rPr lang="en-US" sz="1800"/>
              <a:t>All elections during 2005-2015 for Arlington, VA manually recorded*</a:t>
            </a:r>
            <a:endParaRPr sz="1800"/>
          </a:p>
          <a:p>
            <a:pPr indent="-342900" lvl="0" marL="457200" rtl="0" algn="l">
              <a:lnSpc>
                <a:spcPct val="115000"/>
              </a:lnSpc>
              <a:spcBef>
                <a:spcPts val="0"/>
              </a:spcBef>
              <a:spcAft>
                <a:spcPts val="0"/>
              </a:spcAft>
              <a:buSzPts val="2000"/>
              <a:buChar char="●"/>
            </a:pPr>
            <a:r>
              <a:rPr lang="en-US" sz="2000"/>
              <a:t>Sports</a:t>
            </a:r>
            <a:endParaRPr sz="2000"/>
          </a:p>
          <a:p>
            <a:pPr indent="-330200" lvl="1" marL="914400" rtl="0" algn="l">
              <a:lnSpc>
                <a:spcPct val="115000"/>
              </a:lnSpc>
              <a:spcBef>
                <a:spcPts val="0"/>
              </a:spcBef>
              <a:spcAft>
                <a:spcPts val="0"/>
              </a:spcAft>
              <a:buSzPts val="1800"/>
              <a:buChar char="○"/>
            </a:pPr>
            <a:r>
              <a:rPr lang="en-US" sz="1800"/>
              <a:t>Events that would have a high number of people attending / draw to bars:</a:t>
            </a:r>
            <a:endParaRPr sz="1800"/>
          </a:p>
          <a:p>
            <a:pPr indent="-330200" lvl="2" marL="1371600" rtl="0" algn="l">
              <a:lnSpc>
                <a:spcPct val="115000"/>
              </a:lnSpc>
              <a:spcBef>
                <a:spcPts val="0"/>
              </a:spcBef>
              <a:spcAft>
                <a:spcPts val="0"/>
              </a:spcAft>
              <a:buSzPts val="1800"/>
              <a:buChar char="■"/>
            </a:pPr>
            <a:r>
              <a:rPr lang="en-US" sz="1800"/>
              <a:t>Marine Corps Marathon</a:t>
            </a:r>
            <a:endParaRPr sz="1800"/>
          </a:p>
          <a:p>
            <a:pPr indent="-330200" lvl="2" marL="1371600" rtl="0" algn="l">
              <a:lnSpc>
                <a:spcPct val="115000"/>
              </a:lnSpc>
              <a:spcBef>
                <a:spcPts val="0"/>
              </a:spcBef>
              <a:spcAft>
                <a:spcPts val="0"/>
              </a:spcAft>
              <a:buSzPts val="1800"/>
              <a:buChar char="■"/>
            </a:pPr>
            <a:r>
              <a:rPr lang="en-US" sz="1800"/>
              <a:t>2013 Super Bowl</a:t>
            </a:r>
            <a:endParaRPr sz="1800"/>
          </a:p>
          <a:p>
            <a:pPr indent="-330200" lvl="2" marL="1371600" rtl="0" algn="l">
              <a:lnSpc>
                <a:spcPct val="115000"/>
              </a:lnSpc>
              <a:spcBef>
                <a:spcPts val="0"/>
              </a:spcBef>
              <a:spcAft>
                <a:spcPts val="0"/>
              </a:spcAft>
              <a:buSzPts val="1800"/>
              <a:buChar char="■"/>
            </a:pPr>
            <a:r>
              <a:rPr lang="en-US" sz="1800"/>
              <a:t>Playoff games for the Washington sports teams</a:t>
            </a:r>
            <a:endParaRPr sz="1800"/>
          </a:p>
          <a:p>
            <a:pPr indent="-342900" lvl="0" marL="457200" rtl="0" algn="l">
              <a:lnSpc>
                <a:spcPct val="115000"/>
              </a:lnSpc>
              <a:spcBef>
                <a:spcPts val="0"/>
              </a:spcBef>
              <a:spcAft>
                <a:spcPts val="0"/>
              </a:spcAft>
              <a:buSzPts val="2000"/>
              <a:buChar char="●"/>
            </a:pPr>
            <a:r>
              <a:rPr lang="en-US" sz="2000"/>
              <a:t>Social events</a:t>
            </a:r>
            <a:endParaRPr sz="2000"/>
          </a:p>
          <a:p>
            <a:pPr indent="-342900" lvl="1" marL="914400" rtl="0" algn="l">
              <a:lnSpc>
                <a:spcPct val="115000"/>
              </a:lnSpc>
              <a:spcBef>
                <a:spcPts val="0"/>
              </a:spcBef>
              <a:spcAft>
                <a:spcPts val="0"/>
              </a:spcAft>
              <a:buSzPts val="2000"/>
              <a:buChar char="○"/>
            </a:pPr>
            <a:r>
              <a:rPr lang="en-US" sz="2000"/>
              <a:t> </a:t>
            </a:r>
            <a:r>
              <a:rPr lang="en-US" sz="1800"/>
              <a:t>Arlington events since 2007 retrieved from Yelp.com</a:t>
            </a:r>
            <a:endParaRPr sz="1800"/>
          </a:p>
          <a:p>
            <a:pPr indent="-330200" lvl="2" marL="1371600" rtl="0" algn="l">
              <a:lnSpc>
                <a:spcPct val="115000"/>
              </a:lnSpc>
              <a:spcBef>
                <a:spcPts val="0"/>
              </a:spcBef>
              <a:spcAft>
                <a:spcPts val="0"/>
              </a:spcAft>
              <a:buSzPts val="1800"/>
              <a:buChar char="■"/>
            </a:pPr>
            <a:r>
              <a:rPr lang="en-US" sz="1800"/>
              <a:t>Able to get counts of number of people interested</a:t>
            </a:r>
            <a:endParaRPr sz="1800"/>
          </a:p>
          <a:p>
            <a:pPr indent="-342900" lvl="2" marL="1371600" rtl="0" algn="l">
              <a:lnSpc>
                <a:spcPct val="115000"/>
              </a:lnSpc>
              <a:spcBef>
                <a:spcPts val="0"/>
              </a:spcBef>
              <a:spcAft>
                <a:spcPts val="0"/>
              </a:spcAft>
              <a:buSzPts val="2000"/>
              <a:buChar char="■"/>
            </a:pPr>
            <a:r>
              <a:rPr lang="en-US" sz="1800"/>
              <a:t>Looking into the events with highest number of people interested</a:t>
            </a:r>
            <a:r>
              <a:rPr lang="en-US"/>
              <a:t> </a:t>
            </a:r>
            <a:endParaRPr/>
          </a:p>
          <a:p>
            <a:pPr indent="-342900" lvl="0" marL="457200" rtl="0" algn="l">
              <a:lnSpc>
                <a:spcPct val="115000"/>
              </a:lnSpc>
              <a:spcBef>
                <a:spcPts val="0"/>
              </a:spcBef>
              <a:spcAft>
                <a:spcPts val="0"/>
              </a:spcAft>
              <a:buSzPts val="2000"/>
              <a:buChar char="●"/>
            </a:pPr>
            <a:r>
              <a:rPr lang="en-US" sz="2000"/>
              <a:t>Weather-related events</a:t>
            </a:r>
            <a:endParaRPr sz="2000"/>
          </a:p>
          <a:p>
            <a:pPr indent="-330200" lvl="1" marL="914400" rtl="0" algn="l">
              <a:lnSpc>
                <a:spcPct val="115000"/>
              </a:lnSpc>
              <a:spcBef>
                <a:spcPts val="0"/>
              </a:spcBef>
              <a:spcAft>
                <a:spcPts val="0"/>
              </a:spcAft>
              <a:buSzPts val="1800"/>
              <a:buChar char="○"/>
            </a:pPr>
            <a:r>
              <a:rPr lang="en-US" sz="1800"/>
              <a:t>2010 Snowmageddon, hottest days of the year, hurricanes/tropical storms</a:t>
            </a:r>
            <a:endParaRPr sz="1800"/>
          </a:p>
          <a:p>
            <a:pPr indent="-342900" lvl="0" marL="457200" rtl="0" algn="l">
              <a:lnSpc>
                <a:spcPct val="115000"/>
              </a:lnSpc>
              <a:spcBef>
                <a:spcPts val="0"/>
              </a:spcBef>
              <a:spcAft>
                <a:spcPts val="0"/>
              </a:spcAft>
              <a:buSzPts val="2000"/>
              <a:buChar char="●"/>
            </a:pPr>
            <a:r>
              <a:rPr lang="en-US" sz="2000"/>
              <a:t>Holidays, and Full-moon</a:t>
            </a:r>
            <a:endParaRPr sz="2000"/>
          </a:p>
          <a:p>
            <a:pPr indent="-330200" lvl="1" marL="914400" rtl="0" algn="l">
              <a:lnSpc>
                <a:spcPct val="115000"/>
              </a:lnSpc>
              <a:spcBef>
                <a:spcPts val="0"/>
              </a:spcBef>
              <a:spcAft>
                <a:spcPts val="0"/>
              </a:spcAft>
              <a:buSzPts val="1800"/>
              <a:buChar char="○"/>
            </a:pPr>
            <a:r>
              <a:rPr lang="en-US" sz="1800"/>
              <a:t>Manually retrieved dates for Thanksgiving, Halloween, Christmas etc. and full-moons</a:t>
            </a:r>
            <a:endParaRPr sz="1800"/>
          </a:p>
        </p:txBody>
      </p:sp>
      <p:sp>
        <p:nvSpPr>
          <p:cNvPr id="1889" name="Google Shape;1889;p28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Event-date collection</a:t>
            </a:r>
            <a:endParaRPr b="1" i="0" sz="4000" u="none" cap="none" strike="noStrike">
              <a:solidFill>
                <a:schemeClr val="dk2"/>
              </a:solidFill>
              <a:latin typeface="Raleway"/>
              <a:ea typeface="Raleway"/>
              <a:cs typeface="Raleway"/>
              <a:sym typeface="Raleway"/>
            </a:endParaRPr>
          </a:p>
        </p:txBody>
      </p:sp>
      <p:sp>
        <p:nvSpPr>
          <p:cNvPr id="1890" name="Google Shape;1890;p287"/>
          <p:cNvSpPr txBox="1"/>
          <p:nvPr/>
        </p:nvSpPr>
        <p:spPr>
          <a:xfrm>
            <a:off x="780200" y="6306733"/>
            <a:ext cx="11070300" cy="348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a:t>
            </a:r>
            <a:r>
              <a:rPr lang="en-US" sz="1100" u="sng">
                <a:solidFill>
                  <a:schemeClr val="hlink"/>
                </a:solidFill>
                <a:latin typeface="Trebuchet MS"/>
                <a:ea typeface="Trebuchet MS"/>
                <a:cs typeface="Trebuchet MS"/>
                <a:sym typeface="Trebuchet MS"/>
                <a:hlinkClick r:id="rId3"/>
              </a:rPr>
              <a:t>https://arlingtonva.s3.dualstack.us-east-1.amazonaws.com/wp-content/uploads/sites/3/2013/09/Candidate_History.pdf</a:t>
            </a:r>
            <a:endParaRPr sz="11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288"/>
          <p:cNvSpPr txBox="1"/>
          <p:nvPr>
            <p:ph idx="1" type="body"/>
          </p:nvPr>
        </p:nvSpPr>
        <p:spPr>
          <a:xfrm>
            <a:off x="838200" y="1210224"/>
            <a:ext cx="10515600" cy="48945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Font typeface="Trebuchet MS"/>
              <a:buChar char="●"/>
            </a:pPr>
            <a:r>
              <a:rPr lang="en-US" sz="2400">
                <a:solidFill>
                  <a:schemeClr val="dk1"/>
                </a:solidFill>
              </a:rPr>
              <a:t>Police have provided two separate datasets</a:t>
            </a:r>
            <a:endParaRPr sz="2400">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Incident table (inmast):</a:t>
            </a:r>
            <a:endParaRPr>
              <a:solidFill>
                <a:schemeClr val="dk1"/>
              </a:solidFill>
            </a:endParaRPr>
          </a:p>
          <a:p>
            <a:pPr indent="-342900" lvl="2" marL="1371600" rtl="0" algn="l">
              <a:lnSpc>
                <a:spcPct val="115000"/>
              </a:lnSpc>
              <a:spcBef>
                <a:spcPts val="0"/>
              </a:spcBef>
              <a:spcAft>
                <a:spcPts val="0"/>
              </a:spcAft>
              <a:buClr>
                <a:schemeClr val="dk1"/>
              </a:buClr>
              <a:buSzPts val="2000"/>
              <a:buChar char="■"/>
            </a:pPr>
            <a:r>
              <a:rPr lang="en-US">
                <a:solidFill>
                  <a:schemeClr val="dk1"/>
                </a:solidFill>
              </a:rPr>
              <a:t>Information on crime incidents</a:t>
            </a:r>
            <a:endParaRPr>
              <a:solidFill>
                <a:schemeClr val="dk1"/>
              </a:solidFill>
            </a:endParaRPr>
          </a:p>
          <a:p>
            <a:pPr indent="-336550" lvl="3" marL="1828800" rtl="0" algn="l">
              <a:lnSpc>
                <a:spcPct val="115000"/>
              </a:lnSpc>
              <a:spcBef>
                <a:spcPts val="0"/>
              </a:spcBef>
              <a:spcAft>
                <a:spcPts val="0"/>
              </a:spcAft>
              <a:buClr>
                <a:schemeClr val="dk1"/>
              </a:buClr>
              <a:buSzPts val="1900"/>
              <a:buChar char="●"/>
            </a:pPr>
            <a:r>
              <a:rPr lang="en-US">
                <a:solidFill>
                  <a:schemeClr val="dk1"/>
                </a:solidFill>
              </a:rPr>
              <a:t>Location</a:t>
            </a:r>
            <a:endParaRPr>
              <a:solidFill>
                <a:schemeClr val="dk1"/>
              </a:solidFill>
            </a:endParaRPr>
          </a:p>
          <a:p>
            <a:pPr indent="-336550" lvl="3" marL="1828800" rtl="0" algn="l">
              <a:lnSpc>
                <a:spcPct val="115000"/>
              </a:lnSpc>
              <a:spcBef>
                <a:spcPts val="0"/>
              </a:spcBef>
              <a:spcAft>
                <a:spcPts val="0"/>
              </a:spcAft>
              <a:buClr>
                <a:schemeClr val="dk1"/>
              </a:buClr>
              <a:buSzPts val="1900"/>
              <a:buChar char="●"/>
            </a:pPr>
            <a:r>
              <a:rPr lang="en-US">
                <a:solidFill>
                  <a:schemeClr val="dk1"/>
                </a:solidFill>
              </a:rPr>
              <a:t>Type of incident</a:t>
            </a:r>
            <a:endParaRPr>
              <a:solidFill>
                <a:schemeClr val="dk1"/>
              </a:solidFill>
            </a:endParaRPr>
          </a:p>
          <a:p>
            <a:pPr indent="-336550" lvl="4" marL="2286000" rtl="0" algn="l">
              <a:lnSpc>
                <a:spcPct val="115000"/>
              </a:lnSpc>
              <a:spcBef>
                <a:spcPts val="0"/>
              </a:spcBef>
              <a:spcAft>
                <a:spcPts val="0"/>
              </a:spcAft>
              <a:buClr>
                <a:schemeClr val="dk1"/>
              </a:buClr>
              <a:buSzPts val="1900"/>
              <a:buChar char="○"/>
            </a:pPr>
            <a:r>
              <a:rPr lang="en-US">
                <a:solidFill>
                  <a:schemeClr val="dk1"/>
                </a:solidFill>
              </a:rPr>
              <a:t>This is a four digit code; too many values</a:t>
            </a:r>
            <a:endParaRPr>
              <a:solidFill>
                <a:schemeClr val="dk1"/>
              </a:solidFill>
            </a:endParaRPr>
          </a:p>
          <a:p>
            <a:pPr indent="-336550" lvl="4" marL="2286000" rtl="0" algn="l">
              <a:lnSpc>
                <a:spcPct val="115000"/>
              </a:lnSpc>
              <a:spcBef>
                <a:spcPts val="0"/>
              </a:spcBef>
              <a:spcAft>
                <a:spcPts val="0"/>
              </a:spcAft>
              <a:buClr>
                <a:schemeClr val="dk1"/>
              </a:buClr>
              <a:buSzPts val="1900"/>
              <a:buChar char="○"/>
            </a:pPr>
            <a:r>
              <a:rPr lang="en-US">
                <a:solidFill>
                  <a:schemeClr val="dk1"/>
                </a:solidFill>
              </a:rPr>
              <a:t>First two digits indicative of overall category of crime</a:t>
            </a:r>
            <a:endParaRPr>
              <a:solidFill>
                <a:schemeClr val="dk1"/>
              </a:solidFill>
            </a:endParaRPr>
          </a:p>
          <a:p>
            <a:pPr indent="-342900" lvl="2" marL="1371600" rtl="0" algn="l">
              <a:lnSpc>
                <a:spcPct val="115000"/>
              </a:lnSpc>
              <a:spcBef>
                <a:spcPts val="0"/>
              </a:spcBef>
              <a:spcAft>
                <a:spcPts val="0"/>
              </a:spcAft>
              <a:buClr>
                <a:schemeClr val="dk1"/>
              </a:buClr>
              <a:buSzPts val="2000"/>
              <a:buChar char="■"/>
            </a:pPr>
            <a:r>
              <a:rPr lang="en-US">
                <a:solidFill>
                  <a:schemeClr val="dk1"/>
                </a:solidFill>
              </a:rPr>
              <a:t>Doesn’t contain information on time at which call was received</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Call for Service table (cfs):</a:t>
            </a:r>
            <a:endParaRPr>
              <a:solidFill>
                <a:schemeClr val="dk1"/>
              </a:solidFill>
            </a:endParaRPr>
          </a:p>
          <a:p>
            <a:pPr indent="-342900" lvl="2" marL="1371600" rtl="0" algn="l">
              <a:lnSpc>
                <a:spcPct val="115000"/>
              </a:lnSpc>
              <a:spcBef>
                <a:spcPts val="0"/>
              </a:spcBef>
              <a:spcAft>
                <a:spcPts val="0"/>
              </a:spcAft>
              <a:buClr>
                <a:schemeClr val="dk1"/>
              </a:buClr>
              <a:buSzPts val="2000"/>
              <a:buChar char="■"/>
            </a:pPr>
            <a:r>
              <a:rPr lang="en-US">
                <a:solidFill>
                  <a:schemeClr val="dk1"/>
                </a:solidFill>
              </a:rPr>
              <a:t>Exact date and time of 911 call</a:t>
            </a:r>
            <a:endParaRPr>
              <a:solidFill>
                <a:schemeClr val="dk1"/>
              </a:solidFill>
            </a:endParaRPr>
          </a:p>
          <a:p>
            <a:pPr indent="-368300" lvl="0" marL="457200" rtl="0" algn="l">
              <a:lnSpc>
                <a:spcPct val="115000"/>
              </a:lnSpc>
              <a:spcBef>
                <a:spcPts val="0"/>
              </a:spcBef>
              <a:spcAft>
                <a:spcPts val="0"/>
              </a:spcAft>
              <a:buClr>
                <a:schemeClr val="dk1"/>
              </a:buClr>
              <a:buSzPts val="2400"/>
              <a:buChar char="●"/>
            </a:pPr>
            <a:r>
              <a:rPr lang="en-US" sz="2400">
                <a:solidFill>
                  <a:schemeClr val="dk1"/>
                </a:solidFill>
              </a:rPr>
              <a:t>Merged inmast and cfs to get both the exact date and time of the call, and the location and type of incident</a:t>
            </a:r>
            <a:endParaRPr sz="2400">
              <a:solidFill>
                <a:schemeClr val="dk1"/>
              </a:solidFill>
            </a:endParaRPr>
          </a:p>
        </p:txBody>
      </p:sp>
      <p:sp>
        <p:nvSpPr>
          <p:cNvPr id="1896" name="Google Shape;1896;p28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preparation</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sp>
        <p:nvSpPr>
          <p:cNvPr id="1901" name="Google Shape;1901;p28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2009 Inauguration</a:t>
            </a:r>
            <a:endParaRPr/>
          </a:p>
        </p:txBody>
      </p:sp>
      <p:sp>
        <p:nvSpPr>
          <p:cNvPr id="1902" name="Google Shape;1902;p289"/>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The 2009 Presidential Inauguration was President Obama’s first inauguration</a:t>
            </a:r>
            <a:endParaRPr/>
          </a:p>
          <a:p>
            <a:pPr indent="-482600" lvl="0" marL="609600" rtl="0" algn="l">
              <a:spcBef>
                <a:spcPts val="1100"/>
              </a:spcBef>
              <a:spcAft>
                <a:spcPts val="0"/>
              </a:spcAft>
              <a:buSzPts val="2800"/>
              <a:buChar char="•"/>
            </a:pPr>
            <a:r>
              <a:rPr lang="en-US"/>
              <a:t>Washington D.C. on January 20th, 2009 around 11am</a:t>
            </a:r>
            <a:endParaRPr/>
          </a:p>
          <a:p>
            <a:pPr indent="-482600" lvl="0" marL="609600" rtl="0" algn="l">
              <a:spcBef>
                <a:spcPts val="0"/>
              </a:spcBef>
              <a:spcAft>
                <a:spcPts val="0"/>
              </a:spcAft>
              <a:buSzPts val="2800"/>
              <a:buChar char="•"/>
            </a:pPr>
            <a:r>
              <a:rPr lang="en-US"/>
              <a:t>Interest</a:t>
            </a:r>
            <a:endParaRPr/>
          </a:p>
          <a:p>
            <a:pPr indent="-457200" lvl="1" marL="1219200" rtl="0" algn="l">
              <a:spcBef>
                <a:spcPts val="0"/>
              </a:spcBef>
              <a:spcAft>
                <a:spcPts val="0"/>
              </a:spcAft>
              <a:buSzPts val="2400"/>
              <a:buChar char="•"/>
            </a:pPr>
            <a:r>
              <a:rPr lang="en-US"/>
              <a:t>Possible increase in traffic-related crimes</a:t>
            </a:r>
            <a:endParaRPr/>
          </a:p>
          <a:p>
            <a:pPr indent="-457200" lvl="1" marL="1219200" rtl="0" algn="l">
              <a:spcBef>
                <a:spcPts val="0"/>
              </a:spcBef>
              <a:spcAft>
                <a:spcPts val="0"/>
              </a:spcAft>
              <a:buSzPts val="2400"/>
              <a:buChar char="•"/>
            </a:pPr>
            <a:r>
              <a:rPr lang="en-US"/>
              <a:t>Possible increase in protest-related crimes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pic>
        <p:nvPicPr>
          <p:cNvPr descr="inauguration_2009.gif" id="1907" name="Google Shape;1907;p290"/>
          <p:cNvPicPr preferRelativeResize="0"/>
          <p:nvPr/>
        </p:nvPicPr>
        <p:blipFill>
          <a:blip r:embed="rId3">
            <a:alphaModFix/>
          </a:blip>
          <a:stretch>
            <a:fillRect/>
          </a:stretch>
        </p:blipFill>
        <p:spPr>
          <a:xfrm>
            <a:off x="152400" y="152400"/>
            <a:ext cx="11887201" cy="5966818"/>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29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Super Bowl 2013</a:t>
            </a:r>
            <a:endParaRPr/>
          </a:p>
        </p:txBody>
      </p:sp>
      <p:sp>
        <p:nvSpPr>
          <p:cNvPr id="1914" name="Google Shape;1914;p291"/>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lang="en-US"/>
              <a:t>This Super Bowl in 2013 was the Baltimore Ravens vs the San Francisco 49ers</a:t>
            </a:r>
            <a:endParaRPr/>
          </a:p>
          <a:p>
            <a:pPr indent="-406400" lvl="0" marL="914400" rtl="0" algn="l">
              <a:spcBef>
                <a:spcPts val="1100"/>
              </a:spcBef>
              <a:spcAft>
                <a:spcPts val="0"/>
              </a:spcAft>
              <a:buSzPts val="2800"/>
              <a:buChar char="•"/>
            </a:pPr>
            <a:r>
              <a:rPr lang="en-US"/>
              <a:t>Took place in New Orleans</a:t>
            </a:r>
            <a:endParaRPr/>
          </a:p>
          <a:p>
            <a:pPr indent="-406400" lvl="0" marL="914400" rtl="0" algn="l">
              <a:spcBef>
                <a:spcPts val="0"/>
              </a:spcBef>
              <a:spcAft>
                <a:spcPts val="0"/>
              </a:spcAft>
              <a:buSzPts val="2800"/>
              <a:buChar char="•"/>
            </a:pPr>
            <a:r>
              <a:rPr lang="en-US"/>
              <a:t>Started at 6:30 PM EST</a:t>
            </a:r>
            <a:endParaRPr/>
          </a:p>
          <a:p>
            <a:pPr indent="-406400" lvl="0" marL="914400" rtl="0" algn="l">
              <a:spcBef>
                <a:spcPts val="0"/>
              </a:spcBef>
              <a:spcAft>
                <a:spcPts val="0"/>
              </a:spcAft>
              <a:buSzPts val="2800"/>
              <a:buChar char="•"/>
            </a:pPr>
            <a:r>
              <a:rPr lang="en-US"/>
              <a:t>A local team played, so it seemed interesting</a:t>
            </a:r>
            <a:endParaRPr/>
          </a:p>
          <a:p>
            <a:pPr indent="-355600" lvl="1" marL="1371600" rtl="0" algn="l">
              <a:spcBef>
                <a:spcPts val="0"/>
              </a:spcBef>
              <a:spcAft>
                <a:spcPts val="0"/>
              </a:spcAft>
              <a:buSzPts val="2000"/>
              <a:buChar char="•"/>
            </a:pPr>
            <a:r>
              <a:rPr lang="en-US" sz="2000"/>
              <a:t>Increase in drinking-related offenses:</a:t>
            </a:r>
            <a:endParaRPr sz="2000"/>
          </a:p>
          <a:p>
            <a:pPr indent="-355600" lvl="2" marL="1828800" rtl="0" algn="l">
              <a:spcBef>
                <a:spcPts val="0"/>
              </a:spcBef>
              <a:spcAft>
                <a:spcPts val="0"/>
              </a:spcAft>
              <a:buSzPts val="2000"/>
              <a:buChar char="•"/>
            </a:pPr>
            <a:r>
              <a:rPr lang="en-US"/>
              <a:t>Disturbing the peace</a:t>
            </a:r>
            <a:endParaRPr/>
          </a:p>
          <a:p>
            <a:pPr indent="-355600" lvl="2" marL="1828800" rtl="0" algn="l">
              <a:spcBef>
                <a:spcPts val="0"/>
              </a:spcBef>
              <a:spcAft>
                <a:spcPts val="0"/>
              </a:spcAft>
              <a:buSzPts val="2000"/>
              <a:buChar char="•"/>
            </a:pPr>
            <a:r>
              <a:rPr lang="en-US"/>
              <a:t>Drunkenness </a:t>
            </a:r>
            <a:endParaRPr/>
          </a:p>
          <a:p>
            <a:pPr indent="-355600" lvl="2" marL="1828800" rtl="0" algn="l">
              <a:spcBef>
                <a:spcPts val="0"/>
              </a:spcBef>
              <a:spcAft>
                <a:spcPts val="0"/>
              </a:spcAft>
              <a:buSzPts val="2000"/>
              <a:buChar char="•"/>
            </a:pPr>
            <a:r>
              <a:rPr lang="en-US"/>
              <a:t>DWI</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pic>
        <p:nvPicPr>
          <p:cNvPr descr="superbowl_2013.gif" id="1919" name="Google Shape;1919;p292"/>
          <p:cNvPicPr preferRelativeResize="0"/>
          <p:nvPr/>
        </p:nvPicPr>
        <p:blipFill>
          <a:blip r:embed="rId3">
            <a:alphaModFix/>
          </a:blip>
          <a:stretch>
            <a:fillRect/>
          </a:stretch>
        </p:blipFill>
        <p:spPr>
          <a:xfrm>
            <a:off x="152400" y="152400"/>
            <a:ext cx="11887201" cy="5966818"/>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Google Shape;1925;p29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Snowmageddon 2010</a:t>
            </a:r>
            <a:endParaRPr/>
          </a:p>
        </p:txBody>
      </p:sp>
      <p:sp>
        <p:nvSpPr>
          <p:cNvPr id="1926" name="Google Shape;1926;p293"/>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Snowstorm across North America resulting in ~18.7” of snow</a:t>
            </a:r>
            <a:endParaRPr/>
          </a:p>
          <a:p>
            <a:pPr indent="-406400" lvl="0" marL="457200" rtl="0" algn="l">
              <a:spcBef>
                <a:spcPts val="1100"/>
              </a:spcBef>
              <a:spcAft>
                <a:spcPts val="0"/>
              </a:spcAft>
              <a:buSzPts val="2800"/>
              <a:buChar char="•"/>
            </a:pPr>
            <a:r>
              <a:rPr lang="en-US"/>
              <a:t>Occurred between </a:t>
            </a:r>
            <a:r>
              <a:rPr lang="en-US"/>
              <a:t>February</a:t>
            </a:r>
            <a:r>
              <a:rPr lang="en-US"/>
              <a:t> 5th and 6th in 2010</a:t>
            </a:r>
            <a:endParaRPr/>
          </a:p>
          <a:p>
            <a:pPr indent="-406400" lvl="0" marL="457200" rtl="0" algn="l">
              <a:spcBef>
                <a:spcPts val="0"/>
              </a:spcBef>
              <a:spcAft>
                <a:spcPts val="0"/>
              </a:spcAft>
              <a:buSzPts val="2800"/>
              <a:buChar char="•"/>
            </a:pPr>
            <a:r>
              <a:rPr lang="en-US"/>
              <a:t>Interest</a:t>
            </a:r>
            <a:endParaRPr/>
          </a:p>
          <a:p>
            <a:pPr indent="-381000" lvl="1" marL="914400" rtl="0" algn="l">
              <a:spcBef>
                <a:spcPts val="0"/>
              </a:spcBef>
              <a:spcAft>
                <a:spcPts val="0"/>
              </a:spcAft>
              <a:buSzPts val="2400"/>
              <a:buChar char="•"/>
            </a:pPr>
            <a:r>
              <a:rPr lang="en-US"/>
              <a:t>Possible increase in domestic violence/ </a:t>
            </a:r>
            <a:r>
              <a:rPr lang="en-US"/>
              <a:t>domestic</a:t>
            </a:r>
            <a:r>
              <a:rPr lang="en-US"/>
              <a:t> abuse crimes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pic>
        <p:nvPicPr>
          <p:cNvPr descr="snowmageddon_2010.gif" id="1931" name="Google Shape;1931;p294"/>
          <p:cNvPicPr preferRelativeResize="0"/>
          <p:nvPr/>
        </p:nvPicPr>
        <p:blipFill>
          <a:blip r:embed="rId3">
            <a:alphaModFix/>
          </a:blip>
          <a:stretch>
            <a:fillRect/>
          </a:stretch>
        </p:blipFill>
        <p:spPr>
          <a:xfrm>
            <a:off x="152400" y="152400"/>
            <a:ext cx="11887201" cy="59668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33"/>
          <p:cNvSpPr txBox="1"/>
          <p:nvPr/>
        </p:nvSpPr>
        <p:spPr>
          <a:xfrm>
            <a:off x="75" y="771075"/>
            <a:ext cx="12192000" cy="60867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3"/>
          <p:cNvSpPr txBox="1"/>
          <p:nvPr>
            <p:ph idx="1" type="body"/>
          </p:nvPr>
        </p:nvSpPr>
        <p:spPr>
          <a:xfrm>
            <a:off x="99275" y="1193635"/>
            <a:ext cx="10515600" cy="4599300"/>
          </a:xfrm>
          <a:prstGeom prst="rect">
            <a:avLst/>
          </a:prstGeom>
          <a:noFill/>
          <a:ln>
            <a:noFill/>
          </a:ln>
        </p:spPr>
        <p:txBody>
          <a:bodyPr anchorCtr="0" anchor="t" bIns="45700" lIns="91425" spcFirstLastPara="1" rIns="91425" wrap="square" tIns="45700">
            <a:noAutofit/>
          </a:bodyPr>
          <a:lstStyle/>
          <a:p>
            <a:pPr indent="-431800" lvl="0" marL="609600" marR="0" rtl="0" algn="l">
              <a:lnSpc>
                <a:spcPct val="70000"/>
              </a:lnSpc>
              <a:spcBef>
                <a:spcPts val="1100"/>
              </a:spcBef>
              <a:spcAft>
                <a:spcPts val="0"/>
              </a:spcAft>
              <a:buSzPts val="2000"/>
              <a:buChar char="-"/>
            </a:pPr>
            <a:r>
              <a:rPr lang="en-US" sz="2000"/>
              <a:t>Terms in common and differences:</a:t>
            </a:r>
            <a:endParaRPr sz="2000"/>
          </a:p>
          <a:p>
            <a:pPr indent="-431800" lvl="1" marL="1219200" marR="0" rtl="0" algn="l">
              <a:lnSpc>
                <a:spcPct val="70000"/>
              </a:lnSpc>
              <a:spcBef>
                <a:spcPts val="0"/>
              </a:spcBef>
              <a:spcAft>
                <a:spcPts val="0"/>
              </a:spcAft>
              <a:buSzPts val="2000"/>
              <a:buChar char="-"/>
            </a:pPr>
            <a:r>
              <a:rPr lang="en-US" sz="2000"/>
              <a:t>Stemmed words created from the Descriptions</a:t>
            </a:r>
            <a:endParaRPr sz="2000"/>
          </a:p>
          <a:p>
            <a:pPr indent="-431800" lvl="0" marL="609600" marR="0" rtl="0" algn="l">
              <a:lnSpc>
                <a:spcPct val="70000"/>
              </a:lnSpc>
              <a:spcBef>
                <a:spcPts val="0"/>
              </a:spcBef>
              <a:spcAft>
                <a:spcPts val="0"/>
              </a:spcAft>
              <a:buSzPts val="2000"/>
              <a:buChar char="-"/>
            </a:pPr>
            <a:r>
              <a:rPr lang="en-US" sz="2000"/>
              <a:t>11,000+ packages in common</a:t>
            </a:r>
            <a:endParaRPr sz="2000"/>
          </a:p>
        </p:txBody>
      </p:sp>
      <p:sp>
        <p:nvSpPr>
          <p:cNvPr id="600" name="Google Shape;600;p13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Sourceforge vs. OpenHub</a:t>
            </a:r>
            <a:endParaRPr b="1" i="0" u="none" cap="none" strike="noStrike">
              <a:solidFill>
                <a:schemeClr val="dk2"/>
              </a:solidFill>
              <a:latin typeface="Raleway"/>
              <a:ea typeface="Raleway"/>
              <a:cs typeface="Raleway"/>
              <a:sym typeface="Raleway"/>
            </a:endParaRPr>
          </a:p>
        </p:txBody>
      </p:sp>
      <p:pic>
        <p:nvPicPr>
          <p:cNvPr descr="wordcloud_compar.png" id="601" name="Google Shape;601;p133"/>
          <p:cNvPicPr preferRelativeResize="0"/>
          <p:nvPr/>
        </p:nvPicPr>
        <p:blipFill rotWithShape="1">
          <a:blip r:embed="rId3">
            <a:alphaModFix/>
          </a:blip>
          <a:srcRect b="5457" l="18447" r="13631" t="4192"/>
          <a:stretch/>
        </p:blipFill>
        <p:spPr>
          <a:xfrm>
            <a:off x="7418700" y="1096675"/>
            <a:ext cx="4347349" cy="5783029"/>
          </a:xfrm>
          <a:prstGeom prst="rect">
            <a:avLst/>
          </a:prstGeom>
          <a:noFill/>
          <a:ln>
            <a:noFill/>
          </a:ln>
        </p:spPr>
      </p:pic>
      <p:pic>
        <p:nvPicPr>
          <p:cNvPr descr="wordcloud_common.png" id="602" name="Google Shape;602;p133"/>
          <p:cNvPicPr preferRelativeResize="0"/>
          <p:nvPr/>
        </p:nvPicPr>
        <p:blipFill rotWithShape="1">
          <a:blip r:embed="rId4">
            <a:alphaModFix/>
          </a:blip>
          <a:srcRect b="16558" l="15200" r="14362" t="14906"/>
          <a:stretch/>
        </p:blipFill>
        <p:spPr>
          <a:xfrm>
            <a:off x="1940950" y="2359200"/>
            <a:ext cx="4387475" cy="4268776"/>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295"/>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SzPts val="3200"/>
              <a:buFont typeface="Trebuchet MS"/>
              <a:buChar char="●"/>
            </a:pPr>
            <a:r>
              <a:rPr lang="en-US" sz="3200">
                <a:solidFill>
                  <a:schemeClr val="dk1"/>
                </a:solidFill>
              </a:rPr>
              <a:t>Description of the spatio-temporal markov model (need to make sure we get the terminology correct. Talk to Josh)</a:t>
            </a:r>
            <a:endParaRPr sz="3200">
              <a:solidFill>
                <a:schemeClr val="dk1"/>
              </a:solidFill>
            </a:endParaRPr>
          </a:p>
          <a:p>
            <a:pPr indent="-419100" lvl="0" marL="457200" rtl="0" algn="l">
              <a:lnSpc>
                <a:spcPct val="115000"/>
              </a:lnSpc>
              <a:spcBef>
                <a:spcPts val="0"/>
              </a:spcBef>
              <a:spcAft>
                <a:spcPts val="0"/>
              </a:spcAft>
              <a:buClr>
                <a:schemeClr val="dk1"/>
              </a:buClr>
              <a:buSzPts val="3200"/>
              <a:buChar char="●"/>
            </a:pPr>
            <a:r>
              <a:rPr lang="en-US" sz="3200">
                <a:solidFill>
                  <a:schemeClr val="dk1"/>
                </a:solidFill>
              </a:rPr>
              <a:t>Maybe 1 plot?</a:t>
            </a:r>
            <a:endParaRPr sz="3200">
              <a:solidFill>
                <a:schemeClr val="dk1"/>
              </a:solidFill>
            </a:endParaRPr>
          </a:p>
        </p:txBody>
      </p:sp>
      <p:sp>
        <p:nvSpPr>
          <p:cNvPr id="1937" name="Google Shape;1937;p29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Modeling</a:t>
            </a:r>
            <a:endParaRPr b="1" i="0" sz="4000" u="none" cap="none" strike="noStrike">
              <a:solidFill>
                <a:schemeClr val="dk2"/>
              </a:solidFill>
              <a:latin typeface="Raleway"/>
              <a:ea typeface="Raleway"/>
              <a:cs typeface="Raleway"/>
              <a:sym typeface="Raleway"/>
            </a:endParaRPr>
          </a:p>
        </p:txBody>
      </p:sp>
      <p:pic>
        <p:nvPicPr>
          <p:cNvPr id="1938" name="Google Shape;1938;p295"/>
          <p:cNvPicPr preferRelativeResize="0"/>
          <p:nvPr/>
        </p:nvPicPr>
        <p:blipFill>
          <a:blip r:embed="rId3">
            <a:alphaModFix/>
          </a:blip>
          <a:stretch>
            <a:fillRect/>
          </a:stretch>
        </p:blipFill>
        <p:spPr>
          <a:xfrm>
            <a:off x="0" y="11600"/>
            <a:ext cx="12191999" cy="68580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29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Font typeface="Raleway"/>
              <a:buNone/>
            </a:pPr>
            <a:r>
              <a:rPr lang="en-US" sz="4000"/>
              <a:t>Model fit (Superbowl)</a:t>
            </a:r>
            <a:endParaRPr/>
          </a:p>
        </p:txBody>
      </p:sp>
      <p:sp>
        <p:nvSpPr>
          <p:cNvPr id="1945" name="Google Shape;1945;p296"/>
          <p:cNvSpPr txBox="1"/>
          <p:nvPr>
            <p:ph idx="1" type="body"/>
          </p:nvPr>
        </p:nvSpPr>
        <p:spPr>
          <a:xfrm>
            <a:off x="838200" y="1277771"/>
            <a:ext cx="10515600" cy="81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600">
                <a:solidFill>
                  <a:schemeClr val="dk1"/>
                </a:solidFill>
              </a:rPr>
              <a:t>No significant effect on crime rate February 3rd, 6pm-12pm... </a:t>
            </a:r>
            <a:endParaRPr sz="26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a:p>
            <a:pPr indent="0" lvl="0" marL="0" rtl="0" algn="l">
              <a:lnSpc>
                <a:spcPct val="115000"/>
              </a:lnSpc>
              <a:spcBef>
                <a:spcPts val="0"/>
              </a:spcBef>
              <a:spcAft>
                <a:spcPts val="0"/>
              </a:spcAft>
              <a:buNone/>
            </a:pPr>
            <a:r>
              <a:t/>
            </a:r>
            <a:endParaRPr sz="2400">
              <a:solidFill>
                <a:schemeClr val="dk1"/>
              </a:solidFill>
            </a:endParaRPr>
          </a:p>
        </p:txBody>
      </p:sp>
      <p:pic>
        <p:nvPicPr>
          <p:cNvPr id="1946" name="Google Shape;1946;p296"/>
          <p:cNvPicPr preferRelativeResize="0"/>
          <p:nvPr/>
        </p:nvPicPr>
        <p:blipFill>
          <a:blip r:embed="rId3">
            <a:alphaModFix/>
          </a:blip>
          <a:stretch>
            <a:fillRect/>
          </a:stretch>
        </p:blipFill>
        <p:spPr>
          <a:xfrm>
            <a:off x="1395900" y="1845974"/>
            <a:ext cx="4271375" cy="4271375"/>
          </a:xfrm>
          <a:prstGeom prst="rect">
            <a:avLst/>
          </a:prstGeom>
          <a:noFill/>
          <a:ln>
            <a:noFill/>
          </a:ln>
        </p:spPr>
      </p:pic>
      <p:pic>
        <p:nvPicPr>
          <p:cNvPr id="1947" name="Google Shape;1947;p296"/>
          <p:cNvPicPr preferRelativeResize="0"/>
          <p:nvPr/>
        </p:nvPicPr>
        <p:blipFill>
          <a:blip r:embed="rId4">
            <a:alphaModFix/>
          </a:blip>
          <a:stretch>
            <a:fillRect/>
          </a:stretch>
        </p:blipFill>
        <p:spPr>
          <a:xfrm>
            <a:off x="5749900" y="1845975"/>
            <a:ext cx="4271375" cy="42713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Google Shape;1952;p297"/>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chemeClr val="dk1"/>
              </a:buClr>
              <a:buSzPts val="2400"/>
              <a:buChar char="●"/>
            </a:pPr>
            <a:r>
              <a:rPr lang="en-US" sz="2400">
                <a:solidFill>
                  <a:schemeClr val="dk1"/>
                </a:solidFill>
              </a:rPr>
              <a:t>Challenges</a:t>
            </a:r>
            <a:endParaRPr sz="2400">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Lost data folder!</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Lack of clearer hypothesis</a:t>
            </a:r>
            <a:endParaRPr>
              <a:solidFill>
                <a:schemeClr val="dk1"/>
              </a:solidFill>
            </a:endParaRPr>
          </a:p>
          <a:p>
            <a:pPr indent="-368300" lvl="0" marL="457200" marR="0" rtl="0" algn="l">
              <a:lnSpc>
                <a:spcPct val="115000"/>
              </a:lnSpc>
              <a:spcBef>
                <a:spcPts val="0"/>
              </a:spcBef>
              <a:spcAft>
                <a:spcPts val="0"/>
              </a:spcAft>
              <a:buClr>
                <a:schemeClr val="dk1"/>
              </a:buClr>
              <a:buSzPts val="2400"/>
              <a:buChar char="●"/>
            </a:pPr>
            <a:r>
              <a:rPr lang="en-US" sz="2400">
                <a:solidFill>
                  <a:schemeClr val="dk1"/>
                </a:solidFill>
              </a:rPr>
              <a:t>Next</a:t>
            </a:r>
            <a:r>
              <a:rPr lang="en-US">
                <a:solidFill>
                  <a:schemeClr val="dk1"/>
                </a:solidFill>
              </a:rPr>
              <a:t> steps:</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Whatever visualizations/modeling we don’t achieve by Wednesday</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Show the results to police department, see if it makes sense to them, extend analysis depending on feedback</a:t>
            </a:r>
            <a:endParaRPr>
              <a:solidFill>
                <a:schemeClr val="dk1"/>
              </a:solidFill>
            </a:endParaRPr>
          </a:p>
          <a:p>
            <a:pPr indent="-368300" lvl="1" marL="914400" rtl="0" algn="l">
              <a:lnSpc>
                <a:spcPct val="115000"/>
              </a:lnSpc>
              <a:spcBef>
                <a:spcPts val="0"/>
              </a:spcBef>
              <a:spcAft>
                <a:spcPts val="0"/>
              </a:spcAft>
              <a:buClr>
                <a:schemeClr val="dk1"/>
              </a:buClr>
              <a:buSzPts val="2400"/>
              <a:buChar char="○"/>
            </a:pPr>
            <a:r>
              <a:rPr lang="en-US">
                <a:solidFill>
                  <a:schemeClr val="dk1"/>
                </a:solidFill>
              </a:rPr>
              <a:t>Drill down on crime types depending on initial findings</a:t>
            </a:r>
            <a:endParaRPr>
              <a:solidFill>
                <a:schemeClr val="dk1"/>
              </a:solidFill>
            </a:endParaRPr>
          </a:p>
        </p:txBody>
      </p:sp>
      <p:sp>
        <p:nvSpPr>
          <p:cNvPr id="1953" name="Google Shape;1953;p29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Challenges and next steps</a:t>
            </a:r>
            <a:endParaRPr b="1" i="0" u="none" cap="none" strike="noStrike">
              <a:solidFill>
                <a:schemeClr val="dk2"/>
              </a:solidFill>
              <a:latin typeface="Raleway"/>
              <a:ea typeface="Raleway"/>
              <a:cs typeface="Raleway"/>
              <a:sym typeface="Raleway"/>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957" name="Shape 1957"/>
        <p:cNvGrpSpPr/>
        <p:nvPr/>
      </p:nvGrpSpPr>
      <p:grpSpPr>
        <a:xfrm>
          <a:off x="0" y="0"/>
          <a:ext cx="0" cy="0"/>
          <a:chOff x="0" y="0"/>
          <a:chExt cx="0" cy="0"/>
        </a:xfrm>
      </p:grpSpPr>
      <p:sp>
        <p:nvSpPr>
          <p:cNvPr id="1958" name="Google Shape;1958;p298"/>
          <p:cNvSpPr txBox="1"/>
          <p:nvPr>
            <p:ph type="ctrTitle"/>
          </p:nvPr>
        </p:nvSpPr>
        <p:spPr>
          <a:xfrm>
            <a:off x="235750" y="1131950"/>
            <a:ext cx="78435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Characterizing Communities for </a:t>
            </a:r>
            <a:endParaRPr sz="3200"/>
          </a:p>
          <a:p>
            <a:pPr indent="0" lvl="0" marL="0" marR="0" rtl="0" algn="ctr">
              <a:lnSpc>
                <a:spcPct val="90000"/>
              </a:lnSpc>
              <a:spcBef>
                <a:spcPts val="0"/>
              </a:spcBef>
              <a:spcAft>
                <a:spcPts val="0"/>
              </a:spcAft>
              <a:buClr>
                <a:schemeClr val="dk2"/>
              </a:buClr>
              <a:buFont typeface="Raleway"/>
              <a:buNone/>
            </a:pPr>
            <a:r>
              <a:rPr lang="en-US" sz="3200"/>
              <a:t>Crime Rate Inference</a:t>
            </a:r>
            <a:endParaRPr sz="3200"/>
          </a:p>
          <a:p>
            <a:pPr indent="0" lvl="0" marL="0" marR="0" rtl="0" algn="ctr">
              <a:lnSpc>
                <a:spcPct val="90000"/>
              </a:lnSpc>
              <a:spcBef>
                <a:spcPts val="0"/>
              </a:spcBef>
              <a:spcAft>
                <a:spcPts val="0"/>
              </a:spcAft>
              <a:buClr>
                <a:schemeClr val="dk2"/>
              </a:buClr>
              <a:buFont typeface="Raleway"/>
              <a:buNone/>
            </a:pPr>
            <a:r>
              <a:t/>
            </a:r>
            <a:endParaRPr sz="2400"/>
          </a:p>
        </p:txBody>
      </p:sp>
      <p:sp>
        <p:nvSpPr>
          <p:cNvPr id="1959" name="Google Shape;1959;p298"/>
          <p:cNvSpPr txBox="1"/>
          <p:nvPr/>
        </p:nvSpPr>
        <p:spPr>
          <a:xfrm>
            <a:off x="272254" y="3586546"/>
            <a:ext cx="105291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Josh Goldstein</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Claire Kelling (Penn State), Kyle Morgan (VT), Sean Pili (VT), Craig Morton(VT) </a:t>
            </a:r>
            <a:r>
              <a:rPr b="1" lang="en-US" sz="2000">
                <a:solidFill>
                  <a:srgbClr val="44546A"/>
                </a:solidFill>
                <a:latin typeface="Trebuchet MS"/>
                <a:ea typeface="Trebuchet MS"/>
                <a:cs typeface="Trebuchet MS"/>
                <a:sym typeface="Trebuchet MS"/>
              </a:rPr>
              <a:t>S</a:t>
            </a:r>
            <a:r>
              <a:rPr b="1" lang="en-US" sz="2000">
                <a:solidFill>
                  <a:srgbClr val="44546A"/>
                </a:solidFill>
                <a:latin typeface="Trebuchet MS"/>
                <a:ea typeface="Trebuchet MS"/>
                <a:cs typeface="Trebuchet MS"/>
                <a:sym typeface="Trebuchet MS"/>
              </a:rPr>
              <a:t>ponsor: </a:t>
            </a:r>
            <a:r>
              <a:rPr lang="en-US" sz="2000">
                <a:solidFill>
                  <a:schemeClr val="dk2"/>
                </a:solidFill>
                <a:latin typeface="Trebuchet MS"/>
                <a:ea typeface="Trebuchet MS"/>
                <a:cs typeface="Trebuchet MS"/>
                <a:sym typeface="Trebuchet MS"/>
              </a:rPr>
              <a:t>Arlington County Police Department</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1960" name="Google Shape;1960;p298"/>
          <p:cNvPicPr preferRelativeResize="0"/>
          <p:nvPr/>
        </p:nvPicPr>
        <p:blipFill>
          <a:blip r:embed="rId4">
            <a:alphaModFix/>
          </a:blip>
          <a:stretch>
            <a:fillRect/>
          </a:stretch>
        </p:blipFill>
        <p:spPr>
          <a:xfrm>
            <a:off x="4200874" y="4751450"/>
            <a:ext cx="1307053" cy="142707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299"/>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200"/>
              <a:buChar char="●"/>
            </a:pPr>
            <a:r>
              <a:rPr lang="en-US" sz="2200"/>
              <a:t>We aim to “Characterize Communities” that are vulnerable to certain crime types</a:t>
            </a:r>
            <a:endParaRPr sz="2200"/>
          </a:p>
          <a:p>
            <a:pPr indent="-355600" lvl="0" marL="457200" rtl="0" algn="l">
              <a:lnSpc>
                <a:spcPct val="100000"/>
              </a:lnSpc>
              <a:spcBef>
                <a:spcPts val="0"/>
              </a:spcBef>
              <a:spcAft>
                <a:spcPts val="0"/>
              </a:spcAft>
              <a:buSzPts val="2200"/>
              <a:buChar char="●"/>
            </a:pPr>
            <a:r>
              <a:rPr lang="en-US" sz="2200"/>
              <a:t>Modeling specific crime types</a:t>
            </a:r>
            <a:endParaRPr sz="2200"/>
          </a:p>
          <a:p>
            <a:pPr indent="-355600" lvl="1" marL="914400" rtl="0" algn="l">
              <a:lnSpc>
                <a:spcPct val="100000"/>
              </a:lnSpc>
              <a:spcBef>
                <a:spcPts val="0"/>
              </a:spcBef>
              <a:spcAft>
                <a:spcPts val="0"/>
              </a:spcAft>
              <a:buSzPts val="2200"/>
              <a:buChar char="○"/>
            </a:pPr>
            <a:r>
              <a:rPr lang="en-US" sz="2200"/>
              <a:t>Mental Health</a:t>
            </a:r>
            <a:endParaRPr sz="2200"/>
          </a:p>
          <a:p>
            <a:pPr indent="-355600" lvl="1" marL="914400" rtl="0" algn="l">
              <a:lnSpc>
                <a:spcPct val="100000"/>
              </a:lnSpc>
              <a:spcBef>
                <a:spcPts val="0"/>
              </a:spcBef>
              <a:spcAft>
                <a:spcPts val="0"/>
              </a:spcAft>
              <a:buSzPts val="2200"/>
              <a:buChar char="○"/>
            </a:pPr>
            <a:r>
              <a:rPr lang="en-US" sz="2200"/>
              <a:t>Drug-Related</a:t>
            </a:r>
            <a:endParaRPr sz="2200"/>
          </a:p>
          <a:p>
            <a:pPr indent="-355600" lvl="1" marL="914400" rtl="0" algn="l">
              <a:lnSpc>
                <a:spcPct val="100000"/>
              </a:lnSpc>
              <a:spcBef>
                <a:spcPts val="0"/>
              </a:spcBef>
              <a:spcAft>
                <a:spcPts val="0"/>
              </a:spcAft>
              <a:buSzPts val="2200"/>
              <a:buChar char="○"/>
            </a:pPr>
            <a:r>
              <a:rPr lang="en-US" sz="2200"/>
              <a:t>Domestic Violence</a:t>
            </a:r>
            <a:endParaRPr sz="2200"/>
          </a:p>
          <a:p>
            <a:pPr indent="0" lvl="0" marL="0" rtl="0" algn="l">
              <a:lnSpc>
                <a:spcPct val="100000"/>
              </a:lnSpc>
              <a:spcBef>
                <a:spcPts val="0"/>
              </a:spcBef>
              <a:spcAft>
                <a:spcPts val="0"/>
              </a:spcAft>
              <a:buNone/>
            </a:pPr>
            <a:r>
              <a:t/>
            </a:r>
            <a:endParaRPr sz="2200"/>
          </a:p>
          <a:p>
            <a:pPr indent="-355600" lvl="0" marL="457200" rtl="0" algn="l">
              <a:lnSpc>
                <a:spcPct val="100000"/>
              </a:lnSpc>
              <a:spcBef>
                <a:spcPts val="0"/>
              </a:spcBef>
              <a:spcAft>
                <a:spcPts val="0"/>
              </a:spcAft>
              <a:buSzPts val="2200"/>
              <a:buChar char="●"/>
            </a:pPr>
            <a:r>
              <a:rPr lang="en-US" sz="2200"/>
              <a:t>Research Questions:</a:t>
            </a:r>
            <a:endParaRPr sz="2200"/>
          </a:p>
          <a:p>
            <a:pPr indent="-355600" lvl="1" marL="914400" rtl="0" algn="l">
              <a:lnSpc>
                <a:spcPct val="100000"/>
              </a:lnSpc>
              <a:spcBef>
                <a:spcPts val="0"/>
              </a:spcBef>
              <a:spcAft>
                <a:spcPts val="0"/>
              </a:spcAft>
              <a:buSzPts val="2200"/>
              <a:buChar char="○"/>
            </a:pPr>
            <a:r>
              <a:rPr lang="en-US" sz="2200"/>
              <a:t>Which communities are specifically vulnerable to each of these crime types?</a:t>
            </a:r>
            <a:endParaRPr sz="2200"/>
          </a:p>
          <a:p>
            <a:pPr indent="-355600" lvl="1" marL="914400" rtl="0" algn="l">
              <a:lnSpc>
                <a:spcPct val="100000"/>
              </a:lnSpc>
              <a:spcBef>
                <a:spcPts val="0"/>
              </a:spcBef>
              <a:spcAft>
                <a:spcPts val="0"/>
              </a:spcAft>
              <a:buSzPts val="2200"/>
              <a:buChar char="○"/>
            </a:pPr>
            <a:r>
              <a:rPr lang="en-US" sz="2200"/>
              <a:t>Do Points of Interest play a role in crime rates?</a:t>
            </a:r>
            <a:endParaRPr sz="2200"/>
          </a:p>
          <a:p>
            <a:pPr indent="-355600" lvl="1" marL="914400" rtl="0" algn="l">
              <a:lnSpc>
                <a:spcPct val="100000"/>
              </a:lnSpc>
              <a:spcBef>
                <a:spcPts val="0"/>
              </a:spcBef>
              <a:spcAft>
                <a:spcPts val="0"/>
              </a:spcAft>
              <a:buSzPts val="2200"/>
              <a:buChar char="○"/>
            </a:pPr>
            <a:r>
              <a:rPr lang="en-US" sz="2200"/>
              <a:t>Does spatial proximity and/or travel between groups affect crime rates?</a:t>
            </a:r>
            <a:endParaRPr sz="2200"/>
          </a:p>
          <a:p>
            <a:pPr indent="0" lvl="0" marL="0" marR="0" rtl="0" algn="l">
              <a:lnSpc>
                <a:spcPct val="70000"/>
              </a:lnSpc>
              <a:spcBef>
                <a:spcPts val="1100"/>
              </a:spcBef>
              <a:spcAft>
                <a:spcPts val="0"/>
              </a:spcAft>
              <a:buNone/>
            </a:pPr>
            <a:r>
              <a:t/>
            </a:r>
            <a:endParaRPr sz="1600"/>
          </a:p>
        </p:txBody>
      </p:sp>
      <p:sp>
        <p:nvSpPr>
          <p:cNvPr id="1966" name="Google Shape;1966;p29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Research Questions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300"/>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400"/>
              <a:buChar char="●"/>
            </a:pPr>
            <a:r>
              <a:rPr lang="en-US" sz="2400"/>
              <a:t>Most recent work is spatially focused (hotspots)</a:t>
            </a:r>
            <a:endParaRPr sz="2400"/>
          </a:p>
          <a:p>
            <a:pPr indent="-349250" lvl="1" marL="914400" rtl="0" algn="l">
              <a:lnSpc>
                <a:spcPct val="100000"/>
              </a:lnSpc>
              <a:spcBef>
                <a:spcPts val="0"/>
              </a:spcBef>
              <a:spcAft>
                <a:spcPts val="0"/>
              </a:spcAft>
              <a:buSzPts val="2100"/>
              <a:buChar char="○"/>
            </a:pPr>
            <a:r>
              <a:rPr lang="en-US" sz="2100"/>
              <a:t>Some work in time and population-centric paradigms (community and individual profiling)</a:t>
            </a:r>
            <a:endParaRPr sz="2100"/>
          </a:p>
          <a:p>
            <a:pPr indent="0" lvl="0" marL="0" rtl="0" algn="l">
              <a:lnSpc>
                <a:spcPct val="100000"/>
              </a:lnSpc>
              <a:spcBef>
                <a:spcPts val="0"/>
              </a:spcBef>
              <a:spcAft>
                <a:spcPts val="0"/>
              </a:spcAft>
              <a:buNone/>
            </a:pPr>
            <a:r>
              <a:t/>
            </a:r>
            <a:endParaRPr sz="2400"/>
          </a:p>
          <a:p>
            <a:pPr indent="0" lvl="0" marL="0" rtl="0" algn="ctr">
              <a:lnSpc>
                <a:spcPct val="100000"/>
              </a:lnSpc>
              <a:spcBef>
                <a:spcPts val="0"/>
              </a:spcBef>
              <a:spcAft>
                <a:spcPts val="0"/>
              </a:spcAft>
              <a:buNone/>
            </a:pPr>
            <a:r>
              <a:rPr lang="en-US" sz="2400"/>
              <a:t>Wang et al (2016). Crime Rate Inference with Big Data: </a:t>
            </a:r>
            <a:r>
              <a:rPr i="1" lang="en-US" sz="2400"/>
              <a:t>Association for Computing Machinery</a:t>
            </a:r>
            <a:r>
              <a:rPr lang="en-US" sz="2400"/>
              <a:t>.</a:t>
            </a:r>
            <a:endParaRPr sz="2400"/>
          </a:p>
          <a:p>
            <a:pPr indent="-368300" lvl="0" marL="457200" rtl="0" algn="l">
              <a:lnSpc>
                <a:spcPct val="100000"/>
              </a:lnSpc>
              <a:spcBef>
                <a:spcPts val="0"/>
              </a:spcBef>
              <a:spcAft>
                <a:spcPts val="0"/>
              </a:spcAft>
              <a:buSzPts val="2400"/>
              <a:buChar char="●"/>
            </a:pPr>
            <a:r>
              <a:rPr lang="en-US" sz="2400"/>
              <a:t>Data Sources:</a:t>
            </a:r>
            <a:endParaRPr sz="2400"/>
          </a:p>
          <a:p>
            <a:pPr indent="-349250" lvl="1" marL="914400" rtl="0" algn="l">
              <a:lnSpc>
                <a:spcPct val="100000"/>
              </a:lnSpc>
              <a:spcBef>
                <a:spcPts val="0"/>
              </a:spcBef>
              <a:spcAft>
                <a:spcPts val="0"/>
              </a:spcAft>
              <a:buSzPts val="2100"/>
              <a:buChar char="○"/>
            </a:pPr>
            <a:r>
              <a:rPr lang="en-US" sz="2100"/>
              <a:t>(Nodal) Demographic Data: 2000 Census</a:t>
            </a:r>
            <a:endParaRPr sz="2100"/>
          </a:p>
          <a:p>
            <a:pPr indent="-349250" lvl="1" marL="914400" rtl="0" algn="l">
              <a:lnSpc>
                <a:spcPct val="100000"/>
              </a:lnSpc>
              <a:spcBef>
                <a:spcPts val="0"/>
              </a:spcBef>
              <a:spcAft>
                <a:spcPts val="0"/>
              </a:spcAft>
              <a:buSzPts val="2100"/>
              <a:buChar char="○"/>
            </a:pPr>
            <a:r>
              <a:rPr lang="en-US" sz="2100"/>
              <a:t>(Nodal) Point-of-Interest (POI) Data: Foursquare</a:t>
            </a:r>
            <a:endParaRPr sz="2100"/>
          </a:p>
          <a:p>
            <a:pPr indent="-349250" lvl="1" marL="914400" rtl="0" algn="l">
              <a:lnSpc>
                <a:spcPct val="100000"/>
              </a:lnSpc>
              <a:spcBef>
                <a:spcPts val="0"/>
              </a:spcBef>
              <a:spcAft>
                <a:spcPts val="0"/>
              </a:spcAft>
              <a:buSzPts val="2100"/>
              <a:buChar char="○"/>
            </a:pPr>
            <a:r>
              <a:rPr lang="en-US" sz="2100"/>
              <a:t>(Edge) Geographic Influence: boundary shapefiles</a:t>
            </a:r>
            <a:endParaRPr sz="2100"/>
          </a:p>
          <a:p>
            <a:pPr indent="-349250" lvl="1" marL="914400" rtl="0" algn="l">
              <a:lnSpc>
                <a:spcPct val="100000"/>
              </a:lnSpc>
              <a:spcBef>
                <a:spcPts val="0"/>
              </a:spcBef>
              <a:spcAft>
                <a:spcPts val="0"/>
              </a:spcAft>
              <a:buSzPts val="2100"/>
              <a:buChar char="○"/>
            </a:pPr>
            <a:r>
              <a:rPr lang="en-US" sz="2100"/>
              <a:t>(Edge) Hyperlink by Taxi Flow: Illinois Freedom of Information Act</a:t>
            </a:r>
            <a:endParaRPr b="1" sz="2100"/>
          </a:p>
          <a:p>
            <a:pPr indent="0" lvl="0" marL="0" rtl="0" algn="l">
              <a:lnSpc>
                <a:spcPct val="100000"/>
              </a:lnSpc>
              <a:spcBef>
                <a:spcPts val="0"/>
              </a:spcBef>
              <a:spcAft>
                <a:spcPts val="0"/>
              </a:spcAft>
              <a:buNone/>
            </a:pPr>
            <a:r>
              <a:t/>
            </a:r>
            <a:endParaRPr sz="2100"/>
          </a:p>
          <a:p>
            <a:pPr indent="-368300" lvl="0" marL="457200" rtl="0" algn="l">
              <a:lnSpc>
                <a:spcPct val="100000"/>
              </a:lnSpc>
              <a:spcBef>
                <a:spcPts val="0"/>
              </a:spcBef>
              <a:spcAft>
                <a:spcPts val="0"/>
              </a:spcAft>
              <a:buSzPts val="2400"/>
              <a:buChar char="●"/>
            </a:pPr>
            <a:r>
              <a:rPr lang="en-US" sz="2400"/>
              <a:t>Our contributions: </a:t>
            </a:r>
            <a:endParaRPr sz="2400"/>
          </a:p>
          <a:p>
            <a:pPr indent="-368300" lvl="1" marL="914400" rtl="0" algn="l">
              <a:lnSpc>
                <a:spcPct val="100000"/>
              </a:lnSpc>
              <a:spcBef>
                <a:spcPts val="0"/>
              </a:spcBef>
              <a:spcAft>
                <a:spcPts val="0"/>
              </a:spcAft>
              <a:buSzPts val="2400"/>
              <a:buChar char="○"/>
            </a:pPr>
            <a:r>
              <a:rPr lang="en-US"/>
              <a:t>Spatial modeling, specific crime types, new data sources/types</a:t>
            </a:r>
            <a:endParaRPr sz="2400"/>
          </a:p>
        </p:txBody>
      </p:sp>
      <p:sp>
        <p:nvSpPr>
          <p:cNvPr id="1972" name="Google Shape;1972;p30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Literature</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301"/>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70000"/>
              </a:lnSpc>
              <a:spcBef>
                <a:spcPts val="1100"/>
              </a:spcBef>
              <a:spcAft>
                <a:spcPts val="0"/>
              </a:spcAft>
              <a:buSzPts val="2400"/>
              <a:buChar char="●"/>
            </a:pPr>
            <a:r>
              <a:rPr lang="en-US" sz="2400"/>
              <a:t>Crime Data </a:t>
            </a:r>
            <a:endParaRPr sz="2400"/>
          </a:p>
          <a:p>
            <a:pPr indent="-368300" lvl="1" marL="914400" rtl="0" algn="l">
              <a:lnSpc>
                <a:spcPct val="70000"/>
              </a:lnSpc>
              <a:spcBef>
                <a:spcPts val="0"/>
              </a:spcBef>
              <a:spcAft>
                <a:spcPts val="0"/>
              </a:spcAft>
              <a:buSzPts val="2400"/>
              <a:buChar char="○"/>
            </a:pPr>
            <a:r>
              <a:rPr lang="en-US"/>
              <a:t>Provided by ACPD</a:t>
            </a:r>
            <a:endParaRPr sz="2400"/>
          </a:p>
          <a:p>
            <a:pPr indent="-368300" lvl="0" marL="457200" rtl="0" algn="l">
              <a:lnSpc>
                <a:spcPct val="70000"/>
              </a:lnSpc>
              <a:spcBef>
                <a:spcPts val="0"/>
              </a:spcBef>
              <a:spcAft>
                <a:spcPts val="0"/>
              </a:spcAft>
              <a:buSzPts val="2400"/>
              <a:buChar char="●"/>
            </a:pPr>
            <a:r>
              <a:rPr lang="en-US" sz="2400"/>
              <a:t>ACS</a:t>
            </a:r>
            <a:endParaRPr sz="2400"/>
          </a:p>
          <a:p>
            <a:pPr indent="-368300" lvl="1" marL="914400" rtl="0" algn="l">
              <a:lnSpc>
                <a:spcPct val="70000"/>
              </a:lnSpc>
              <a:spcBef>
                <a:spcPts val="0"/>
              </a:spcBef>
              <a:spcAft>
                <a:spcPts val="0"/>
              </a:spcAft>
              <a:buSzPts val="2400"/>
              <a:buChar char="○"/>
            </a:pPr>
            <a:r>
              <a:rPr lang="en-US"/>
              <a:t>2015 ACS 5-year sample</a:t>
            </a:r>
            <a:endParaRPr/>
          </a:p>
          <a:p>
            <a:pPr indent="-368300" lvl="1" marL="914400" rtl="0" algn="l">
              <a:lnSpc>
                <a:spcPct val="70000"/>
              </a:lnSpc>
              <a:spcBef>
                <a:spcPts val="0"/>
              </a:spcBef>
              <a:spcAft>
                <a:spcPts val="0"/>
              </a:spcAft>
              <a:buSzPts val="2400"/>
              <a:buChar char="○"/>
            </a:pPr>
            <a:r>
              <a:rPr lang="en-US"/>
              <a:t>Characteristics such as income, poverty rate, education, etc.</a:t>
            </a:r>
            <a:endParaRPr/>
          </a:p>
          <a:p>
            <a:pPr indent="-368300" lvl="0" marL="457200" rtl="0" algn="l">
              <a:lnSpc>
                <a:spcPct val="70000"/>
              </a:lnSpc>
              <a:spcBef>
                <a:spcPts val="0"/>
              </a:spcBef>
              <a:spcAft>
                <a:spcPts val="0"/>
              </a:spcAft>
              <a:buSzPts val="2400"/>
              <a:buChar char="●"/>
            </a:pPr>
            <a:r>
              <a:rPr lang="en-US" sz="2400"/>
              <a:t>Facebook: 1 page per neighborhood (on avg)</a:t>
            </a:r>
            <a:endParaRPr sz="2400"/>
          </a:p>
          <a:p>
            <a:pPr indent="-368300" lvl="0" marL="457200" rtl="0" algn="l">
              <a:lnSpc>
                <a:spcPct val="70000"/>
              </a:lnSpc>
              <a:spcBef>
                <a:spcPts val="0"/>
              </a:spcBef>
              <a:spcAft>
                <a:spcPts val="0"/>
              </a:spcAft>
              <a:buSzPts val="2400"/>
              <a:buChar char="●"/>
            </a:pPr>
            <a:r>
              <a:rPr lang="en-US" sz="2400"/>
              <a:t>Points of Interest</a:t>
            </a:r>
            <a:endParaRPr sz="2400"/>
          </a:p>
          <a:p>
            <a:pPr indent="-368300" lvl="1" marL="914400" rtl="0" algn="l">
              <a:lnSpc>
                <a:spcPct val="70000"/>
              </a:lnSpc>
              <a:spcBef>
                <a:spcPts val="0"/>
              </a:spcBef>
              <a:spcAft>
                <a:spcPts val="0"/>
              </a:spcAft>
              <a:buSzPts val="2400"/>
              <a:buChar char="○"/>
            </a:pPr>
            <a:r>
              <a:rPr lang="en-US"/>
              <a:t>Public and private mental health facilities</a:t>
            </a:r>
            <a:endParaRPr/>
          </a:p>
          <a:p>
            <a:pPr indent="-368300" lvl="1" marL="914400" rtl="0" algn="l">
              <a:lnSpc>
                <a:spcPct val="70000"/>
              </a:lnSpc>
              <a:spcBef>
                <a:spcPts val="0"/>
              </a:spcBef>
              <a:spcAft>
                <a:spcPts val="0"/>
              </a:spcAft>
              <a:buSzPts val="2400"/>
              <a:buChar char="○"/>
            </a:pPr>
            <a:r>
              <a:rPr lang="en-US"/>
              <a:t>Social: restaurants, bars, etc</a:t>
            </a:r>
            <a:endParaRPr/>
          </a:p>
          <a:p>
            <a:pPr indent="-368300" lvl="1" marL="914400" rtl="0" algn="l">
              <a:lnSpc>
                <a:spcPct val="70000"/>
              </a:lnSpc>
              <a:spcBef>
                <a:spcPts val="0"/>
              </a:spcBef>
              <a:spcAft>
                <a:spcPts val="0"/>
              </a:spcAft>
              <a:buSzPts val="2400"/>
              <a:buChar char="○"/>
            </a:pPr>
            <a:r>
              <a:rPr lang="en-US"/>
              <a:t>Other facilities: metro stops, community centers, churches, schools, etc.</a:t>
            </a:r>
            <a:endParaRPr/>
          </a:p>
          <a:p>
            <a:pPr indent="0" lvl="0" marL="0" marR="0" rtl="0" algn="l">
              <a:lnSpc>
                <a:spcPct val="70000"/>
              </a:lnSpc>
              <a:spcBef>
                <a:spcPts val="1100"/>
              </a:spcBef>
              <a:spcAft>
                <a:spcPts val="0"/>
              </a:spcAft>
              <a:buNone/>
            </a:pPr>
            <a:r>
              <a:t/>
            </a:r>
            <a:endParaRPr sz="1600"/>
          </a:p>
        </p:txBody>
      </p:sp>
      <p:sp>
        <p:nvSpPr>
          <p:cNvPr id="1978" name="Google Shape;1978;p30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Sources (Descriptions)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2" name="Shape 1982"/>
        <p:cNvGrpSpPr/>
        <p:nvPr/>
      </p:nvGrpSpPr>
      <p:grpSpPr>
        <a:xfrm>
          <a:off x="0" y="0"/>
          <a:ext cx="0" cy="0"/>
          <a:chOff x="0" y="0"/>
          <a:chExt cx="0" cy="0"/>
        </a:xfrm>
      </p:grpSpPr>
      <p:sp>
        <p:nvSpPr>
          <p:cNvPr id="1983" name="Google Shape;1983;p302"/>
          <p:cNvSpPr txBox="1"/>
          <p:nvPr>
            <p:ph idx="1" type="body"/>
          </p:nvPr>
        </p:nvSpPr>
        <p:spPr>
          <a:xfrm>
            <a:off x="655225" y="373550"/>
            <a:ext cx="11102100" cy="4391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400"/>
          </a:p>
          <a:p>
            <a:pPr indent="-368300" lvl="0" marL="457200" rtl="0" algn="l">
              <a:lnSpc>
                <a:spcPct val="115000"/>
              </a:lnSpc>
              <a:spcBef>
                <a:spcPts val="2100"/>
              </a:spcBef>
              <a:spcAft>
                <a:spcPts val="0"/>
              </a:spcAft>
              <a:buSzPts val="2400"/>
              <a:buFont typeface="Trebuchet MS"/>
              <a:buChar char="●"/>
            </a:pPr>
            <a:r>
              <a:rPr lang="en-US" sz="2400"/>
              <a:t>Created 3 subsets of the data based on incident and Original_Call Types</a:t>
            </a:r>
            <a:endParaRPr sz="2400"/>
          </a:p>
          <a:p>
            <a:pPr indent="-342900" lvl="1" marL="914400" rtl="0" algn="l">
              <a:lnSpc>
                <a:spcPct val="115000"/>
              </a:lnSpc>
              <a:spcBef>
                <a:spcPts val="0"/>
              </a:spcBef>
              <a:spcAft>
                <a:spcPts val="0"/>
              </a:spcAft>
              <a:buSzPts val="2000"/>
              <a:buChar char="○"/>
            </a:pPr>
            <a:r>
              <a:rPr lang="en-US" sz="2000"/>
              <a:t>Mental Health: (6190) </a:t>
            </a:r>
            <a:endParaRPr sz="2000"/>
          </a:p>
          <a:p>
            <a:pPr indent="-342900" lvl="1" marL="914400" rtl="0" algn="l">
              <a:lnSpc>
                <a:spcPct val="115000"/>
              </a:lnSpc>
              <a:spcBef>
                <a:spcPts val="0"/>
              </a:spcBef>
              <a:spcAft>
                <a:spcPts val="0"/>
              </a:spcAft>
              <a:buSzPts val="2000"/>
              <a:buChar char="○"/>
            </a:pPr>
            <a:r>
              <a:rPr lang="en-US" sz="2000"/>
              <a:t>Domestic Violence ((5619)</a:t>
            </a:r>
            <a:endParaRPr sz="2000"/>
          </a:p>
          <a:p>
            <a:pPr indent="-342900" lvl="1" marL="914400" rtl="0" algn="l">
              <a:lnSpc>
                <a:spcPct val="115000"/>
              </a:lnSpc>
              <a:spcBef>
                <a:spcPts val="0"/>
              </a:spcBef>
              <a:spcAft>
                <a:spcPts val="0"/>
              </a:spcAft>
              <a:buSzPts val="2000"/>
              <a:buChar char="○"/>
            </a:pPr>
            <a:r>
              <a:rPr lang="en-US" sz="2000"/>
              <a:t>Drugs  (7945)</a:t>
            </a:r>
            <a:endParaRPr sz="2000"/>
          </a:p>
          <a:p>
            <a:pPr indent="-368300" lvl="0" marL="457200" rtl="0" algn="l">
              <a:lnSpc>
                <a:spcPct val="115000"/>
              </a:lnSpc>
              <a:spcBef>
                <a:spcPts val="0"/>
              </a:spcBef>
              <a:spcAft>
                <a:spcPts val="0"/>
              </a:spcAft>
              <a:buSzPts val="2400"/>
              <a:buFont typeface="Trebuchet MS"/>
              <a:buChar char="●"/>
            </a:pPr>
            <a:r>
              <a:rPr lang="en-US" sz="2400"/>
              <a:t>Original call codes (DRUG)  - Call codes (XXXX)</a:t>
            </a:r>
            <a:endParaRPr sz="2400"/>
          </a:p>
          <a:p>
            <a:pPr indent="-368300" lvl="0" marL="457200" rtl="0" algn="l">
              <a:lnSpc>
                <a:spcPct val="115000"/>
              </a:lnSpc>
              <a:spcBef>
                <a:spcPts val="0"/>
              </a:spcBef>
              <a:spcAft>
                <a:spcPts val="0"/>
              </a:spcAft>
              <a:buSzPts val="2400"/>
              <a:buChar char="●"/>
            </a:pPr>
            <a:r>
              <a:rPr lang="en-US" sz="2400"/>
              <a:t>Kept observations if they had correct incident OR Original_Call Types</a:t>
            </a:r>
            <a:endParaRPr sz="2400"/>
          </a:p>
          <a:p>
            <a:pPr indent="-368300" lvl="0" marL="457200" rtl="0" algn="l">
              <a:lnSpc>
                <a:spcPct val="115000"/>
              </a:lnSpc>
              <a:spcBef>
                <a:spcPts val="0"/>
              </a:spcBef>
              <a:spcAft>
                <a:spcPts val="0"/>
              </a:spcAft>
              <a:buSzPts val="2400"/>
              <a:buChar char="●"/>
            </a:pPr>
            <a:r>
              <a:rPr lang="en-US" sz="2400"/>
              <a:t>Wanted to find a way to asses the quality of this data before modeling it.</a:t>
            </a:r>
            <a:endParaRPr sz="2400"/>
          </a:p>
          <a:p>
            <a:pPr indent="-368300" lvl="0" marL="457200" rtl="0" algn="l">
              <a:lnSpc>
                <a:spcPct val="115000"/>
              </a:lnSpc>
              <a:spcBef>
                <a:spcPts val="0"/>
              </a:spcBef>
              <a:spcAft>
                <a:spcPts val="0"/>
              </a:spcAft>
              <a:buSzPts val="2400"/>
              <a:buFont typeface="Trebuchet MS"/>
              <a:buChar char="●"/>
            </a:pPr>
            <a:r>
              <a:rPr lang="en-US" sz="2400"/>
              <a:t>Studied</a:t>
            </a:r>
            <a:r>
              <a:rPr lang="en-US" sz="2400"/>
              <a:t> the mismatch between original call and call incident</a:t>
            </a:r>
            <a:endParaRPr sz="2400"/>
          </a:p>
          <a:p>
            <a:pPr indent="0" lvl="0" marL="0" marR="0" rtl="0" algn="l">
              <a:lnSpc>
                <a:spcPct val="70000"/>
              </a:lnSpc>
              <a:spcBef>
                <a:spcPts val="2100"/>
              </a:spcBef>
              <a:spcAft>
                <a:spcPts val="0"/>
              </a:spcAft>
              <a:buNone/>
            </a:pPr>
            <a:r>
              <a:t/>
            </a:r>
            <a:endParaRPr sz="1600"/>
          </a:p>
        </p:txBody>
      </p:sp>
      <p:sp>
        <p:nvSpPr>
          <p:cNvPr id="1984" name="Google Shape;1984;p302"/>
          <p:cNvSpPr txBox="1"/>
          <p:nvPr>
            <p:ph type="title"/>
          </p:nvPr>
        </p:nvSpPr>
        <p:spPr>
          <a:xfrm>
            <a:off x="53340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ACPD Data - Data Exploration </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8" name="Shape 1988"/>
        <p:cNvGrpSpPr/>
        <p:nvPr/>
      </p:nvGrpSpPr>
      <p:grpSpPr>
        <a:xfrm>
          <a:off x="0" y="0"/>
          <a:ext cx="0" cy="0"/>
          <a:chOff x="0" y="0"/>
          <a:chExt cx="0" cy="0"/>
        </a:xfrm>
      </p:grpSpPr>
      <p:sp>
        <p:nvSpPr>
          <p:cNvPr id="1989" name="Google Shape;1989;p30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Exploration </a:t>
            </a:r>
            <a:endParaRPr b="1" i="0" sz="4000" u="none" cap="none" strike="noStrike">
              <a:solidFill>
                <a:schemeClr val="dk2"/>
              </a:solidFill>
              <a:latin typeface="Raleway"/>
              <a:ea typeface="Raleway"/>
              <a:cs typeface="Raleway"/>
              <a:sym typeface="Raleway"/>
            </a:endParaRPr>
          </a:p>
        </p:txBody>
      </p:sp>
      <p:graphicFrame>
        <p:nvGraphicFramePr>
          <p:cNvPr id="1990" name="Google Shape;1990;p303"/>
          <p:cNvGraphicFramePr/>
          <p:nvPr/>
        </p:nvGraphicFramePr>
        <p:xfrm>
          <a:off x="285200" y="2708000"/>
          <a:ext cx="3000000" cy="3000000"/>
        </p:xfrm>
        <a:graphic>
          <a:graphicData uri="http://schemas.openxmlformats.org/drawingml/2006/table">
            <a:tbl>
              <a:tblPr>
                <a:noFill/>
                <a:tableStyleId>{020FCF1E-ECCD-40E1-A6CB-5F374742C74B}</a:tableStyleId>
              </a:tblPr>
              <a:tblGrid>
                <a:gridCol w="1286075"/>
                <a:gridCol w="1744400"/>
                <a:gridCol w="1438775"/>
                <a:gridCol w="1613525"/>
                <a:gridCol w="5538825"/>
              </a:tblGrid>
              <a:tr h="710000">
                <a:tc>
                  <a:txBody>
                    <a:bodyPr>
                      <a:noAutofit/>
                    </a:bodyPr>
                    <a:lstStyle/>
                    <a:p>
                      <a:pPr indent="0" lvl="0" marL="0" rtl="0" algn="l">
                        <a:spcBef>
                          <a:spcPts val="0"/>
                        </a:spcBef>
                        <a:spcAft>
                          <a:spcPts val="0"/>
                        </a:spcAft>
                        <a:buNone/>
                      </a:pPr>
                      <a:r>
                        <a:rPr lang="en-US" sz="1900"/>
                        <a:t>Subset</a:t>
                      </a:r>
                      <a:endParaRPr sz="1900"/>
                    </a:p>
                  </a:txBody>
                  <a:tcPr marT="121900" marB="121900" marR="121900" marL="121900"/>
                </a:tc>
                <a:tc>
                  <a:txBody>
                    <a:bodyPr>
                      <a:noAutofit/>
                    </a:bodyPr>
                    <a:lstStyle/>
                    <a:p>
                      <a:pPr indent="0" lvl="0" marL="0" rtl="0" algn="l">
                        <a:spcBef>
                          <a:spcPts val="0"/>
                        </a:spcBef>
                        <a:spcAft>
                          <a:spcPts val="0"/>
                        </a:spcAft>
                        <a:buNone/>
                      </a:pPr>
                      <a:r>
                        <a:rPr lang="en-US" sz="1900"/>
                        <a:t>Orignal_Calls</a:t>
                      </a:r>
                      <a:endParaRPr sz="1900"/>
                    </a:p>
                  </a:txBody>
                  <a:tcPr marT="121900" marB="121900" marR="121900" marL="121900"/>
                </a:tc>
                <a:tc>
                  <a:txBody>
                    <a:bodyPr>
                      <a:noAutofit/>
                    </a:bodyPr>
                    <a:lstStyle/>
                    <a:p>
                      <a:pPr indent="0" lvl="0" marL="0" rtl="0" algn="l">
                        <a:spcBef>
                          <a:spcPts val="0"/>
                        </a:spcBef>
                        <a:spcAft>
                          <a:spcPts val="0"/>
                        </a:spcAft>
                        <a:buNone/>
                      </a:pPr>
                      <a:r>
                        <a:rPr lang="en-US" sz="1900"/>
                        <a:t>Frequency</a:t>
                      </a:r>
                      <a:endParaRPr sz="1900"/>
                    </a:p>
                  </a:txBody>
                  <a:tcPr marT="121900" marB="121900" marR="121900" marL="121900"/>
                </a:tc>
                <a:tc>
                  <a:txBody>
                    <a:bodyPr>
                      <a:noAutofit/>
                    </a:bodyPr>
                    <a:lstStyle/>
                    <a:p>
                      <a:pPr indent="0" lvl="0" marL="0" rtl="0" algn="l">
                        <a:spcBef>
                          <a:spcPts val="0"/>
                        </a:spcBef>
                        <a:spcAft>
                          <a:spcPts val="0"/>
                        </a:spcAft>
                        <a:buNone/>
                      </a:pPr>
                      <a:r>
                        <a:rPr lang="en-US" sz="1900"/>
                        <a:t>Percent</a:t>
                      </a:r>
                      <a:endParaRPr sz="1900"/>
                    </a:p>
                    <a:p>
                      <a:pPr indent="0" lvl="0" marL="0" rtl="0" algn="l">
                        <a:spcBef>
                          <a:spcPts val="0"/>
                        </a:spcBef>
                        <a:spcAft>
                          <a:spcPts val="0"/>
                        </a:spcAft>
                        <a:buNone/>
                      </a:pPr>
                      <a:r>
                        <a:rPr lang="en-US" sz="1900"/>
                        <a:t>Mismatched</a:t>
                      </a:r>
                      <a:endParaRPr sz="1900"/>
                    </a:p>
                  </a:txBody>
                  <a:tcPr marT="121900" marB="121900" marR="121900" marL="121900"/>
                </a:tc>
                <a:tc>
                  <a:txBody>
                    <a:bodyPr>
                      <a:noAutofit/>
                    </a:bodyPr>
                    <a:lstStyle/>
                    <a:p>
                      <a:pPr indent="0" lvl="0" marL="0" rtl="0" algn="l">
                        <a:spcBef>
                          <a:spcPts val="0"/>
                        </a:spcBef>
                        <a:spcAft>
                          <a:spcPts val="0"/>
                        </a:spcAft>
                        <a:buNone/>
                      </a:pPr>
                      <a:r>
                        <a:rPr lang="en-US" sz="1900"/>
                        <a:t>Popular_Incident_Types</a:t>
                      </a:r>
                      <a:endParaRPr sz="1900"/>
                    </a:p>
                  </a:txBody>
                  <a:tcPr marT="121900" marB="121900" marR="121900" marL="121900"/>
                </a:tc>
              </a:tr>
              <a:tr h="508000">
                <a:tc>
                  <a:txBody>
                    <a:bodyPr>
                      <a:noAutofit/>
                    </a:bodyPr>
                    <a:lstStyle/>
                    <a:p>
                      <a:pPr indent="0" lvl="0" marL="0" rtl="0" algn="l">
                        <a:spcBef>
                          <a:spcPts val="0"/>
                        </a:spcBef>
                        <a:spcAft>
                          <a:spcPts val="0"/>
                        </a:spcAft>
                        <a:buNone/>
                      </a:pPr>
                      <a:r>
                        <a:rPr lang="en-US" sz="1900"/>
                        <a:t>Domestic Violence</a:t>
                      </a:r>
                      <a:endParaRPr sz="1900"/>
                    </a:p>
                  </a:txBody>
                  <a:tcPr marT="121900" marB="121900" marR="121900" marL="121900"/>
                </a:tc>
                <a:tc>
                  <a:txBody>
                    <a:bodyPr>
                      <a:noAutofit/>
                    </a:bodyPr>
                    <a:lstStyle/>
                    <a:p>
                      <a:pPr indent="0" lvl="0" marL="0" rtl="0" algn="l">
                        <a:spcBef>
                          <a:spcPts val="0"/>
                        </a:spcBef>
                        <a:spcAft>
                          <a:spcPts val="0"/>
                        </a:spcAft>
                        <a:buNone/>
                      </a:pPr>
                      <a:r>
                        <a:rPr lang="en-US" sz="1900"/>
                        <a:t>DOME</a:t>
                      </a:r>
                      <a:endParaRPr sz="1900"/>
                    </a:p>
                  </a:txBody>
                  <a:tcPr marT="121900" marB="121900" marR="121900" marL="121900"/>
                </a:tc>
                <a:tc>
                  <a:txBody>
                    <a:bodyPr>
                      <a:noAutofit/>
                    </a:bodyPr>
                    <a:lstStyle/>
                    <a:p>
                      <a:pPr indent="0" lvl="0" marL="0" rtl="0" algn="l">
                        <a:spcBef>
                          <a:spcPts val="0"/>
                        </a:spcBef>
                        <a:spcAft>
                          <a:spcPts val="0"/>
                        </a:spcAft>
                        <a:buNone/>
                      </a:pPr>
                      <a:r>
                        <a:rPr lang="en-US" sz="1900"/>
                        <a:t>5282</a:t>
                      </a:r>
                      <a:endParaRPr sz="1900"/>
                    </a:p>
                  </a:txBody>
                  <a:tcPr marT="121900" marB="121900" marR="121900" marL="121900"/>
                </a:tc>
                <a:tc>
                  <a:txBody>
                    <a:bodyPr>
                      <a:noAutofit/>
                    </a:bodyPr>
                    <a:lstStyle/>
                    <a:p>
                      <a:pPr indent="0" lvl="0" marL="0" rtl="0" algn="l">
                        <a:spcBef>
                          <a:spcPts val="0"/>
                        </a:spcBef>
                        <a:spcAft>
                          <a:spcPts val="0"/>
                        </a:spcAft>
                        <a:buNone/>
                      </a:pPr>
                      <a:r>
                        <a:rPr lang="en-US" sz="1900"/>
                        <a:t>.36</a:t>
                      </a:r>
                      <a:endParaRPr sz="1900"/>
                    </a:p>
                  </a:txBody>
                  <a:tcPr marT="121900" marB="121900" marR="121900" marL="121900"/>
                </a:tc>
                <a:tc>
                  <a:txBody>
                    <a:bodyPr>
                      <a:noAutofit/>
                    </a:bodyPr>
                    <a:lstStyle/>
                    <a:p>
                      <a:pPr indent="0" lvl="0" marL="0" rtl="0" algn="l">
                        <a:spcBef>
                          <a:spcPts val="0"/>
                        </a:spcBef>
                        <a:spcAft>
                          <a:spcPts val="0"/>
                        </a:spcAft>
                        <a:buNone/>
                      </a:pPr>
                      <a:r>
                        <a:rPr lang="en-US" sz="1900"/>
                        <a:t>Assault (576), Drunk/Liquor, (230) Miscellaneous Officer(182)</a:t>
                      </a:r>
                      <a:endParaRPr sz="1900"/>
                    </a:p>
                  </a:txBody>
                  <a:tcPr marT="121900" marB="121900" marR="121900" marL="121900"/>
                </a:tc>
              </a:tr>
              <a:tr h="508000">
                <a:tc>
                  <a:txBody>
                    <a:bodyPr>
                      <a:noAutofit/>
                    </a:bodyPr>
                    <a:lstStyle/>
                    <a:p>
                      <a:pPr indent="0" lvl="0" marL="0" rtl="0" algn="l">
                        <a:spcBef>
                          <a:spcPts val="0"/>
                        </a:spcBef>
                        <a:spcAft>
                          <a:spcPts val="0"/>
                        </a:spcAft>
                        <a:buNone/>
                      </a:pPr>
                      <a:r>
                        <a:rPr lang="en-US" sz="1900"/>
                        <a:t>Mental Health </a:t>
                      </a:r>
                      <a:endParaRPr sz="1900"/>
                    </a:p>
                  </a:txBody>
                  <a:tcPr marT="121900" marB="121900" marR="121900" marL="121900"/>
                </a:tc>
                <a:tc>
                  <a:txBody>
                    <a:bodyPr>
                      <a:noAutofit/>
                    </a:bodyPr>
                    <a:lstStyle/>
                    <a:p>
                      <a:pPr indent="0" lvl="0" marL="0" rtl="0" algn="l">
                        <a:spcBef>
                          <a:spcPts val="0"/>
                        </a:spcBef>
                        <a:spcAft>
                          <a:spcPts val="0"/>
                        </a:spcAft>
                        <a:buNone/>
                      </a:pPr>
                      <a:r>
                        <a:rPr lang="en-US" sz="1900"/>
                        <a:t>MO, MOP </a:t>
                      </a:r>
                      <a:endParaRPr sz="1900"/>
                    </a:p>
                  </a:txBody>
                  <a:tcPr marT="121900" marB="121900" marR="121900" marL="121900"/>
                </a:tc>
                <a:tc>
                  <a:txBody>
                    <a:bodyPr>
                      <a:noAutofit/>
                    </a:bodyPr>
                    <a:lstStyle/>
                    <a:p>
                      <a:pPr indent="0" lvl="0" marL="0" rtl="0" algn="l">
                        <a:spcBef>
                          <a:spcPts val="0"/>
                        </a:spcBef>
                        <a:spcAft>
                          <a:spcPts val="0"/>
                        </a:spcAft>
                        <a:buNone/>
                      </a:pPr>
                      <a:r>
                        <a:rPr lang="en-US" sz="1900"/>
                        <a:t>2100</a:t>
                      </a:r>
                      <a:endParaRPr sz="1900"/>
                    </a:p>
                  </a:txBody>
                  <a:tcPr marT="121900" marB="121900" marR="121900" marL="121900"/>
                </a:tc>
                <a:tc>
                  <a:txBody>
                    <a:bodyPr>
                      <a:noAutofit/>
                    </a:bodyPr>
                    <a:lstStyle/>
                    <a:p>
                      <a:pPr indent="0" lvl="0" marL="0" rtl="0" algn="l">
                        <a:spcBef>
                          <a:spcPts val="0"/>
                        </a:spcBef>
                        <a:spcAft>
                          <a:spcPts val="0"/>
                        </a:spcAft>
                        <a:buNone/>
                      </a:pPr>
                      <a:r>
                        <a:rPr lang="en-US" sz="1900"/>
                        <a:t>.15</a:t>
                      </a:r>
                      <a:endParaRPr sz="1900"/>
                    </a:p>
                  </a:txBody>
                  <a:tcPr marT="121900" marB="121900" marR="121900" marL="121900"/>
                </a:tc>
                <a:tc>
                  <a:txBody>
                    <a:bodyPr>
                      <a:noAutofit/>
                    </a:bodyPr>
                    <a:lstStyle/>
                    <a:p>
                      <a:pPr indent="0" lvl="0" marL="0" rtl="0" algn="l">
                        <a:spcBef>
                          <a:spcPts val="0"/>
                        </a:spcBef>
                        <a:spcAft>
                          <a:spcPts val="0"/>
                        </a:spcAft>
                        <a:buNone/>
                      </a:pPr>
                      <a:r>
                        <a:rPr lang="en-US" sz="1900">
                          <a:solidFill>
                            <a:schemeClr val="dk1"/>
                          </a:solidFill>
                        </a:rPr>
                        <a:t> Miscellaneous Officer (75)</a:t>
                      </a:r>
                      <a:r>
                        <a:rPr lang="en-US" sz="1900"/>
                        <a:t>, Assault(66), Drunk/Liquor (56)</a:t>
                      </a:r>
                      <a:endParaRPr sz="1900"/>
                    </a:p>
                  </a:txBody>
                  <a:tcPr marT="121900" marB="121900" marR="121900" marL="121900"/>
                </a:tc>
              </a:tr>
              <a:tr h="801800">
                <a:tc>
                  <a:txBody>
                    <a:bodyPr>
                      <a:noAutofit/>
                    </a:bodyPr>
                    <a:lstStyle/>
                    <a:p>
                      <a:pPr indent="0" lvl="0" marL="0" rtl="0" algn="l">
                        <a:spcBef>
                          <a:spcPts val="0"/>
                        </a:spcBef>
                        <a:spcAft>
                          <a:spcPts val="0"/>
                        </a:spcAft>
                        <a:buNone/>
                      </a:pPr>
                      <a:r>
                        <a:rPr lang="en-US" sz="1900"/>
                        <a:t>Drugs </a:t>
                      </a:r>
                      <a:endParaRPr sz="1900"/>
                    </a:p>
                  </a:txBody>
                  <a:tcPr marT="121900" marB="121900" marR="121900" marL="121900"/>
                </a:tc>
                <a:tc>
                  <a:txBody>
                    <a:bodyPr>
                      <a:noAutofit/>
                    </a:bodyPr>
                    <a:lstStyle/>
                    <a:p>
                      <a:pPr indent="0" lvl="0" marL="0" rtl="0" algn="l">
                        <a:spcBef>
                          <a:spcPts val="0"/>
                        </a:spcBef>
                        <a:spcAft>
                          <a:spcPts val="0"/>
                        </a:spcAft>
                        <a:buNone/>
                      </a:pPr>
                      <a:r>
                        <a:rPr lang="en-US" sz="1900"/>
                        <a:t>DRUG, PID</a:t>
                      </a:r>
                      <a:endParaRPr sz="1900"/>
                    </a:p>
                  </a:txBody>
                  <a:tcPr marT="121900" marB="121900" marR="121900" marL="121900"/>
                </a:tc>
                <a:tc>
                  <a:txBody>
                    <a:bodyPr>
                      <a:noAutofit/>
                    </a:bodyPr>
                    <a:lstStyle/>
                    <a:p>
                      <a:pPr indent="0" lvl="0" marL="0" rtl="0" algn="l">
                        <a:spcBef>
                          <a:spcPts val="0"/>
                        </a:spcBef>
                        <a:spcAft>
                          <a:spcPts val="0"/>
                        </a:spcAft>
                        <a:buNone/>
                      </a:pPr>
                      <a:r>
                        <a:rPr lang="en-US" sz="1900"/>
                        <a:t>3337</a:t>
                      </a:r>
                      <a:endParaRPr sz="1900"/>
                    </a:p>
                  </a:txBody>
                  <a:tcPr marT="121900" marB="121900" marR="121900" marL="121900"/>
                </a:tc>
                <a:tc>
                  <a:txBody>
                    <a:bodyPr>
                      <a:noAutofit/>
                    </a:bodyPr>
                    <a:lstStyle/>
                    <a:p>
                      <a:pPr indent="0" lvl="0" marL="0" rtl="0" algn="l">
                        <a:spcBef>
                          <a:spcPts val="0"/>
                        </a:spcBef>
                        <a:spcAft>
                          <a:spcPts val="0"/>
                        </a:spcAft>
                        <a:buNone/>
                      </a:pPr>
                      <a:r>
                        <a:rPr lang="en-US" sz="1900"/>
                        <a:t>.07</a:t>
                      </a:r>
                      <a:endParaRPr sz="1900"/>
                    </a:p>
                  </a:txBody>
                  <a:tcPr marT="121900" marB="121900" marR="121900" marL="121900"/>
                </a:tc>
                <a:tc>
                  <a:txBody>
                    <a:bodyPr>
                      <a:noAutofit/>
                    </a:bodyPr>
                    <a:lstStyle/>
                    <a:p>
                      <a:pPr indent="0" lvl="0" marL="0" rtl="0" algn="l">
                        <a:spcBef>
                          <a:spcPts val="0"/>
                        </a:spcBef>
                        <a:spcAft>
                          <a:spcPts val="0"/>
                        </a:spcAft>
                        <a:buNone/>
                      </a:pPr>
                      <a:r>
                        <a:rPr lang="en-US" sz="1900"/>
                        <a:t>Lost/Found Persons (73), Miscellaneous Officer(50), Citizen/Miscellaneous Public (16)</a:t>
                      </a:r>
                      <a:endParaRPr sz="1900"/>
                    </a:p>
                  </a:txBody>
                  <a:tcPr marT="121900" marB="121900" marR="121900" marL="121900"/>
                </a:tc>
              </a:tr>
            </a:tbl>
          </a:graphicData>
        </a:graphic>
      </p:graphicFrame>
      <p:sp>
        <p:nvSpPr>
          <p:cNvPr id="1991" name="Google Shape;1991;p303"/>
          <p:cNvSpPr txBox="1"/>
          <p:nvPr/>
        </p:nvSpPr>
        <p:spPr>
          <a:xfrm>
            <a:off x="535700" y="1111300"/>
            <a:ext cx="11138400" cy="15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First,</a:t>
            </a:r>
            <a:r>
              <a:rPr lang="en-US" sz="2400"/>
              <a:t> found the number of Original_Call  was correct but the incident wasn’t.</a:t>
            </a:r>
            <a:endParaRPr sz="2400"/>
          </a:p>
          <a:p>
            <a:pPr indent="0" lvl="0" marL="0" rtl="0" algn="l">
              <a:spcBef>
                <a:spcPts val="0"/>
              </a:spcBef>
              <a:spcAft>
                <a:spcPts val="0"/>
              </a:spcAft>
              <a:buNone/>
            </a:pPr>
            <a:r>
              <a:rPr b="1" lang="en-US" sz="2400"/>
              <a:t>Next slide:</a:t>
            </a:r>
            <a:r>
              <a:rPr lang="en-US" sz="2400"/>
              <a:t> Number of times the incident type was correct but Original_Call wasn’t. </a:t>
            </a:r>
            <a:endParaRPr sz="24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30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ACPD Data Exploration</a:t>
            </a:r>
            <a:endParaRPr/>
          </a:p>
        </p:txBody>
      </p:sp>
      <p:graphicFrame>
        <p:nvGraphicFramePr>
          <p:cNvPr id="1998" name="Google Shape;1998;p304"/>
          <p:cNvGraphicFramePr/>
          <p:nvPr/>
        </p:nvGraphicFramePr>
        <p:xfrm>
          <a:off x="0" y="1150425"/>
          <a:ext cx="3000000" cy="3000000"/>
        </p:xfrm>
        <a:graphic>
          <a:graphicData uri="http://schemas.openxmlformats.org/drawingml/2006/table">
            <a:tbl>
              <a:tblPr>
                <a:noFill/>
                <a:tableStyleId>{020FCF1E-ECCD-40E1-A6CB-5F374742C74B}</a:tableStyleId>
              </a:tblPr>
              <a:tblGrid>
                <a:gridCol w="1310350"/>
                <a:gridCol w="3431975"/>
                <a:gridCol w="1474700"/>
                <a:gridCol w="2490700"/>
                <a:gridCol w="3178000"/>
              </a:tblGrid>
              <a:tr h="395075">
                <a:tc>
                  <a:txBody>
                    <a:bodyPr>
                      <a:noAutofit/>
                    </a:bodyPr>
                    <a:lstStyle/>
                    <a:p>
                      <a:pPr indent="0" lvl="0" marL="0" rtl="0" algn="l">
                        <a:spcBef>
                          <a:spcPts val="0"/>
                        </a:spcBef>
                        <a:spcAft>
                          <a:spcPts val="0"/>
                        </a:spcAft>
                        <a:buNone/>
                      </a:pPr>
                      <a:r>
                        <a:rPr lang="en-US" sz="1900"/>
                        <a:t>Subset</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t>Incidents</a:t>
                      </a:r>
                      <a:endParaRPr sz="18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Frequency</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Percent Mismatched</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Popular Original Call_types </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68225">
                <a:tc>
                  <a:txBody>
                    <a:bodyPr>
                      <a:noAutofit/>
                    </a:bodyPr>
                    <a:lstStyle/>
                    <a:p>
                      <a:pPr indent="0" lvl="0" marL="0" rtl="0" algn="l">
                        <a:spcBef>
                          <a:spcPts val="0"/>
                        </a:spcBef>
                        <a:spcAft>
                          <a:spcPts val="0"/>
                        </a:spcAft>
                        <a:buNone/>
                      </a:pPr>
                      <a:r>
                        <a:rPr lang="en-US" sz="2000"/>
                        <a:t>Domestic Violence</a:t>
                      </a:r>
                      <a:endParaRPr sz="20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t>ASSAULT FAMILY , DOMESTICFAMILY  DISTURBANCE   etc.</a:t>
                      </a:r>
                      <a:endParaRPr sz="18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3715</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.09</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Assault With Injuries (32) 911 Suspicious Circumstances (30) ,Assault, Just Occurred (20)</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38350">
                <a:tc>
                  <a:txBody>
                    <a:bodyPr>
                      <a:noAutofit/>
                    </a:bodyPr>
                    <a:lstStyle/>
                    <a:p>
                      <a:pPr indent="0" lvl="0" marL="0" rtl="0" algn="l">
                        <a:spcBef>
                          <a:spcPts val="0"/>
                        </a:spcBef>
                        <a:spcAft>
                          <a:spcPts val="0"/>
                        </a:spcAft>
                        <a:buNone/>
                      </a:pPr>
                      <a:r>
                        <a:rPr lang="en-US" sz="2000"/>
                        <a:t>Mental Health</a:t>
                      </a:r>
                      <a:endParaRPr sz="20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t>MENTAL CASES,  ATTSUICDSUICIDE ATTEMPTS DRUGS </a:t>
                      </a:r>
                      <a:endParaRPr sz="18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5867</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.51</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Administrative Services (1528) </a:t>
                      </a:r>
                      <a:endParaRPr sz="1900"/>
                    </a:p>
                    <a:p>
                      <a:pPr indent="0" lvl="0" marL="0" rtl="0" algn="l">
                        <a:spcBef>
                          <a:spcPts val="0"/>
                        </a:spcBef>
                        <a:spcAft>
                          <a:spcPts val="0"/>
                        </a:spcAft>
                        <a:buNone/>
                      </a:pPr>
                      <a:r>
                        <a:rPr lang="en-US" sz="1900"/>
                        <a:t>Overdose (426) Check on Welfare (210)</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44125">
                <a:tc>
                  <a:txBody>
                    <a:bodyPr>
                      <a:noAutofit/>
                    </a:bodyPr>
                    <a:lstStyle/>
                    <a:p>
                      <a:pPr indent="0" lvl="0" marL="0" rtl="0" algn="l">
                        <a:spcBef>
                          <a:spcPts val="0"/>
                        </a:spcBef>
                        <a:spcAft>
                          <a:spcPts val="0"/>
                        </a:spcAft>
                        <a:buNone/>
                      </a:pPr>
                      <a:r>
                        <a:rPr lang="en-US" sz="2000"/>
                        <a:t>Drugs</a:t>
                      </a:r>
                      <a:endParaRPr sz="20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800"/>
                        <a:t>NARCOTICMARAJUANA-POSSESING, NARCOTICNARCOTICS COCAINE - SELLING</a:t>
                      </a:r>
                      <a:endParaRPr sz="18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7714</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.60</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Traffic Stop (2456), Subject Stop (369), Suspicious Persons (209) </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134"/>
          <p:cNvSpPr txBox="1"/>
          <p:nvPr>
            <p:ph idx="1" type="body"/>
          </p:nvPr>
        </p:nvSpPr>
        <p:spPr>
          <a:xfrm>
            <a:off x="587300" y="1022110"/>
            <a:ext cx="10515600" cy="4599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100"/>
              </a:spcBef>
              <a:spcAft>
                <a:spcPts val="0"/>
              </a:spcAft>
              <a:buNone/>
            </a:pPr>
            <a:r>
              <a:rPr lang="en-US" sz="2400"/>
              <a:t>A project through ImpactStory, started with NSF funding, to give credit to authors of Open Source projects. </a:t>
            </a:r>
            <a:endParaRPr sz="2400"/>
          </a:p>
          <a:p>
            <a:pPr indent="0" lvl="0" marL="0" marR="0" rtl="0" algn="l">
              <a:lnSpc>
                <a:spcPct val="115000"/>
              </a:lnSpc>
              <a:spcBef>
                <a:spcPts val="1100"/>
              </a:spcBef>
              <a:spcAft>
                <a:spcPts val="0"/>
              </a:spcAft>
              <a:buNone/>
            </a:pPr>
            <a:r>
              <a:rPr b="1" lang="en-US" sz="2400"/>
              <a:t>Data Collection</a:t>
            </a:r>
            <a:endParaRPr b="1" sz="2000"/>
          </a:p>
          <a:p>
            <a:pPr indent="-457200" lvl="1" marL="1219200" marR="0" rtl="0" algn="l">
              <a:lnSpc>
                <a:spcPct val="115000"/>
              </a:lnSpc>
              <a:spcBef>
                <a:spcPts val="1100"/>
              </a:spcBef>
              <a:spcAft>
                <a:spcPts val="0"/>
              </a:spcAft>
              <a:buClr>
                <a:schemeClr val="dk2"/>
              </a:buClr>
              <a:buSzPts val="2400"/>
              <a:buFont typeface="Arial"/>
              <a:buChar char="○"/>
            </a:pPr>
            <a:r>
              <a:rPr lang="en-US"/>
              <a:t>Gathered all of the names from CRAN</a:t>
            </a:r>
            <a:endParaRPr/>
          </a:p>
          <a:p>
            <a:pPr indent="-431800" lvl="2" marL="1828800" marR="0" rtl="0" algn="l">
              <a:lnSpc>
                <a:spcPct val="115000"/>
              </a:lnSpc>
              <a:spcBef>
                <a:spcPts val="0"/>
              </a:spcBef>
              <a:spcAft>
                <a:spcPts val="0"/>
              </a:spcAft>
              <a:buSzPts val="2000"/>
              <a:buChar char="■"/>
            </a:pPr>
            <a:r>
              <a:rPr lang="en-US" sz="2000"/>
              <a:t>10,926 packages listed</a:t>
            </a:r>
            <a:endParaRPr sz="2000"/>
          </a:p>
          <a:p>
            <a:pPr indent="-457200" lvl="1" marL="1219200" rtl="0" algn="l">
              <a:lnSpc>
                <a:spcPct val="115000"/>
              </a:lnSpc>
              <a:spcBef>
                <a:spcPts val="0"/>
              </a:spcBef>
              <a:spcAft>
                <a:spcPts val="0"/>
              </a:spcAft>
              <a:buSzPts val="2400"/>
              <a:buChar char="○"/>
            </a:pPr>
            <a:r>
              <a:rPr lang="en-US"/>
              <a:t>Scraped the characteristics from the JSON page affiliated with each package</a:t>
            </a:r>
            <a:endParaRPr/>
          </a:p>
          <a:p>
            <a:pPr indent="-431800" lvl="2" marL="1828800" rtl="0" algn="l">
              <a:lnSpc>
                <a:spcPct val="115000"/>
              </a:lnSpc>
              <a:spcBef>
                <a:spcPts val="0"/>
              </a:spcBef>
              <a:spcAft>
                <a:spcPts val="0"/>
              </a:spcAft>
              <a:buSzPts val="2000"/>
              <a:buChar char="■"/>
            </a:pPr>
            <a:r>
              <a:rPr lang="en-US" sz="2000"/>
              <a:t>9,810 of these packages were on Depsy</a:t>
            </a:r>
            <a:endParaRPr sz="2000"/>
          </a:p>
          <a:p>
            <a:pPr indent="-431800" lvl="2" marL="1828800" rtl="0" algn="l">
              <a:lnSpc>
                <a:spcPct val="115000"/>
              </a:lnSpc>
              <a:spcBef>
                <a:spcPts val="0"/>
              </a:spcBef>
              <a:spcAft>
                <a:spcPts val="0"/>
              </a:spcAft>
              <a:buSzPts val="2000"/>
              <a:buChar char="■"/>
            </a:pPr>
            <a:r>
              <a:rPr lang="en-US" sz="2000"/>
              <a:t>90% of the packages</a:t>
            </a:r>
            <a:endParaRPr sz="2000"/>
          </a:p>
          <a:p>
            <a:pPr indent="-431800" lvl="2" marL="1828800" rtl="0" algn="l">
              <a:lnSpc>
                <a:spcPct val="115000"/>
              </a:lnSpc>
              <a:spcBef>
                <a:spcPts val="0"/>
              </a:spcBef>
              <a:spcAft>
                <a:spcPts val="0"/>
              </a:spcAft>
              <a:buSzPts val="2000"/>
              <a:buChar char="■"/>
            </a:pPr>
            <a:r>
              <a:rPr lang="en-US" sz="2000"/>
              <a:t>Potentially uploaded after September, 2015 (Depsy’s last update)</a:t>
            </a:r>
            <a:endParaRPr/>
          </a:p>
          <a:p>
            <a:pPr indent="0" lvl="0" marL="0" marR="0" rtl="0" algn="l">
              <a:lnSpc>
                <a:spcPct val="70000"/>
              </a:lnSpc>
              <a:spcBef>
                <a:spcPts val="1100"/>
              </a:spcBef>
              <a:spcAft>
                <a:spcPts val="0"/>
              </a:spcAft>
              <a:buNone/>
            </a:pPr>
            <a:r>
              <a:t/>
            </a:r>
            <a:endParaRPr b="1" sz="2000"/>
          </a:p>
        </p:txBody>
      </p:sp>
      <p:sp>
        <p:nvSpPr>
          <p:cNvPr id="608" name="Google Shape;608;p134"/>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Case Study - R Packages (source: depsy.org)</a:t>
            </a:r>
            <a:endParaRPr b="1" i="0" u="none" cap="none" strike="noStrike">
              <a:solidFill>
                <a:schemeClr val="dk2"/>
              </a:solidFill>
              <a:latin typeface="Raleway"/>
              <a:ea typeface="Raleway"/>
              <a:cs typeface="Raleway"/>
              <a:sym typeface="Raleway"/>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Google Shape;2003;p305"/>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Font typeface="Trebuchet MS"/>
              <a:buChar char="●"/>
            </a:pPr>
            <a:r>
              <a:rPr lang="en-US" sz="2400">
                <a:solidFill>
                  <a:srgbClr val="595959"/>
                </a:solidFill>
                <a:latin typeface="Arial"/>
                <a:ea typeface="Arial"/>
                <a:cs typeface="Arial"/>
                <a:sym typeface="Arial"/>
              </a:rPr>
              <a:t>Facebook pages of 53 neighborhoods in AC - community exploration.</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Assessed the usefulness of each page </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Currently have information on the number of likes per page and frequency of posts. In future will collect avg number of comments/likes per post etc. and will scrape the useful pages to use for modeling. </a:t>
            </a:r>
            <a:endParaRPr sz="2400">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04" name="Google Shape;2004;p30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Exploration - Social Media</a:t>
            </a:r>
            <a:endParaRPr b="1" i="0" sz="4000" u="none" cap="none" strike="noStrike">
              <a:solidFill>
                <a:schemeClr val="dk2"/>
              </a:solidFill>
              <a:latin typeface="Raleway"/>
              <a:ea typeface="Raleway"/>
              <a:cs typeface="Raleway"/>
              <a:sym typeface="Raleway"/>
            </a:endParaRPr>
          </a:p>
        </p:txBody>
      </p:sp>
      <p:pic>
        <p:nvPicPr>
          <p:cNvPr descr="FB_table.JPG" id="2005" name="Google Shape;2005;p305"/>
          <p:cNvPicPr preferRelativeResize="0"/>
          <p:nvPr/>
        </p:nvPicPr>
        <p:blipFill>
          <a:blip r:embed="rId3">
            <a:alphaModFix/>
          </a:blip>
          <a:stretch>
            <a:fillRect/>
          </a:stretch>
        </p:blipFill>
        <p:spPr>
          <a:xfrm>
            <a:off x="212975" y="3471550"/>
            <a:ext cx="11766050" cy="33864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9" name="Shape 2009"/>
        <p:cNvGrpSpPr/>
        <p:nvPr/>
      </p:nvGrpSpPr>
      <p:grpSpPr>
        <a:xfrm>
          <a:off x="0" y="0"/>
          <a:ext cx="0" cy="0"/>
          <a:chOff x="0" y="0"/>
          <a:chExt cx="0" cy="0"/>
        </a:xfrm>
      </p:grpSpPr>
      <p:sp>
        <p:nvSpPr>
          <p:cNvPr id="2010" name="Google Shape;2010;p306"/>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400">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11" name="Google Shape;2011;p306"/>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Exploration - Social Media</a:t>
            </a:r>
            <a:endParaRPr b="1" i="0" sz="4000" u="none" cap="none" strike="noStrike">
              <a:solidFill>
                <a:schemeClr val="dk2"/>
              </a:solidFill>
              <a:latin typeface="Raleway"/>
              <a:ea typeface="Raleway"/>
              <a:cs typeface="Raleway"/>
              <a:sym typeface="Raleway"/>
            </a:endParaRPr>
          </a:p>
        </p:txBody>
      </p:sp>
      <p:pic>
        <p:nvPicPr>
          <p:cNvPr descr="FB_table.JPG" id="2012" name="Google Shape;2012;p306"/>
          <p:cNvPicPr preferRelativeResize="0"/>
          <p:nvPr/>
        </p:nvPicPr>
        <p:blipFill>
          <a:blip r:embed="rId3">
            <a:alphaModFix/>
          </a:blip>
          <a:stretch>
            <a:fillRect/>
          </a:stretch>
        </p:blipFill>
        <p:spPr>
          <a:xfrm>
            <a:off x="212975" y="1305075"/>
            <a:ext cx="11456075" cy="467657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6" name="Shape 2016"/>
        <p:cNvGrpSpPr/>
        <p:nvPr/>
      </p:nvGrpSpPr>
      <p:grpSpPr>
        <a:xfrm>
          <a:off x="0" y="0"/>
          <a:ext cx="0" cy="0"/>
          <a:chOff x="0" y="0"/>
          <a:chExt cx="0" cy="0"/>
        </a:xfrm>
      </p:grpSpPr>
      <p:sp>
        <p:nvSpPr>
          <p:cNvPr id="2017" name="Google Shape;2017;p307"/>
          <p:cNvSpPr txBox="1"/>
          <p:nvPr>
            <p:ph idx="1" type="body"/>
          </p:nvPr>
        </p:nvSpPr>
        <p:spPr>
          <a:xfrm>
            <a:off x="734775" y="1268175"/>
            <a:ext cx="3129600" cy="4541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595959"/>
                </a:solidFill>
                <a:latin typeface="Arial"/>
                <a:ea typeface="Arial"/>
                <a:cs typeface="Arial"/>
                <a:sym typeface="Arial"/>
              </a:rPr>
              <a:t>Plotting ACS variables by block group to better understand the demographics of Arlington</a:t>
            </a:r>
            <a:endParaRPr sz="2400">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18" name="Google Shape;2018;p30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Characterization of Arlington- ACS </a:t>
            </a:r>
            <a:endParaRPr b="1" i="0" sz="4000" u="none" cap="none" strike="noStrike">
              <a:solidFill>
                <a:schemeClr val="dk2"/>
              </a:solidFill>
              <a:latin typeface="Raleway"/>
              <a:ea typeface="Raleway"/>
              <a:cs typeface="Raleway"/>
              <a:sym typeface="Raleway"/>
            </a:endParaRPr>
          </a:p>
        </p:txBody>
      </p:sp>
      <p:pic>
        <p:nvPicPr>
          <p:cNvPr id="2019" name="Google Shape;2019;p307"/>
          <p:cNvPicPr preferRelativeResize="0"/>
          <p:nvPr/>
        </p:nvPicPr>
        <p:blipFill>
          <a:blip r:embed="rId3">
            <a:alphaModFix/>
          </a:blip>
          <a:stretch>
            <a:fillRect/>
          </a:stretch>
        </p:blipFill>
        <p:spPr>
          <a:xfrm>
            <a:off x="3864375" y="1179175"/>
            <a:ext cx="8327574" cy="47194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3" name="Shape 2023"/>
        <p:cNvGrpSpPr/>
        <p:nvPr/>
      </p:nvGrpSpPr>
      <p:grpSpPr>
        <a:xfrm>
          <a:off x="0" y="0"/>
          <a:ext cx="0" cy="0"/>
          <a:chOff x="0" y="0"/>
          <a:chExt cx="0" cy="0"/>
        </a:xfrm>
      </p:grpSpPr>
      <p:sp>
        <p:nvSpPr>
          <p:cNvPr id="2024" name="Google Shape;2024;p308"/>
          <p:cNvSpPr txBox="1"/>
          <p:nvPr>
            <p:ph idx="1" type="body"/>
          </p:nvPr>
        </p:nvSpPr>
        <p:spPr>
          <a:xfrm>
            <a:off x="838200" y="1210225"/>
            <a:ext cx="2875800" cy="4599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rgbClr val="595959"/>
                </a:solidFill>
                <a:latin typeface="Arial"/>
                <a:ea typeface="Arial"/>
                <a:cs typeface="Arial"/>
                <a:sym typeface="Arial"/>
              </a:rPr>
              <a:t>Plotting crime totals and crimes per capita to understand which areas are most susceptible to certain types of crime</a:t>
            </a:r>
            <a:endParaRPr sz="2400">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25" name="Google Shape;2025;p30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Characterization of Arlington- Crime </a:t>
            </a:r>
            <a:endParaRPr b="1" i="0" sz="4000" u="none" cap="none" strike="noStrike">
              <a:solidFill>
                <a:schemeClr val="dk2"/>
              </a:solidFill>
              <a:latin typeface="Raleway"/>
              <a:ea typeface="Raleway"/>
              <a:cs typeface="Raleway"/>
              <a:sym typeface="Raleway"/>
            </a:endParaRPr>
          </a:p>
        </p:txBody>
      </p:sp>
      <p:pic>
        <p:nvPicPr>
          <p:cNvPr id="2026" name="Google Shape;2026;p308"/>
          <p:cNvPicPr preferRelativeResize="0"/>
          <p:nvPr/>
        </p:nvPicPr>
        <p:blipFill>
          <a:blip r:embed="rId3">
            <a:alphaModFix/>
          </a:blip>
          <a:stretch>
            <a:fillRect/>
          </a:stretch>
        </p:blipFill>
        <p:spPr>
          <a:xfrm>
            <a:off x="3714003" y="1210225"/>
            <a:ext cx="8477848" cy="45993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Google Shape;2031;p309"/>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Public Arlington Data: (Open GIS Data Portal)</a:t>
            </a:r>
            <a:endParaRPr sz="2400">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Hospitals/Metro/Schools</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Mental Health Providers (government and private)</a:t>
            </a:r>
            <a:endParaRPr sz="2400">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Government: Substance Abuse and Mental Health Administration (SAMHSA)</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Private: PsychologyToday.com</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Google Maps API Radar Search:</a:t>
            </a:r>
            <a:endParaRPr sz="2400">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Bars</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Churches</a:t>
            </a:r>
            <a:endParaRPr>
              <a:solidFill>
                <a:srgbClr val="595959"/>
              </a:solidFill>
              <a:latin typeface="Arial"/>
              <a:ea typeface="Arial"/>
              <a:cs typeface="Arial"/>
              <a:sym typeface="Arial"/>
            </a:endParaRPr>
          </a:p>
        </p:txBody>
      </p:sp>
      <p:sp>
        <p:nvSpPr>
          <p:cNvPr id="2032" name="Google Shape;2032;p30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Points of Interest/ Radar Search</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6" name="Shape 2036"/>
        <p:cNvGrpSpPr/>
        <p:nvPr/>
      </p:nvGrpSpPr>
      <p:grpSpPr>
        <a:xfrm>
          <a:off x="0" y="0"/>
          <a:ext cx="0" cy="0"/>
          <a:chOff x="0" y="0"/>
          <a:chExt cx="0" cy="0"/>
        </a:xfrm>
      </p:grpSpPr>
      <p:sp>
        <p:nvSpPr>
          <p:cNvPr id="2037" name="Google Shape;2037;p31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Points of Interest/ Radar Search</a:t>
            </a:r>
            <a:endParaRPr b="1" i="0" sz="4000" u="none" cap="none" strike="noStrike">
              <a:solidFill>
                <a:schemeClr val="dk2"/>
              </a:solidFill>
              <a:latin typeface="Raleway"/>
              <a:ea typeface="Raleway"/>
              <a:cs typeface="Raleway"/>
              <a:sym typeface="Raleway"/>
            </a:endParaRPr>
          </a:p>
        </p:txBody>
      </p:sp>
      <p:pic>
        <p:nvPicPr>
          <p:cNvPr descr="inarl_private.png" id="2038" name="Google Shape;2038;p310"/>
          <p:cNvPicPr preferRelativeResize="0"/>
          <p:nvPr/>
        </p:nvPicPr>
        <p:blipFill rotWithShape="1">
          <a:blip r:embed="rId3">
            <a:alphaModFix/>
          </a:blip>
          <a:srcRect b="11137" l="0" r="0" t="11891"/>
          <a:stretch/>
        </p:blipFill>
        <p:spPr>
          <a:xfrm>
            <a:off x="2101867" y="865467"/>
            <a:ext cx="8006269" cy="6162433"/>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311"/>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Similar analysis will be done on the block and tract level</a:t>
            </a:r>
            <a:endParaRPr b="1" sz="2400">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44" name="Google Shape;2044;p31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Font typeface="Raleway"/>
              <a:buNone/>
            </a:pPr>
            <a:r>
              <a:rPr lang="en-US" sz="4000"/>
              <a:t>Points of Interest/ Radar Search</a:t>
            </a:r>
            <a:endParaRPr b="1" i="0" sz="4000" u="none" cap="none" strike="noStrike">
              <a:solidFill>
                <a:schemeClr val="dk2"/>
              </a:solidFill>
              <a:latin typeface="Raleway"/>
              <a:ea typeface="Raleway"/>
              <a:cs typeface="Raleway"/>
              <a:sym typeface="Raleway"/>
            </a:endParaRPr>
          </a:p>
        </p:txBody>
      </p:sp>
      <p:pic>
        <p:nvPicPr>
          <p:cNvPr descr="poi_by_beat.png" id="2045" name="Google Shape;2045;p311"/>
          <p:cNvPicPr preferRelativeResize="0"/>
          <p:nvPr/>
        </p:nvPicPr>
        <p:blipFill>
          <a:blip r:embed="rId3">
            <a:alphaModFix/>
          </a:blip>
          <a:stretch>
            <a:fillRect/>
          </a:stretch>
        </p:blipFill>
        <p:spPr>
          <a:xfrm>
            <a:off x="6266200" y="1607433"/>
            <a:ext cx="5336201" cy="5336201"/>
          </a:xfrm>
          <a:prstGeom prst="rect">
            <a:avLst/>
          </a:prstGeom>
          <a:noFill/>
          <a:ln>
            <a:noFill/>
          </a:ln>
        </p:spPr>
      </p:pic>
      <p:pic>
        <p:nvPicPr>
          <p:cNvPr descr="Screen Shot 2017-07-11 at 11.20.03 AM.png" id="2046" name="Google Shape;2046;p311"/>
          <p:cNvPicPr preferRelativeResize="0"/>
          <p:nvPr/>
        </p:nvPicPr>
        <p:blipFill>
          <a:blip r:embed="rId4">
            <a:alphaModFix/>
          </a:blip>
          <a:stretch>
            <a:fillRect/>
          </a:stretch>
        </p:blipFill>
        <p:spPr>
          <a:xfrm>
            <a:off x="532000" y="1607433"/>
            <a:ext cx="5491301" cy="4921164"/>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sp>
        <p:nvSpPr>
          <p:cNvPr id="2051" name="Google Shape;2051;p312"/>
          <p:cNvSpPr txBox="1"/>
          <p:nvPr>
            <p:ph idx="1" type="body"/>
          </p:nvPr>
        </p:nvSpPr>
        <p:spPr>
          <a:xfrm>
            <a:off x="443750" y="1170175"/>
            <a:ext cx="11322300" cy="22527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Char char="●"/>
            </a:pPr>
            <a:r>
              <a:rPr lang="en-US" sz="2400">
                <a:solidFill>
                  <a:srgbClr val="595959"/>
                </a:solidFill>
              </a:rPr>
              <a:t>The goal is to identify flows between communities as they influence each other due to interactions (in addition to geographical influence)</a:t>
            </a:r>
            <a:endParaRPr sz="2400">
              <a:solidFill>
                <a:srgbClr val="595959"/>
              </a:solidFill>
            </a:endParaRPr>
          </a:p>
          <a:p>
            <a:pPr indent="-368300" lvl="0" marL="457200" rtl="0" algn="l">
              <a:lnSpc>
                <a:spcPct val="115000"/>
              </a:lnSpc>
              <a:spcBef>
                <a:spcPts val="0"/>
              </a:spcBef>
              <a:spcAft>
                <a:spcPts val="0"/>
              </a:spcAft>
              <a:buSzPts val="2400"/>
              <a:buChar char="●"/>
            </a:pPr>
            <a:r>
              <a:rPr lang="en-US" sz="2400">
                <a:solidFill>
                  <a:srgbClr val="595959"/>
                </a:solidFill>
              </a:rPr>
              <a:t>We use WMATA bus routes to compute the active routes (passenger volume) in Arlington County and travel volume between census block groups</a:t>
            </a:r>
            <a:endParaRPr sz="2400">
              <a:solidFill>
                <a:srgbClr val="595959"/>
              </a:solidFill>
            </a:endParaRPr>
          </a:p>
          <a:p>
            <a:pPr indent="0" lvl="0" marL="0" marR="0" rtl="0" algn="l">
              <a:lnSpc>
                <a:spcPct val="70000"/>
              </a:lnSpc>
              <a:spcBef>
                <a:spcPts val="2100"/>
              </a:spcBef>
              <a:spcAft>
                <a:spcPts val="0"/>
              </a:spcAft>
              <a:buNone/>
            </a:pPr>
            <a:r>
              <a:t/>
            </a:r>
            <a:endParaRPr sz="2400"/>
          </a:p>
        </p:txBody>
      </p:sp>
      <p:sp>
        <p:nvSpPr>
          <p:cNvPr id="2052" name="Google Shape;2052;p312"/>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Transportation Data</a:t>
            </a:r>
            <a:endParaRPr b="1" i="0" sz="4000" u="none" cap="none" strike="noStrike">
              <a:solidFill>
                <a:schemeClr val="dk2"/>
              </a:solidFill>
              <a:latin typeface="Raleway"/>
              <a:ea typeface="Raleway"/>
              <a:cs typeface="Raleway"/>
              <a:sym typeface="Raleway"/>
            </a:endParaRPr>
          </a:p>
        </p:txBody>
      </p:sp>
      <p:pic>
        <p:nvPicPr>
          <p:cNvPr id="2053" name="Google Shape;2053;p312"/>
          <p:cNvPicPr preferRelativeResize="0"/>
          <p:nvPr/>
        </p:nvPicPr>
        <p:blipFill>
          <a:blip r:embed="rId3">
            <a:alphaModFix/>
          </a:blip>
          <a:stretch>
            <a:fillRect/>
          </a:stretch>
        </p:blipFill>
        <p:spPr>
          <a:xfrm>
            <a:off x="1894625" y="2962025"/>
            <a:ext cx="7805299" cy="31221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313"/>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400"/>
              <a:buFont typeface="Trebuchet MS"/>
              <a:buChar char="●"/>
            </a:pPr>
            <a:r>
              <a:rPr lang="en-US" sz="2400">
                <a:solidFill>
                  <a:srgbClr val="595959"/>
                </a:solidFill>
                <a:latin typeface="Arial"/>
                <a:ea typeface="Arial"/>
                <a:cs typeface="Arial"/>
                <a:sym typeface="Arial"/>
              </a:rPr>
              <a:t>Spatial Modeling based off of literature review paper</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Font typeface="Arial"/>
              <a:buChar char="●"/>
            </a:pPr>
            <a:r>
              <a:rPr lang="en-US" sz="2400">
                <a:solidFill>
                  <a:srgbClr val="595959"/>
                </a:solidFill>
                <a:latin typeface="Arial"/>
                <a:ea typeface="Arial"/>
                <a:cs typeface="Arial"/>
                <a:sym typeface="Arial"/>
              </a:rPr>
              <a:t>Unit of analysis: census block groups</a:t>
            </a:r>
            <a:endParaRPr sz="2400">
              <a:solidFill>
                <a:srgbClr val="595959"/>
              </a:solidFill>
              <a:latin typeface="Arial"/>
              <a:ea typeface="Arial"/>
              <a:cs typeface="Arial"/>
              <a:sym typeface="Arial"/>
            </a:endParaRPr>
          </a:p>
          <a:p>
            <a:pPr indent="0" lvl="0" marL="0" rtl="0" algn="l">
              <a:lnSpc>
                <a:spcPct val="115000"/>
              </a:lnSpc>
              <a:spcBef>
                <a:spcPts val="2100"/>
              </a:spcBef>
              <a:spcAft>
                <a:spcPts val="0"/>
              </a:spcAft>
              <a:buNone/>
            </a:pPr>
            <a:r>
              <a:t/>
            </a:r>
            <a:endParaRPr sz="2400">
              <a:solidFill>
                <a:srgbClr val="595959"/>
              </a:solidFill>
              <a:latin typeface="Arial"/>
              <a:ea typeface="Arial"/>
              <a:cs typeface="Arial"/>
              <a:sym typeface="Arial"/>
            </a:endParaRPr>
          </a:p>
          <a:p>
            <a:pPr indent="-368300" lvl="0" marL="457200" rtl="0" algn="l">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Modeling ideas:</a:t>
            </a:r>
            <a:endParaRPr sz="2400">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Markov Random Fields</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Poisson CAR Model</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Network approach to geographic data</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Spatial Generalized Linear Mixed Model (SGLMM)</a:t>
            </a:r>
            <a:endParaRPr>
              <a:solidFill>
                <a:srgbClr val="595959"/>
              </a:solidFill>
              <a:latin typeface="Arial"/>
              <a:ea typeface="Arial"/>
              <a:cs typeface="Arial"/>
              <a:sym typeface="Arial"/>
            </a:endParaRPr>
          </a:p>
          <a:p>
            <a:pPr indent="-368300" lvl="1" marL="914400" rtl="0" algn="l">
              <a:lnSpc>
                <a:spcPct val="115000"/>
              </a:lnSpc>
              <a:spcBef>
                <a:spcPts val="0"/>
              </a:spcBef>
              <a:spcAft>
                <a:spcPts val="0"/>
              </a:spcAft>
              <a:buClr>
                <a:srgbClr val="595959"/>
              </a:buClr>
              <a:buSzPts val="2400"/>
              <a:buFont typeface="Arial"/>
              <a:buChar char="○"/>
            </a:pPr>
            <a:r>
              <a:rPr lang="en-US">
                <a:solidFill>
                  <a:srgbClr val="595959"/>
                </a:solidFill>
                <a:latin typeface="Arial"/>
                <a:ea typeface="Arial"/>
                <a:cs typeface="Arial"/>
                <a:sym typeface="Arial"/>
              </a:rPr>
              <a:t>Spatial Point Process</a:t>
            </a:r>
            <a:endParaRPr>
              <a:solidFill>
                <a:srgbClr val="595959"/>
              </a:solidFill>
              <a:latin typeface="Arial"/>
              <a:ea typeface="Arial"/>
              <a:cs typeface="Arial"/>
              <a:sym typeface="Arial"/>
            </a:endParaRPr>
          </a:p>
          <a:p>
            <a:pPr indent="0" lvl="0" marL="0" marR="0" rtl="0" algn="l">
              <a:lnSpc>
                <a:spcPct val="70000"/>
              </a:lnSpc>
              <a:spcBef>
                <a:spcPts val="2100"/>
              </a:spcBef>
              <a:spcAft>
                <a:spcPts val="0"/>
              </a:spcAft>
              <a:buNone/>
            </a:pPr>
            <a:r>
              <a:t/>
            </a:r>
            <a:endParaRPr sz="1600"/>
          </a:p>
        </p:txBody>
      </p:sp>
      <p:sp>
        <p:nvSpPr>
          <p:cNvPr id="2059" name="Google Shape;2059;p31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The Model</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063" name="Shape 2063"/>
        <p:cNvGrpSpPr/>
        <p:nvPr/>
      </p:nvGrpSpPr>
      <p:grpSpPr>
        <a:xfrm>
          <a:off x="0" y="0"/>
          <a:ext cx="0" cy="0"/>
          <a:chOff x="0" y="0"/>
          <a:chExt cx="0" cy="0"/>
        </a:xfrm>
      </p:grpSpPr>
      <p:sp>
        <p:nvSpPr>
          <p:cNvPr id="2064" name="Google Shape;2064;p314"/>
          <p:cNvSpPr txBox="1"/>
          <p:nvPr>
            <p:ph type="ctrTitle"/>
          </p:nvPr>
        </p:nvSpPr>
        <p:spPr>
          <a:xfrm>
            <a:off x="235750" y="1131950"/>
            <a:ext cx="78435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Emergency Response Time</a:t>
            </a:r>
            <a:endParaRPr sz="3200"/>
          </a:p>
          <a:p>
            <a:pPr indent="0" lvl="0" marL="0" marR="0" rtl="0" algn="ctr">
              <a:lnSpc>
                <a:spcPct val="90000"/>
              </a:lnSpc>
              <a:spcBef>
                <a:spcPts val="0"/>
              </a:spcBef>
              <a:spcAft>
                <a:spcPts val="0"/>
              </a:spcAft>
              <a:buClr>
                <a:schemeClr val="dk2"/>
              </a:buClr>
              <a:buFont typeface="Raleway"/>
              <a:buNone/>
            </a:pPr>
            <a:r>
              <a:t/>
            </a:r>
            <a:endParaRPr sz="2400"/>
          </a:p>
        </p:txBody>
      </p:sp>
      <p:sp>
        <p:nvSpPr>
          <p:cNvPr id="2065" name="Google Shape;2065;p314"/>
          <p:cNvSpPr txBox="1"/>
          <p:nvPr/>
        </p:nvSpPr>
        <p:spPr>
          <a:xfrm>
            <a:off x="272254" y="3586546"/>
            <a:ext cx="105291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Josh Goldstein</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Claire Kelling (Penn State), Madison Arnsbarger(VT) </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Arlington County Fire Department</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2066" name="Google Shape;2066;p314"/>
          <p:cNvPicPr preferRelativeResize="0"/>
          <p:nvPr/>
        </p:nvPicPr>
        <p:blipFill>
          <a:blip r:embed="rId4">
            <a:alphaModFix/>
          </a:blip>
          <a:stretch>
            <a:fillRect/>
          </a:stretch>
        </p:blipFill>
        <p:spPr>
          <a:xfrm>
            <a:off x="4280750" y="4741174"/>
            <a:ext cx="1445425" cy="142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117"/>
          <p:cNvSpPr txBox="1"/>
          <p:nvPr>
            <p:ph idx="1" type="body"/>
          </p:nvPr>
        </p:nvSpPr>
        <p:spPr>
          <a:xfrm>
            <a:off x="612575" y="1011650"/>
            <a:ext cx="10642200" cy="4941300"/>
          </a:xfrm>
          <a:prstGeom prst="rect">
            <a:avLst/>
          </a:prstGeom>
          <a:noFill/>
          <a:ln>
            <a:noFill/>
          </a:ln>
        </p:spPr>
        <p:txBody>
          <a:bodyPr anchorCtr="0" anchor="t" bIns="45700" lIns="91425" spcFirstLastPara="1" rIns="91425" wrap="square" tIns="45700">
            <a:noAutofit/>
          </a:bodyPr>
          <a:lstStyle/>
          <a:p>
            <a:pPr indent="-330200" lvl="0" marL="457200" rtl="0" algn="l">
              <a:lnSpc>
                <a:spcPct val="70000"/>
              </a:lnSpc>
              <a:spcBef>
                <a:spcPts val="1000"/>
              </a:spcBef>
              <a:spcAft>
                <a:spcPts val="0"/>
              </a:spcAft>
              <a:buSzPts val="1600"/>
              <a:buChar char="●"/>
            </a:pPr>
            <a:r>
              <a:rPr lang="en-US" sz="1600"/>
              <a:t>8:00 - 8:20 coffee &amp; bagels upstairs</a:t>
            </a:r>
            <a:endParaRPr sz="1600"/>
          </a:p>
          <a:p>
            <a:pPr indent="-330200" lvl="0" marL="457200" rtl="0" algn="l">
              <a:lnSpc>
                <a:spcPct val="70000"/>
              </a:lnSpc>
              <a:spcBef>
                <a:spcPts val="0"/>
              </a:spcBef>
              <a:spcAft>
                <a:spcPts val="0"/>
              </a:spcAft>
              <a:buSzPts val="1600"/>
              <a:buChar char="●"/>
            </a:pPr>
            <a:r>
              <a:rPr lang="en-US" sz="1600"/>
              <a:t>8:30 AM - NSF Projects: </a:t>
            </a:r>
            <a:endParaRPr sz="1600"/>
          </a:p>
          <a:p>
            <a:pPr indent="-330200" lvl="1" marL="914400" rtl="0" algn="l">
              <a:lnSpc>
                <a:spcPct val="70000"/>
              </a:lnSpc>
              <a:spcBef>
                <a:spcPts val="0"/>
              </a:spcBef>
              <a:spcAft>
                <a:spcPts val="0"/>
              </a:spcAft>
              <a:buSzPts val="1600"/>
              <a:buChar char="○"/>
            </a:pPr>
            <a:r>
              <a:rPr lang="en-US" sz="1600"/>
              <a:t>NSF Open Source Software</a:t>
            </a:r>
            <a:endParaRPr sz="1600"/>
          </a:p>
          <a:p>
            <a:pPr indent="-330200" lvl="1" marL="914400" rtl="0" algn="l">
              <a:lnSpc>
                <a:spcPct val="70000"/>
              </a:lnSpc>
              <a:spcBef>
                <a:spcPts val="0"/>
              </a:spcBef>
              <a:spcAft>
                <a:spcPts val="0"/>
              </a:spcAft>
              <a:buSzPts val="1600"/>
              <a:buChar char="○"/>
            </a:pPr>
            <a:r>
              <a:rPr lang="en-US" sz="1600"/>
              <a:t>NSF Business Innovation</a:t>
            </a:r>
            <a:endParaRPr sz="1600"/>
          </a:p>
          <a:p>
            <a:pPr indent="-330200" lvl="1" marL="914400" rtl="0" algn="l">
              <a:lnSpc>
                <a:spcPct val="70000"/>
              </a:lnSpc>
              <a:spcBef>
                <a:spcPts val="0"/>
              </a:spcBef>
              <a:spcAft>
                <a:spcPts val="0"/>
              </a:spcAft>
              <a:buSzPts val="1600"/>
              <a:buChar char="○"/>
            </a:pPr>
            <a:r>
              <a:rPr lang="en-US" sz="1600"/>
              <a:t>NSF STEM Education</a:t>
            </a:r>
            <a:endParaRPr sz="1600"/>
          </a:p>
          <a:p>
            <a:pPr indent="-330200" lvl="0" marL="457200" rtl="0" algn="l">
              <a:lnSpc>
                <a:spcPct val="70000"/>
              </a:lnSpc>
              <a:spcBef>
                <a:spcPts val="0"/>
              </a:spcBef>
              <a:spcAft>
                <a:spcPts val="0"/>
              </a:spcAft>
              <a:buSzPts val="1600"/>
              <a:buChar char="●"/>
            </a:pPr>
            <a:r>
              <a:rPr lang="en-US" sz="1600"/>
              <a:t>10 min Break </a:t>
            </a:r>
            <a:endParaRPr sz="1600"/>
          </a:p>
          <a:p>
            <a:pPr indent="-330200" lvl="0" marL="457200" rtl="0" algn="l">
              <a:lnSpc>
                <a:spcPct val="70000"/>
              </a:lnSpc>
              <a:spcBef>
                <a:spcPts val="0"/>
              </a:spcBef>
              <a:spcAft>
                <a:spcPts val="0"/>
              </a:spcAft>
              <a:buSzPts val="1600"/>
              <a:buChar char="●"/>
            </a:pPr>
            <a:r>
              <a:rPr lang="en-US" sz="1600"/>
              <a:t>9:30 AM - Community Projects:</a:t>
            </a:r>
            <a:endParaRPr sz="1600"/>
          </a:p>
          <a:p>
            <a:pPr indent="-330200" lvl="1" marL="914400" rtl="0" algn="l">
              <a:lnSpc>
                <a:spcPct val="70000"/>
              </a:lnSpc>
              <a:spcBef>
                <a:spcPts val="0"/>
              </a:spcBef>
              <a:spcAft>
                <a:spcPts val="0"/>
              </a:spcAft>
              <a:buSzPts val="1600"/>
              <a:buChar char="○"/>
            </a:pPr>
            <a:r>
              <a:rPr lang="en-US" sz="1600"/>
              <a:t>Alexandria - Equity</a:t>
            </a:r>
            <a:endParaRPr sz="1600"/>
          </a:p>
          <a:p>
            <a:pPr indent="-330200" lvl="1" marL="914400" rtl="0" algn="l">
              <a:lnSpc>
                <a:spcPct val="70000"/>
              </a:lnSpc>
              <a:spcBef>
                <a:spcPts val="0"/>
              </a:spcBef>
              <a:spcAft>
                <a:spcPts val="0"/>
              </a:spcAft>
              <a:buSzPts val="1600"/>
              <a:buChar char="○"/>
            </a:pPr>
            <a:r>
              <a:rPr lang="en-US" sz="1600"/>
              <a:t>Fairfax - Youth Projections</a:t>
            </a:r>
            <a:endParaRPr sz="1600"/>
          </a:p>
          <a:p>
            <a:pPr indent="-330200" lvl="1" marL="914400" rtl="0" algn="l">
              <a:lnSpc>
                <a:spcPct val="70000"/>
              </a:lnSpc>
              <a:spcBef>
                <a:spcPts val="0"/>
              </a:spcBef>
              <a:spcAft>
                <a:spcPts val="0"/>
              </a:spcAft>
              <a:buSzPts val="1600"/>
              <a:buChar char="○"/>
            </a:pPr>
            <a:r>
              <a:rPr lang="en-US" sz="1600"/>
              <a:t>Roanoke - Refugees</a:t>
            </a:r>
            <a:endParaRPr sz="1600"/>
          </a:p>
          <a:p>
            <a:pPr indent="-330200" lvl="0" marL="457200" rtl="0" algn="l">
              <a:lnSpc>
                <a:spcPct val="70000"/>
              </a:lnSpc>
              <a:spcBef>
                <a:spcPts val="0"/>
              </a:spcBef>
              <a:spcAft>
                <a:spcPts val="0"/>
              </a:spcAft>
              <a:buSzPts val="1600"/>
              <a:buChar char="●"/>
            </a:pPr>
            <a:r>
              <a:rPr lang="en-US" sz="1600"/>
              <a:t>10 min Break</a:t>
            </a:r>
            <a:endParaRPr sz="1600"/>
          </a:p>
          <a:p>
            <a:pPr indent="-330200" lvl="1" marL="914400" rtl="0" algn="l">
              <a:lnSpc>
                <a:spcPct val="70000"/>
              </a:lnSpc>
              <a:spcBef>
                <a:spcPts val="0"/>
              </a:spcBef>
              <a:spcAft>
                <a:spcPts val="0"/>
              </a:spcAft>
              <a:buSzPts val="1600"/>
              <a:buChar char="○"/>
            </a:pPr>
            <a:r>
              <a:rPr lang="en-US" sz="1600"/>
              <a:t>New Kent - Teens</a:t>
            </a:r>
            <a:endParaRPr sz="1600"/>
          </a:p>
          <a:p>
            <a:pPr indent="-330200" lvl="1" marL="914400" rtl="0" algn="l">
              <a:lnSpc>
                <a:spcPct val="70000"/>
              </a:lnSpc>
              <a:spcBef>
                <a:spcPts val="0"/>
              </a:spcBef>
              <a:spcAft>
                <a:spcPts val="0"/>
              </a:spcAft>
              <a:buSzPts val="1600"/>
              <a:buChar char="○"/>
            </a:pPr>
            <a:r>
              <a:rPr lang="en-US" sz="1600"/>
              <a:t>Arlington - Needs Assessment</a:t>
            </a:r>
            <a:endParaRPr sz="1600"/>
          </a:p>
          <a:p>
            <a:pPr indent="-330200" lvl="1" marL="914400" rtl="0" algn="l">
              <a:lnSpc>
                <a:spcPct val="70000"/>
              </a:lnSpc>
              <a:spcBef>
                <a:spcPts val="0"/>
              </a:spcBef>
              <a:spcAft>
                <a:spcPts val="0"/>
              </a:spcAft>
              <a:buSzPts val="1600"/>
              <a:buChar char="○"/>
            </a:pPr>
            <a:r>
              <a:rPr lang="en-US" sz="1600"/>
              <a:t>ARI Base Profiling</a:t>
            </a:r>
            <a:endParaRPr sz="1600"/>
          </a:p>
          <a:p>
            <a:pPr indent="-330200" lvl="0" marL="457200" rtl="0" algn="l">
              <a:lnSpc>
                <a:spcPct val="70000"/>
              </a:lnSpc>
              <a:spcBef>
                <a:spcPts val="0"/>
              </a:spcBef>
              <a:spcAft>
                <a:spcPts val="0"/>
              </a:spcAft>
              <a:buSzPts val="1600"/>
              <a:buChar char="●"/>
            </a:pPr>
            <a:r>
              <a:rPr lang="en-US" sz="1600"/>
              <a:t>~12 PM Lunch Break - pizza provided -</a:t>
            </a:r>
            <a:endParaRPr sz="1600"/>
          </a:p>
          <a:p>
            <a:pPr indent="-330200" lvl="0" marL="457200" rtl="0" algn="l">
              <a:lnSpc>
                <a:spcPct val="70000"/>
              </a:lnSpc>
              <a:spcBef>
                <a:spcPts val="0"/>
              </a:spcBef>
              <a:spcAft>
                <a:spcPts val="0"/>
              </a:spcAft>
              <a:buSzPts val="1600"/>
              <a:buChar char="●"/>
            </a:pPr>
            <a:r>
              <a:rPr lang="en-US" sz="1600"/>
              <a:t>12:30 PM Projects:</a:t>
            </a:r>
            <a:endParaRPr sz="1600"/>
          </a:p>
          <a:p>
            <a:pPr indent="-330200" lvl="1" marL="914400" rtl="0" algn="l">
              <a:lnSpc>
                <a:spcPct val="70000"/>
              </a:lnSpc>
              <a:spcBef>
                <a:spcPts val="0"/>
              </a:spcBef>
              <a:spcAft>
                <a:spcPts val="0"/>
              </a:spcAft>
              <a:buSzPts val="1600"/>
              <a:buChar char="○"/>
            </a:pPr>
            <a:r>
              <a:rPr lang="en-US" sz="1600"/>
              <a:t>WMATA</a:t>
            </a:r>
            <a:endParaRPr sz="1600"/>
          </a:p>
          <a:p>
            <a:pPr indent="-330200" lvl="1" marL="914400" rtl="0" algn="l">
              <a:lnSpc>
                <a:spcPct val="70000"/>
              </a:lnSpc>
              <a:spcBef>
                <a:spcPts val="0"/>
              </a:spcBef>
              <a:spcAft>
                <a:spcPts val="0"/>
              </a:spcAft>
              <a:buSzPts val="1600"/>
              <a:buChar char="○"/>
            </a:pPr>
            <a:r>
              <a:rPr lang="en-US" sz="1600"/>
              <a:t>AC 911</a:t>
            </a:r>
            <a:endParaRPr sz="1600"/>
          </a:p>
          <a:p>
            <a:pPr indent="-330200" lvl="1" marL="914400" rtl="0" algn="l">
              <a:lnSpc>
                <a:spcPct val="70000"/>
              </a:lnSpc>
              <a:spcBef>
                <a:spcPts val="0"/>
              </a:spcBef>
              <a:spcAft>
                <a:spcPts val="0"/>
              </a:spcAft>
              <a:buSzPts val="1600"/>
              <a:buChar char="○"/>
            </a:pPr>
            <a:r>
              <a:rPr lang="en-US" sz="1600"/>
              <a:t>DHS</a:t>
            </a:r>
            <a:endParaRPr sz="1600"/>
          </a:p>
          <a:p>
            <a:pPr indent="-330200" lvl="1" marL="914400" rtl="0" algn="l">
              <a:lnSpc>
                <a:spcPct val="70000"/>
              </a:lnSpc>
              <a:spcBef>
                <a:spcPts val="0"/>
              </a:spcBef>
              <a:spcAft>
                <a:spcPts val="0"/>
              </a:spcAft>
              <a:buSzPts val="1600"/>
              <a:buChar char="○"/>
            </a:pPr>
            <a:r>
              <a:rPr lang="en-US" sz="1600"/>
              <a:t>SCHEV</a:t>
            </a:r>
            <a:endParaRPr sz="1600"/>
          </a:p>
          <a:p>
            <a:pPr indent="0" lvl="0" marL="0" marR="0" rtl="0" algn="l">
              <a:lnSpc>
                <a:spcPct val="70000"/>
              </a:lnSpc>
              <a:spcBef>
                <a:spcPts val="1000"/>
              </a:spcBef>
              <a:spcAft>
                <a:spcPts val="0"/>
              </a:spcAft>
              <a:buNone/>
            </a:pPr>
            <a:r>
              <a:t/>
            </a:r>
            <a:endParaRPr sz="1600"/>
          </a:p>
        </p:txBody>
      </p:sp>
      <p:sp>
        <p:nvSpPr>
          <p:cNvPr id="468" name="Google Shape;468;p117"/>
          <p:cNvSpPr txBox="1"/>
          <p:nvPr>
            <p:ph type="title"/>
          </p:nvPr>
        </p:nvSpPr>
        <p:spPr>
          <a:xfrm>
            <a:off x="569800" y="80625"/>
            <a:ext cx="11070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Tentative Agenda</a:t>
            </a:r>
            <a:endParaRPr i="0" u="none" cap="none" strike="noStrike">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135"/>
          <p:cNvSpPr txBox="1"/>
          <p:nvPr>
            <p:ph idx="1" type="body"/>
          </p:nvPr>
        </p:nvSpPr>
        <p:spPr>
          <a:xfrm>
            <a:off x="838200" y="1210225"/>
            <a:ext cx="10768800" cy="4599300"/>
          </a:xfrm>
          <a:prstGeom prst="rect">
            <a:avLst/>
          </a:prstGeom>
          <a:noFill/>
          <a:ln>
            <a:noFill/>
          </a:ln>
        </p:spPr>
        <p:txBody>
          <a:bodyPr anchorCtr="0" anchor="t" bIns="45700" lIns="91425" spcFirstLastPara="1" rIns="91425" wrap="square" tIns="45700">
            <a:noAutofit/>
          </a:bodyPr>
          <a:lstStyle/>
          <a:p>
            <a:pPr indent="-457200" lvl="0" marL="609600" marR="0" rtl="0" algn="l">
              <a:lnSpc>
                <a:spcPct val="115000"/>
              </a:lnSpc>
              <a:spcBef>
                <a:spcPts val="1100"/>
              </a:spcBef>
              <a:spcAft>
                <a:spcPts val="0"/>
              </a:spcAft>
              <a:buSzPts val="2400"/>
              <a:buChar char="●"/>
            </a:pPr>
            <a:r>
              <a:rPr b="1" lang="en-US" sz="2400"/>
              <a:t>Six tables through the Depsy API:</a:t>
            </a:r>
            <a:endParaRPr b="1" sz="2400"/>
          </a:p>
          <a:p>
            <a:pPr indent="-457200" lvl="1" marL="1219200" marR="0" rtl="0" algn="l">
              <a:lnSpc>
                <a:spcPct val="115000"/>
              </a:lnSpc>
              <a:spcBef>
                <a:spcPts val="0"/>
              </a:spcBef>
              <a:spcAft>
                <a:spcPts val="0"/>
              </a:spcAft>
              <a:buSzPts val="2400"/>
              <a:buChar char="○"/>
            </a:pPr>
            <a:r>
              <a:rPr lang="en-US"/>
              <a:t>Package Matrix:</a:t>
            </a:r>
            <a:endParaRPr/>
          </a:p>
          <a:p>
            <a:pPr indent="-431800" lvl="2" marL="1828800" marR="0" rtl="0" algn="l">
              <a:lnSpc>
                <a:spcPct val="115000"/>
              </a:lnSpc>
              <a:spcBef>
                <a:spcPts val="0"/>
              </a:spcBef>
              <a:spcAft>
                <a:spcPts val="0"/>
              </a:spcAft>
              <a:buSzPts val="2000"/>
              <a:buChar char="■"/>
            </a:pPr>
            <a:r>
              <a:rPr lang="en-US"/>
              <a:t>9,810 entries</a:t>
            </a:r>
            <a:endParaRPr/>
          </a:p>
          <a:p>
            <a:pPr indent="-431800" lvl="2" marL="1828800" marR="0" rtl="0" algn="l">
              <a:lnSpc>
                <a:spcPct val="115000"/>
              </a:lnSpc>
              <a:spcBef>
                <a:spcPts val="0"/>
              </a:spcBef>
              <a:spcAft>
                <a:spcPts val="0"/>
              </a:spcAft>
              <a:buSzPts val="2000"/>
              <a:buChar char="■"/>
            </a:pPr>
            <a:r>
              <a:rPr lang="en-US"/>
              <a:t>24 variables such as git owner, number of committers, number of downloads </a:t>
            </a:r>
            <a:endParaRPr/>
          </a:p>
          <a:p>
            <a:pPr indent="-457200" lvl="1" marL="1219200" marR="0" rtl="0" algn="l">
              <a:lnSpc>
                <a:spcPct val="115000"/>
              </a:lnSpc>
              <a:spcBef>
                <a:spcPts val="0"/>
              </a:spcBef>
              <a:spcAft>
                <a:spcPts val="0"/>
              </a:spcAft>
              <a:buSzPts val="2400"/>
              <a:buChar char="○"/>
            </a:pPr>
            <a:r>
              <a:rPr lang="en-US"/>
              <a:t>Contributor Matrix:</a:t>
            </a:r>
            <a:endParaRPr/>
          </a:p>
          <a:p>
            <a:pPr indent="-431800" lvl="2" marL="1828800" marR="0" rtl="0" algn="l">
              <a:lnSpc>
                <a:spcPct val="115000"/>
              </a:lnSpc>
              <a:spcBef>
                <a:spcPts val="0"/>
              </a:spcBef>
              <a:spcAft>
                <a:spcPts val="0"/>
              </a:spcAft>
              <a:buSzPts val="2000"/>
              <a:buChar char="■"/>
            </a:pPr>
            <a:r>
              <a:rPr lang="en-US"/>
              <a:t>24,000 entries</a:t>
            </a:r>
            <a:endParaRPr/>
          </a:p>
          <a:p>
            <a:pPr indent="-431800" lvl="2" marL="1828800" marR="0" rtl="0" algn="l">
              <a:lnSpc>
                <a:spcPct val="115000"/>
              </a:lnSpc>
              <a:spcBef>
                <a:spcPts val="0"/>
              </a:spcBef>
              <a:spcAft>
                <a:spcPts val="0"/>
              </a:spcAft>
              <a:buSzPts val="2000"/>
              <a:buChar char="■"/>
            </a:pPr>
            <a:r>
              <a:rPr lang="en-US"/>
              <a:t>17 variables such as main language, roles, number of citations</a:t>
            </a:r>
            <a:endParaRPr/>
          </a:p>
          <a:p>
            <a:pPr indent="-457200" lvl="1" marL="1219200" marR="0" rtl="0" algn="l">
              <a:lnSpc>
                <a:spcPct val="115000"/>
              </a:lnSpc>
              <a:spcBef>
                <a:spcPts val="0"/>
              </a:spcBef>
              <a:spcAft>
                <a:spcPts val="0"/>
              </a:spcAft>
              <a:buSzPts val="2400"/>
              <a:buChar char="○"/>
            </a:pPr>
            <a:r>
              <a:rPr lang="en-US"/>
              <a:t>Tag Lists (such as bayesian, finance, experimental design)</a:t>
            </a:r>
            <a:endParaRPr/>
          </a:p>
          <a:p>
            <a:pPr indent="-457200" lvl="1" marL="1219200" marR="0" rtl="0" algn="l">
              <a:lnSpc>
                <a:spcPct val="115000"/>
              </a:lnSpc>
              <a:spcBef>
                <a:spcPts val="0"/>
              </a:spcBef>
              <a:spcAft>
                <a:spcPts val="0"/>
              </a:spcAft>
              <a:buSzPts val="2400"/>
              <a:buChar char="○"/>
            </a:pPr>
            <a:r>
              <a:rPr lang="en-US"/>
              <a:t>Top Neighbors</a:t>
            </a:r>
            <a:endParaRPr/>
          </a:p>
          <a:p>
            <a:pPr indent="-457200" lvl="1" marL="1219200" marR="0" rtl="0" algn="l">
              <a:lnSpc>
                <a:spcPct val="115000"/>
              </a:lnSpc>
              <a:spcBef>
                <a:spcPts val="0"/>
              </a:spcBef>
              <a:spcAft>
                <a:spcPts val="0"/>
              </a:spcAft>
              <a:buSzPts val="2400"/>
              <a:buChar char="○"/>
            </a:pPr>
            <a:r>
              <a:rPr lang="en-US"/>
              <a:t>Top Contributors</a:t>
            </a:r>
            <a:endParaRPr/>
          </a:p>
          <a:p>
            <a:pPr indent="-457200" lvl="1" marL="1219200" marR="0" rtl="0" algn="l">
              <a:lnSpc>
                <a:spcPct val="115000"/>
              </a:lnSpc>
              <a:spcBef>
                <a:spcPts val="0"/>
              </a:spcBef>
              <a:spcAft>
                <a:spcPts val="0"/>
              </a:spcAft>
              <a:buSzPts val="2400"/>
              <a:buChar char="○"/>
            </a:pPr>
            <a:r>
              <a:rPr lang="en-US"/>
              <a:t>Dependency Matrix</a:t>
            </a:r>
            <a:endParaRPr/>
          </a:p>
          <a:p>
            <a:pPr indent="0" lvl="0" marL="0" marR="0" rtl="0" algn="l">
              <a:lnSpc>
                <a:spcPct val="70000"/>
              </a:lnSpc>
              <a:spcBef>
                <a:spcPts val="1100"/>
              </a:spcBef>
              <a:spcAft>
                <a:spcPts val="0"/>
              </a:spcAft>
              <a:buNone/>
            </a:pPr>
            <a:r>
              <a:t/>
            </a:r>
            <a:endParaRPr b="1" sz="2000"/>
          </a:p>
        </p:txBody>
      </p:sp>
      <p:sp>
        <p:nvSpPr>
          <p:cNvPr id="614" name="Google Shape;614;p13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Case Study - R Packages (source: depsy.org)</a:t>
            </a:r>
            <a:endParaRPr b="1" i="0" u="none" cap="none" strike="noStrike">
              <a:solidFill>
                <a:schemeClr val="dk2"/>
              </a:solidFill>
              <a:latin typeface="Raleway"/>
              <a:ea typeface="Raleway"/>
              <a:cs typeface="Raleway"/>
              <a:sym typeface="Raleway"/>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1" name="Shape 2071"/>
        <p:cNvGrpSpPr/>
        <p:nvPr/>
      </p:nvGrpSpPr>
      <p:grpSpPr>
        <a:xfrm>
          <a:off x="0" y="0"/>
          <a:ext cx="0" cy="0"/>
          <a:chOff x="0" y="0"/>
          <a:chExt cx="0" cy="0"/>
        </a:xfrm>
      </p:grpSpPr>
      <p:sp>
        <p:nvSpPr>
          <p:cNvPr id="2072" name="Google Shape;2072;p315"/>
          <p:cNvSpPr txBox="1"/>
          <p:nvPr>
            <p:ph type="title"/>
          </p:nvPr>
        </p:nvSpPr>
        <p:spPr>
          <a:xfrm>
            <a:off x="657325" y="0"/>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Research Question</a:t>
            </a:r>
            <a:endParaRPr/>
          </a:p>
        </p:txBody>
      </p:sp>
      <p:sp>
        <p:nvSpPr>
          <p:cNvPr id="2073" name="Google Shape;2073;p315"/>
          <p:cNvSpPr txBox="1"/>
          <p:nvPr>
            <p:ph idx="1" type="body"/>
          </p:nvPr>
        </p:nvSpPr>
        <p:spPr>
          <a:xfrm>
            <a:off x="838200" y="1220875"/>
            <a:ext cx="10515600" cy="49560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Goals:</a:t>
            </a:r>
            <a:endParaRPr/>
          </a:p>
          <a:p>
            <a:pPr indent="-381000" lvl="1" marL="914400" rtl="0" algn="l">
              <a:spcBef>
                <a:spcPts val="0"/>
              </a:spcBef>
              <a:spcAft>
                <a:spcPts val="0"/>
              </a:spcAft>
              <a:buSzPts val="2400"/>
              <a:buChar char="-"/>
            </a:pPr>
            <a:r>
              <a:rPr lang="en-US"/>
              <a:t>To understand the impacts of various factors on fire department response time.</a:t>
            </a:r>
            <a:endParaRPr/>
          </a:p>
          <a:p>
            <a:pPr indent="-381000" lvl="1" marL="914400" rtl="0" algn="l">
              <a:spcBef>
                <a:spcPts val="0"/>
              </a:spcBef>
              <a:spcAft>
                <a:spcPts val="0"/>
              </a:spcAft>
              <a:buSzPts val="2400"/>
              <a:buChar char="-"/>
            </a:pPr>
            <a:r>
              <a:rPr lang="en-US"/>
              <a:t>To ultimately improve allocation of emergency response resources and safety of Arlington residents.</a:t>
            </a:r>
            <a:endParaRPr/>
          </a:p>
          <a:p>
            <a:pPr indent="-406400" lvl="0" marL="457200" rtl="0" algn="l">
              <a:spcBef>
                <a:spcPts val="0"/>
              </a:spcBef>
              <a:spcAft>
                <a:spcPts val="0"/>
              </a:spcAft>
              <a:buSzPts val="2800"/>
              <a:buChar char="-"/>
            </a:pPr>
            <a:r>
              <a:rPr lang="en-US"/>
              <a:t>Definitions:</a:t>
            </a:r>
            <a:endParaRPr/>
          </a:p>
          <a:p>
            <a:pPr indent="-381000" lvl="1" marL="914400" rtl="0" algn="l">
              <a:spcBef>
                <a:spcPts val="0"/>
              </a:spcBef>
              <a:spcAft>
                <a:spcPts val="0"/>
              </a:spcAft>
              <a:buSzPts val="2400"/>
              <a:buChar char="-"/>
            </a:pPr>
            <a:r>
              <a:rPr lang="en-US"/>
              <a:t>Processing time = Alarm time →  Dispatch time</a:t>
            </a:r>
            <a:endParaRPr/>
          </a:p>
          <a:p>
            <a:pPr indent="-381000" lvl="1" marL="914400" rtl="0" algn="l">
              <a:spcBef>
                <a:spcPts val="0"/>
              </a:spcBef>
              <a:spcAft>
                <a:spcPts val="0"/>
              </a:spcAft>
              <a:buSzPts val="2400"/>
              <a:buChar char="-"/>
            </a:pPr>
            <a:r>
              <a:rPr lang="en-US"/>
              <a:t>Turnout time = Dispatch time →  Enroute time</a:t>
            </a:r>
            <a:endParaRPr/>
          </a:p>
          <a:p>
            <a:pPr indent="-381000" lvl="1" marL="914400" rtl="0" algn="l">
              <a:spcBef>
                <a:spcPts val="0"/>
              </a:spcBef>
              <a:spcAft>
                <a:spcPts val="0"/>
              </a:spcAft>
              <a:buSzPts val="2400"/>
              <a:buChar char="-"/>
            </a:pPr>
            <a:r>
              <a:rPr lang="en-US"/>
              <a:t>Travel time = Enroute time →  Arrival time</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8" name="Shape 2078"/>
        <p:cNvGrpSpPr/>
        <p:nvPr/>
      </p:nvGrpSpPr>
      <p:grpSpPr>
        <a:xfrm>
          <a:off x="0" y="0"/>
          <a:ext cx="0" cy="0"/>
          <a:chOff x="0" y="0"/>
          <a:chExt cx="0" cy="0"/>
        </a:xfrm>
      </p:grpSpPr>
      <p:sp>
        <p:nvSpPr>
          <p:cNvPr id="2079" name="Google Shape;2079;p316"/>
          <p:cNvSpPr txBox="1"/>
          <p:nvPr>
            <p:ph type="title"/>
          </p:nvPr>
        </p:nvSpPr>
        <p:spPr>
          <a:xfrm>
            <a:off x="704650" y="1"/>
            <a:ext cx="31254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Data</a:t>
            </a:r>
            <a:r>
              <a:rPr b="0" i="0" lang="en-US" sz="4400" u="none" cap="none" strike="noStrike">
                <a:solidFill>
                  <a:schemeClr val="dk1"/>
                </a:solidFill>
                <a:latin typeface="Calibri"/>
                <a:ea typeface="Calibri"/>
                <a:cs typeface="Calibri"/>
                <a:sym typeface="Calibri"/>
              </a:rPr>
              <a:t>:</a:t>
            </a:r>
            <a:endParaRPr b="0" i="0" sz="4400" u="none" cap="none" strike="noStrike">
              <a:solidFill>
                <a:schemeClr val="dk1"/>
              </a:solidFill>
              <a:latin typeface="Calibri"/>
              <a:ea typeface="Calibri"/>
              <a:cs typeface="Calibri"/>
              <a:sym typeface="Calibri"/>
            </a:endParaRPr>
          </a:p>
        </p:txBody>
      </p:sp>
      <p:graphicFrame>
        <p:nvGraphicFramePr>
          <p:cNvPr id="2080" name="Google Shape;2080;p316"/>
          <p:cNvGraphicFramePr/>
          <p:nvPr/>
        </p:nvGraphicFramePr>
        <p:xfrm>
          <a:off x="948696" y="3970813"/>
          <a:ext cx="3000000" cy="3000000"/>
        </p:xfrm>
        <a:graphic>
          <a:graphicData uri="http://schemas.openxmlformats.org/drawingml/2006/table">
            <a:tbl>
              <a:tblPr>
                <a:noFill/>
                <a:tableStyleId>{11E630CF-02DF-4C6B-A3FD-1E427923456A}</a:tableStyleId>
              </a:tblPr>
              <a:tblGrid>
                <a:gridCol w="1433375"/>
                <a:gridCol w="420125"/>
              </a:tblGrid>
              <a:tr h="177050">
                <a:tc>
                  <a:txBody>
                    <a:bodyPr>
                      <a:noAutofit/>
                    </a:bodyPr>
                    <a:lstStyle/>
                    <a:p>
                      <a:pPr indent="0" lvl="0" marL="0" marR="0" rtl="0" algn="l">
                        <a:spcBef>
                          <a:spcPts val="0"/>
                        </a:spcBef>
                        <a:spcAft>
                          <a:spcPts val="0"/>
                        </a:spcAft>
                        <a:buNone/>
                      </a:pPr>
                      <a:r>
                        <a:rPr b="1" lang="en-US" sz="1200" u="none" cap="none" strike="noStrike">
                          <a:solidFill>
                            <a:srgbClr val="0432FF"/>
                          </a:solidFill>
                          <a:latin typeface="Arial"/>
                          <a:ea typeface="Arial"/>
                          <a:cs typeface="Arial"/>
                          <a:sym typeface="Arial"/>
                        </a:rPr>
                        <a:t>incidentkey</a:t>
                      </a:r>
                      <a:endParaRPr b="1" sz="1200" u="none" cap="none" strike="noStrike">
                        <a:solidFill>
                          <a:srgbClr val="0432FF"/>
                        </a:solidFill>
                        <a:latin typeface="Arial"/>
                        <a:ea typeface="Arial"/>
                        <a:cs typeface="Arial"/>
                        <a:sym typeface="Arial"/>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100</a:t>
                      </a:r>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70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station</a:t>
                      </a:r>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95.4</a:t>
                      </a:r>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70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locationtype</a:t>
                      </a:r>
                      <a:endParaRPr sz="1200" u="none" cap="none" strike="noStrike">
                        <a:solidFill>
                          <a:srgbClr val="000000"/>
                        </a:solidFill>
                        <a:latin typeface="Arial"/>
                        <a:ea typeface="Arial"/>
                        <a:cs typeface="Arial"/>
                        <a:sym typeface="Arial"/>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100</a:t>
                      </a:r>
                      <a:endParaRPr/>
                    </a:p>
                  </a:txBody>
                  <a:tcPr marT="7500" marB="7500" marR="11250" marL="1125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graphicFrame>
        <p:nvGraphicFramePr>
          <p:cNvPr id="2081" name="Google Shape;2081;p316"/>
          <p:cNvGraphicFramePr/>
          <p:nvPr/>
        </p:nvGraphicFramePr>
        <p:xfrm>
          <a:off x="947659" y="4544216"/>
          <a:ext cx="3000000" cy="3000000"/>
        </p:xfrm>
        <a:graphic>
          <a:graphicData uri="http://schemas.openxmlformats.org/drawingml/2006/table">
            <a:tbl>
              <a:tblPr>
                <a:noFill/>
                <a:tableStyleId>{11E630CF-02DF-4C6B-A3FD-1E427923456A}</a:tableStyleId>
              </a:tblPr>
              <a:tblGrid>
                <a:gridCol w="1435450"/>
                <a:gridCol w="420125"/>
              </a:tblGrid>
              <a:tr h="1985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directions</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5.9</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985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address1</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53.1</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5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latitude</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90.4</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98550">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longitude</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90.4</a:t>
                      </a:r>
                      <a:endParaRPr/>
                    </a:p>
                  </a:txBody>
                  <a:tcPr marT="8425" marB="8425" marR="12625" marL="12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082" name="Google Shape;2082;p316"/>
          <p:cNvGraphicFramePr/>
          <p:nvPr/>
        </p:nvGraphicFramePr>
        <p:xfrm>
          <a:off x="947659" y="5332269"/>
          <a:ext cx="3000000" cy="3000000"/>
        </p:xfrm>
        <a:graphic>
          <a:graphicData uri="http://schemas.openxmlformats.org/drawingml/2006/table">
            <a:tbl>
              <a:tblPr>
                <a:noFill/>
                <a:tableStyleId>{11E630CF-02DF-4C6B-A3FD-1E427923456A}</a:tableStyleId>
              </a:tblPr>
              <a:tblGrid>
                <a:gridCol w="1435450"/>
                <a:gridCol w="420125"/>
              </a:tblGrid>
              <a:tr h="178275">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alarms</a:t>
                      </a:r>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100</a:t>
                      </a:r>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99525">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cadcallnumber</a:t>
                      </a:r>
                      <a:endParaRPr sz="1200" u="none" cap="none" strike="noStrike">
                        <a:solidFill>
                          <a:srgbClr val="000000"/>
                        </a:solidFill>
                        <a:latin typeface="Arial"/>
                        <a:ea typeface="Arial"/>
                        <a:cs typeface="Arial"/>
                        <a:sym typeface="Arial"/>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100</a:t>
                      </a:r>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8275">
                <a:tc>
                  <a:txBody>
                    <a:bodyPr>
                      <a:noAutofit/>
                    </a:bodyPr>
                    <a:lstStyle/>
                    <a:p>
                      <a:pPr indent="0" lvl="0" marL="0" marR="0" rtl="0" algn="l">
                        <a:spcBef>
                          <a:spcPts val="0"/>
                        </a:spcBef>
                        <a:spcAft>
                          <a:spcPts val="0"/>
                        </a:spcAft>
                        <a:buNone/>
                      </a:pPr>
                      <a:r>
                        <a:rPr lang="en-US" sz="1200" u="none" cap="none" strike="noStrike">
                          <a:solidFill>
                            <a:srgbClr val="000000"/>
                          </a:solidFill>
                          <a:latin typeface="Arial"/>
                          <a:ea typeface="Arial"/>
                          <a:cs typeface="Arial"/>
                          <a:sym typeface="Arial"/>
                        </a:rPr>
                        <a:t>cadcalltype</a:t>
                      </a:r>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Arial"/>
                          <a:ea typeface="Arial"/>
                          <a:cs typeface="Arial"/>
                          <a:sym typeface="Arial"/>
                        </a:rPr>
                        <a:t>100</a:t>
                      </a:r>
                      <a:endParaRPr/>
                    </a:p>
                  </a:txBody>
                  <a:tcPr marT="7550" marB="7550" marR="11325" marL="113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2083" name="Google Shape;2083;p316"/>
          <p:cNvGraphicFramePr/>
          <p:nvPr/>
        </p:nvGraphicFramePr>
        <p:xfrm>
          <a:off x="4615491" y="3942351"/>
          <a:ext cx="3000000" cy="3000000"/>
        </p:xfrm>
        <a:graphic>
          <a:graphicData uri="http://schemas.openxmlformats.org/drawingml/2006/table">
            <a:tbl>
              <a:tblPr>
                <a:noFill/>
                <a:tableStyleId>{11E630CF-02DF-4C6B-A3FD-1E427923456A}</a:tableStyleId>
              </a:tblPr>
              <a:tblGrid>
                <a:gridCol w="2021825"/>
                <a:gridCol w="370700"/>
              </a:tblGrid>
              <a:tr h="128975">
                <a:tc>
                  <a:txBody>
                    <a:bodyPr>
                      <a:noAutofit/>
                    </a:bodyPr>
                    <a:lstStyle/>
                    <a:p>
                      <a:pPr indent="0" lvl="0" marL="0" marR="0" rtl="0" algn="l">
                        <a:spcBef>
                          <a:spcPts val="0"/>
                        </a:spcBef>
                        <a:spcAft>
                          <a:spcPts val="0"/>
                        </a:spcAft>
                        <a:buNone/>
                      </a:pPr>
                      <a:r>
                        <a:rPr b="1" lang="en-US" sz="1200" u="none" cap="none" strike="noStrike">
                          <a:solidFill>
                            <a:srgbClr val="0432FF"/>
                          </a:solidFill>
                          <a:latin typeface="Calibri"/>
                          <a:ea typeface="Calibri"/>
                          <a:cs typeface="Calibri"/>
                          <a:sym typeface="Calibri"/>
                        </a:rPr>
                        <a:t>incidentkey</a:t>
                      </a:r>
                      <a:endParaRPr b="1" sz="1200" u="none" cap="none" strike="noStrike">
                        <a:solidFill>
                          <a:srgbClr val="0432FF"/>
                        </a:solidFill>
                        <a:latin typeface="Calibri"/>
                        <a:ea typeface="Calibri"/>
                        <a:cs typeface="Calibri"/>
                        <a:sym typeface="Calibri"/>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404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userkey</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606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incidentnumber</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404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exposure</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5160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incidenttype</a:t>
                      </a:r>
                      <a:endParaRPr sz="1200" u="none" cap="none" strike="noStrike">
                        <a:solidFill>
                          <a:srgbClr val="000000"/>
                        </a:solidFill>
                        <a:latin typeface="Calibri"/>
                        <a:ea typeface="Calibri"/>
                        <a:cs typeface="Calibri"/>
                        <a:sym typeface="Calibri"/>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91.1</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404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mutualaid</a:t>
                      </a:r>
                      <a:endParaRPr sz="1200" u="none" cap="none" strike="noStrike">
                        <a:solidFill>
                          <a:srgbClr val="000000"/>
                        </a:solidFill>
                        <a:latin typeface="Calibri"/>
                        <a:ea typeface="Calibri"/>
                        <a:cs typeface="Calibri"/>
                        <a:sym typeface="Calibri"/>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91.1</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437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alarmdatetime</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404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shift</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404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district</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97</a:t>
                      </a:r>
                      <a:endParaRPr/>
                    </a:p>
                  </a:txBody>
                  <a:tcPr marT="5950" marB="5950" marR="8925" marL="89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bl>
          </a:graphicData>
        </a:graphic>
      </p:graphicFrame>
      <p:graphicFrame>
        <p:nvGraphicFramePr>
          <p:cNvPr id="2084" name="Google Shape;2084;p316"/>
          <p:cNvGraphicFramePr/>
          <p:nvPr/>
        </p:nvGraphicFramePr>
        <p:xfrm>
          <a:off x="4615791" y="5678214"/>
          <a:ext cx="3000000" cy="3000000"/>
        </p:xfrm>
        <a:graphic>
          <a:graphicData uri="http://schemas.openxmlformats.org/drawingml/2006/table">
            <a:tbl>
              <a:tblPr>
                <a:noFill/>
                <a:tableStyleId>{11E630CF-02DF-4C6B-A3FD-1E427923456A}</a:tableStyleId>
              </a:tblPr>
              <a:tblGrid>
                <a:gridCol w="2021250"/>
                <a:gridCol w="370700"/>
              </a:tblGrid>
              <a:tr h="24227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completeddatetime</a:t>
                      </a:r>
                      <a:endParaRPr sz="1200" u="none" cap="none" strike="noStrike">
                        <a:solidFill>
                          <a:srgbClr val="000000"/>
                        </a:solidFill>
                        <a:latin typeface="Calibri"/>
                        <a:ea typeface="Calibri"/>
                        <a:cs typeface="Calibri"/>
                        <a:sym typeface="Calibri"/>
                      </a:endParaRPr>
                    </a:p>
                  </a:txBody>
                  <a:tcPr marT="4925" marB="4925" marR="7400" marL="7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84.2</a:t>
                      </a:r>
                      <a:endParaRPr/>
                    </a:p>
                  </a:txBody>
                  <a:tcPr marT="4925" marB="4925" marR="7400" marL="7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bl>
          </a:graphicData>
        </a:graphic>
      </p:graphicFrame>
      <p:graphicFrame>
        <p:nvGraphicFramePr>
          <p:cNvPr id="2085" name="Google Shape;2085;p316"/>
          <p:cNvGraphicFramePr/>
          <p:nvPr/>
        </p:nvGraphicFramePr>
        <p:xfrm>
          <a:off x="8801613" y="3997252"/>
          <a:ext cx="3000000" cy="3000000"/>
        </p:xfrm>
        <a:graphic>
          <a:graphicData uri="http://schemas.openxmlformats.org/drawingml/2006/table">
            <a:tbl>
              <a:tblPr>
                <a:noFill/>
                <a:tableStyleId>{11E630CF-02DF-4C6B-A3FD-1E427923456A}</a:tableStyleId>
              </a:tblPr>
              <a:tblGrid>
                <a:gridCol w="1789675"/>
                <a:gridCol w="1050325"/>
              </a:tblGrid>
              <a:tr h="11592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incidentapparatuskey</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96575">
                <a:tc>
                  <a:txBody>
                    <a:bodyPr>
                      <a:noAutofit/>
                    </a:bodyPr>
                    <a:lstStyle/>
                    <a:p>
                      <a:pPr indent="0" lvl="0" marL="0" marR="0" rtl="0" algn="l">
                        <a:spcBef>
                          <a:spcPts val="0"/>
                        </a:spcBef>
                        <a:spcAft>
                          <a:spcPts val="0"/>
                        </a:spcAft>
                        <a:buNone/>
                      </a:pPr>
                      <a:r>
                        <a:rPr b="1" lang="en-US" sz="1200" u="none" cap="none" strike="noStrike">
                          <a:solidFill>
                            <a:srgbClr val="0432FF"/>
                          </a:solidFill>
                          <a:latin typeface="Calibri"/>
                          <a:ea typeface="Calibri"/>
                          <a:cs typeface="Calibri"/>
                          <a:sym typeface="Calibri"/>
                        </a:rPr>
                        <a:t>incidentkey</a:t>
                      </a:r>
                      <a:endParaRPr b="1" sz="1200" u="none" cap="none" strike="noStrike">
                        <a:solidFill>
                          <a:srgbClr val="0432FF"/>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3090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sequence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0192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apparatusid</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99.99</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4167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apparatustype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99.99</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2357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dispatchdatetime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100</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8917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enroutescenedatetime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92.82</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536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arrivaldatetime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80.59</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41275">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cleardatetime</a:t>
                      </a:r>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99.98</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DFDFD"/>
                    </a:solidFill>
                  </a:tcPr>
                </a:tc>
              </a:tr>
              <a:tr h="153650">
                <a:tc>
                  <a:txBody>
                    <a:bodyPr>
                      <a:noAutofit/>
                    </a:bodyPr>
                    <a:lstStyle/>
                    <a:p>
                      <a:pPr indent="0" lvl="0" marL="0" marR="0" rtl="0" algn="l">
                        <a:spcBef>
                          <a:spcPts val="0"/>
                        </a:spcBef>
                        <a:spcAft>
                          <a:spcPts val="0"/>
                        </a:spcAft>
                        <a:buNone/>
                      </a:pPr>
                      <a:r>
                        <a:rPr lang="en-US" sz="1200" u="none" cap="none" strike="noStrike">
                          <a:solidFill>
                            <a:srgbClr val="000000"/>
                          </a:solidFill>
                          <a:latin typeface="Calibri"/>
                          <a:ea typeface="Calibri"/>
                          <a:cs typeface="Calibri"/>
                          <a:sym typeface="Calibri"/>
                        </a:rPr>
                        <a:t>apparatususe</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marR="0" rtl="0" algn="r">
                        <a:spcBef>
                          <a:spcPts val="0"/>
                        </a:spcBef>
                        <a:spcAft>
                          <a:spcPts val="0"/>
                        </a:spcAft>
                        <a:buNone/>
                      </a:pPr>
                      <a:r>
                        <a:rPr lang="en-US" sz="1200" u="none" cap="none" strike="noStrike">
                          <a:solidFill>
                            <a:srgbClr val="000000"/>
                          </a:solidFill>
                          <a:latin typeface="Calibri"/>
                          <a:ea typeface="Calibri"/>
                          <a:cs typeface="Calibri"/>
                          <a:sym typeface="Calibri"/>
                        </a:rPr>
                        <a:t>88.95</a:t>
                      </a:r>
                      <a:endParaRPr sz="1200" u="none" cap="none" strike="noStrike">
                        <a:solidFill>
                          <a:srgbClr val="000000"/>
                        </a:solidFill>
                        <a:latin typeface="Calibri"/>
                        <a:ea typeface="Calibri"/>
                        <a:cs typeface="Calibri"/>
                        <a:sym typeface="Calibri"/>
                      </a:endParaRPr>
                    </a:p>
                  </a:txBody>
                  <a:tcPr marT="5675" marB="5675" marR="8500" marL="85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cxnSp>
        <p:nvCxnSpPr>
          <p:cNvPr id="2086" name="Google Shape;2086;p316"/>
          <p:cNvCxnSpPr/>
          <p:nvPr/>
        </p:nvCxnSpPr>
        <p:spPr>
          <a:xfrm>
            <a:off x="7098188" y="4029050"/>
            <a:ext cx="1537500" cy="271200"/>
          </a:xfrm>
          <a:prstGeom prst="bentConnector3">
            <a:avLst>
              <a:gd fmla="val 50000" name="adj1"/>
            </a:avLst>
          </a:prstGeom>
          <a:noFill/>
          <a:ln cap="flat" cmpd="sng" w="19050">
            <a:solidFill>
              <a:srgbClr val="0432FF"/>
            </a:solidFill>
            <a:prstDash val="solid"/>
            <a:miter lim="8000"/>
            <a:headEnd len="med" w="med" type="triangle"/>
            <a:tailEnd len="med" w="med" type="triangle"/>
          </a:ln>
        </p:spPr>
      </p:cxnSp>
      <p:sp>
        <p:nvSpPr>
          <p:cNvPr id="2087" name="Google Shape;2087;p316"/>
          <p:cNvSpPr txBox="1"/>
          <p:nvPr/>
        </p:nvSpPr>
        <p:spPr>
          <a:xfrm>
            <a:off x="947638" y="3285700"/>
            <a:ext cx="2392500" cy="5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Message Incident:</a:t>
            </a:r>
            <a:endParaRPr sz="2000"/>
          </a:p>
          <a:p>
            <a:pPr indent="-222250" lvl="0" marL="1714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381,832 r ows</a:t>
            </a:r>
            <a:endParaRPr sz="2000">
              <a:solidFill>
                <a:schemeClr val="dk1"/>
              </a:solidFill>
              <a:latin typeface="Calibri"/>
              <a:ea typeface="Calibri"/>
              <a:cs typeface="Calibri"/>
              <a:sym typeface="Calibri"/>
            </a:endParaRPr>
          </a:p>
        </p:txBody>
      </p:sp>
      <p:sp>
        <p:nvSpPr>
          <p:cNvPr id="2088" name="Google Shape;2088;p316"/>
          <p:cNvSpPr txBox="1"/>
          <p:nvPr/>
        </p:nvSpPr>
        <p:spPr>
          <a:xfrm>
            <a:off x="4653119" y="3285700"/>
            <a:ext cx="2257200" cy="5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Incident:</a:t>
            </a:r>
            <a:endParaRPr sz="2000"/>
          </a:p>
          <a:p>
            <a:pPr indent="-222250" lvl="0" marL="1714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164,900 rows</a:t>
            </a:r>
            <a:endParaRPr sz="2000"/>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2089" name="Google Shape;2089;p316"/>
          <p:cNvSpPr txBox="1"/>
          <p:nvPr/>
        </p:nvSpPr>
        <p:spPr>
          <a:xfrm>
            <a:off x="8800563" y="3285700"/>
            <a:ext cx="2322000" cy="55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Apparatus:</a:t>
            </a:r>
            <a:endParaRPr sz="2000"/>
          </a:p>
          <a:p>
            <a:pPr indent="-222250" lvl="0" marL="1714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344,409 rows</a:t>
            </a:r>
            <a:endParaRPr sz="2000"/>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2090" name="Google Shape;2090;p316"/>
          <p:cNvSpPr txBox="1"/>
          <p:nvPr/>
        </p:nvSpPr>
        <p:spPr>
          <a:xfrm>
            <a:off x="947650" y="1099600"/>
            <a:ext cx="10509300" cy="2246400"/>
          </a:xfrm>
          <a:prstGeom prst="rect">
            <a:avLst/>
          </a:prstGeom>
          <a:noFill/>
          <a:ln>
            <a:noFill/>
          </a:ln>
        </p:spPr>
        <p:txBody>
          <a:bodyPr anchorCtr="0" anchor="t" bIns="45700" lIns="91425" spcFirstLastPara="1" rIns="91425" wrap="square" tIns="45700">
            <a:noAutofit/>
          </a:bodyPr>
          <a:lstStyle/>
          <a:p>
            <a:pPr indent="-355600" lvl="0" marL="4572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399,158 rows, 68 columns</a:t>
            </a:r>
            <a:endParaRPr sz="2000">
              <a:solidFill>
                <a:schemeClr val="dk1"/>
              </a:solidFill>
              <a:latin typeface="Trebuchet MS"/>
              <a:ea typeface="Trebuchet MS"/>
              <a:cs typeface="Trebuchet MS"/>
              <a:sym typeface="Trebuchet MS"/>
            </a:endParaRPr>
          </a:p>
          <a:p>
            <a:pPr indent="-355600" lvl="0" marL="4572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Years 2010 - 2015</a:t>
            </a:r>
            <a:endParaRPr sz="2000">
              <a:solidFill>
                <a:schemeClr val="dk1"/>
              </a:solidFill>
              <a:latin typeface="Trebuchet MS"/>
              <a:ea typeface="Trebuchet MS"/>
              <a:cs typeface="Trebuchet MS"/>
              <a:sym typeface="Trebuchet MS"/>
            </a:endParaRPr>
          </a:p>
          <a:p>
            <a:pPr indent="-355600" lvl="0" marL="4572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Subset data: </a:t>
            </a:r>
            <a:endParaRPr sz="2000">
              <a:solidFill>
                <a:schemeClr val="dk1"/>
              </a:solidFill>
              <a:latin typeface="Trebuchet MS"/>
              <a:ea typeface="Trebuchet MS"/>
              <a:cs typeface="Trebuchet MS"/>
              <a:sym typeface="Trebuchet MS"/>
            </a:endParaRPr>
          </a:p>
          <a:p>
            <a:pPr indent="-355600" lvl="0" marL="9144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exclude non-AC stations </a:t>
            </a:r>
            <a:endParaRPr sz="2000">
              <a:solidFill>
                <a:schemeClr val="dk1"/>
              </a:solidFill>
              <a:latin typeface="Trebuchet MS"/>
              <a:ea typeface="Trebuchet MS"/>
              <a:cs typeface="Trebuchet MS"/>
              <a:sym typeface="Trebuchet MS"/>
            </a:endParaRPr>
          </a:p>
          <a:p>
            <a:pPr indent="-355600" lvl="0" marL="9144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SF cad call type </a:t>
            </a:r>
            <a:endParaRPr sz="2000">
              <a:solidFill>
                <a:schemeClr val="dk1"/>
              </a:solidFill>
              <a:latin typeface="Trebuchet MS"/>
              <a:ea typeface="Trebuchet MS"/>
              <a:cs typeface="Trebuchet MS"/>
              <a:sym typeface="Trebuchet MS"/>
            </a:endParaRPr>
          </a:p>
          <a:p>
            <a:pPr indent="-355600" lvl="0" marL="914400" marR="0" rtl="0" algn="l">
              <a:spcBef>
                <a:spcPts val="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exclude turnout times longer than 10 minutes</a:t>
            </a:r>
            <a:endParaRPr sz="2000">
              <a:solidFill>
                <a:schemeClr val="dk1"/>
              </a:solidFill>
              <a:latin typeface="Trebuchet MS"/>
              <a:ea typeface="Trebuchet MS"/>
              <a:cs typeface="Trebuchet MS"/>
              <a:sym typeface="Trebuchet MS"/>
            </a:endParaRPr>
          </a:p>
          <a:p>
            <a:pPr indent="-171450" lvl="0" marL="171450" marR="0" rtl="0" algn="l">
              <a:spcBef>
                <a:spcPts val="0"/>
              </a:spcBef>
              <a:spcAft>
                <a:spcPts val="0"/>
              </a:spcAft>
              <a:buNone/>
            </a:pPr>
            <a:r>
              <a:t/>
            </a:r>
            <a:endParaRPr sz="2000">
              <a:solidFill>
                <a:schemeClr val="dk1"/>
              </a:solidFill>
              <a:latin typeface="Trebuchet MS"/>
              <a:ea typeface="Trebuchet MS"/>
              <a:cs typeface="Trebuchet MS"/>
              <a:sym typeface="Trebuchet MS"/>
            </a:endParaRPr>
          </a:p>
        </p:txBody>
      </p:sp>
      <p:cxnSp>
        <p:nvCxnSpPr>
          <p:cNvPr id="2091" name="Google Shape;2091;p316"/>
          <p:cNvCxnSpPr/>
          <p:nvPr/>
        </p:nvCxnSpPr>
        <p:spPr>
          <a:xfrm flipH="1" rot="10800000">
            <a:off x="2878850" y="4054425"/>
            <a:ext cx="1703100" cy="45300"/>
          </a:xfrm>
          <a:prstGeom prst="bentConnector3">
            <a:avLst>
              <a:gd fmla="val 50000" name="adj1"/>
            </a:avLst>
          </a:prstGeom>
          <a:noFill/>
          <a:ln cap="flat" cmpd="sng" w="19050">
            <a:solidFill>
              <a:srgbClr val="0432FF"/>
            </a:solidFill>
            <a:prstDash val="solid"/>
            <a:miter lim="8000"/>
            <a:headEnd len="med" w="med" type="triangle"/>
            <a:tailEnd len="med" w="med" type="triangle"/>
          </a:ln>
        </p:spPr>
      </p:cxn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95" name="Shape 2095"/>
        <p:cNvGrpSpPr/>
        <p:nvPr/>
      </p:nvGrpSpPr>
      <p:grpSpPr>
        <a:xfrm>
          <a:off x="0" y="0"/>
          <a:ext cx="0" cy="0"/>
          <a:chOff x="0" y="0"/>
          <a:chExt cx="0" cy="0"/>
        </a:xfrm>
      </p:grpSpPr>
      <p:sp>
        <p:nvSpPr>
          <p:cNvPr id="2096" name="Google Shape;2096;p317"/>
          <p:cNvSpPr txBox="1"/>
          <p:nvPr/>
        </p:nvSpPr>
        <p:spPr>
          <a:xfrm>
            <a:off x="659350" y="1070425"/>
            <a:ext cx="6168600" cy="738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SF CAD Calls by Incident Type</a:t>
            </a:r>
            <a:endParaRPr b="1" sz="2000"/>
          </a:p>
          <a:p>
            <a:pPr indent="0" lvl="0" marL="0" rtl="0" algn="l">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111 = building fire, 113 = kitchen fire, 118 = trash or rubbish fire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p>
        </p:txBody>
      </p:sp>
      <p:pic>
        <p:nvPicPr>
          <p:cNvPr descr="Screen Shot 2017-07-11 at 7.44.24 PM.png" id="2097" name="Google Shape;2097;p317"/>
          <p:cNvPicPr preferRelativeResize="0"/>
          <p:nvPr/>
        </p:nvPicPr>
        <p:blipFill rotWithShape="1">
          <a:blip r:embed="rId4">
            <a:alphaModFix/>
          </a:blip>
          <a:srcRect b="0" l="0" r="0" t="15824"/>
          <a:stretch/>
        </p:blipFill>
        <p:spPr>
          <a:xfrm>
            <a:off x="659400" y="1808725"/>
            <a:ext cx="6168501" cy="4192525"/>
          </a:xfrm>
          <a:prstGeom prst="rect">
            <a:avLst/>
          </a:prstGeom>
          <a:noFill/>
          <a:ln>
            <a:noFill/>
          </a:ln>
        </p:spPr>
      </p:pic>
      <p:sp>
        <p:nvSpPr>
          <p:cNvPr id="2098" name="Google Shape;2098;p317"/>
          <p:cNvSpPr txBox="1"/>
          <p:nvPr>
            <p:ph type="title"/>
          </p:nvPr>
        </p:nvSpPr>
        <p:spPr>
          <a:xfrm>
            <a:off x="659400" y="0"/>
            <a:ext cx="10873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Exploratory</a:t>
            </a:r>
            <a:r>
              <a:rPr lang="en-US"/>
              <a:t> Analysis: </a:t>
            </a:r>
            <a:endParaRPr b="0" i="0" sz="4400" u="none" cap="none" strike="noStrike">
              <a:solidFill>
                <a:schemeClr val="dk1"/>
              </a:solidFill>
              <a:latin typeface="Calibri"/>
              <a:ea typeface="Calibri"/>
              <a:cs typeface="Calibri"/>
              <a:sym typeface="Calibri"/>
            </a:endParaRPr>
          </a:p>
        </p:txBody>
      </p:sp>
      <p:pic>
        <p:nvPicPr>
          <p:cNvPr id="2099" name="Google Shape;2099;p317"/>
          <p:cNvPicPr preferRelativeResize="0"/>
          <p:nvPr/>
        </p:nvPicPr>
        <p:blipFill rotWithShape="1">
          <a:blip r:embed="rId5">
            <a:alphaModFix/>
          </a:blip>
          <a:srcRect b="16977" l="24648" r="11790" t="14976"/>
          <a:stretch/>
        </p:blipFill>
        <p:spPr>
          <a:xfrm>
            <a:off x="6722350" y="1325700"/>
            <a:ext cx="4810249" cy="445187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03" name="Shape 2103"/>
        <p:cNvGrpSpPr/>
        <p:nvPr/>
      </p:nvGrpSpPr>
      <p:grpSpPr>
        <a:xfrm>
          <a:off x="0" y="0"/>
          <a:ext cx="0" cy="0"/>
          <a:chOff x="0" y="0"/>
          <a:chExt cx="0" cy="0"/>
        </a:xfrm>
      </p:grpSpPr>
      <p:sp>
        <p:nvSpPr>
          <p:cNvPr id="2104" name="Google Shape;2104;p318"/>
          <p:cNvSpPr txBox="1"/>
          <p:nvPr>
            <p:ph type="title"/>
          </p:nvPr>
        </p:nvSpPr>
        <p:spPr>
          <a:xfrm>
            <a:off x="659400" y="0"/>
            <a:ext cx="108732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b="0" i="0" lang="en-US" sz="4400" u="none" cap="none" strike="noStrike">
                <a:solidFill>
                  <a:schemeClr val="dk1"/>
                </a:solidFill>
                <a:latin typeface="Calibri"/>
                <a:ea typeface="Calibri"/>
                <a:cs typeface="Calibri"/>
                <a:sym typeface="Calibri"/>
              </a:rPr>
              <a:t>Exploratory</a:t>
            </a:r>
            <a:r>
              <a:rPr lang="en-US"/>
              <a:t> Analysis: Response Time Intervals</a:t>
            </a:r>
            <a:endParaRPr b="0" i="0" sz="4400" u="none" cap="none" strike="noStrike">
              <a:solidFill>
                <a:schemeClr val="dk1"/>
              </a:solidFill>
              <a:latin typeface="Calibri"/>
              <a:ea typeface="Calibri"/>
              <a:cs typeface="Calibri"/>
              <a:sym typeface="Calibri"/>
            </a:endParaRPr>
          </a:p>
        </p:txBody>
      </p:sp>
      <p:pic>
        <p:nvPicPr>
          <p:cNvPr descr="Screen Shot 2017-07-11 at 6.58.31 PM.png" id="2105" name="Google Shape;2105;p318"/>
          <p:cNvPicPr preferRelativeResize="0"/>
          <p:nvPr/>
        </p:nvPicPr>
        <p:blipFill rotWithShape="1">
          <a:blip r:embed="rId4">
            <a:alphaModFix/>
          </a:blip>
          <a:srcRect b="1263" l="0" r="0" t="0"/>
          <a:stretch/>
        </p:blipFill>
        <p:spPr>
          <a:xfrm>
            <a:off x="72700" y="1191700"/>
            <a:ext cx="11698949" cy="4852376"/>
          </a:xfrm>
          <a:prstGeom prst="rect">
            <a:avLst/>
          </a:prstGeom>
          <a:noFill/>
          <a:ln>
            <a:noFill/>
          </a:ln>
        </p:spPr>
      </p:pic>
      <p:sp>
        <p:nvSpPr>
          <p:cNvPr id="2106" name="Google Shape;2106;p318"/>
          <p:cNvSpPr txBox="1"/>
          <p:nvPr/>
        </p:nvSpPr>
        <p:spPr>
          <a:xfrm>
            <a:off x="329425" y="11917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Processing Times</a:t>
            </a:r>
            <a:endParaRPr b="1" sz="2000"/>
          </a:p>
        </p:txBody>
      </p:sp>
      <p:sp>
        <p:nvSpPr>
          <p:cNvPr id="2107" name="Google Shape;2107;p318"/>
          <p:cNvSpPr txBox="1"/>
          <p:nvPr/>
        </p:nvSpPr>
        <p:spPr>
          <a:xfrm>
            <a:off x="8394850" y="1191700"/>
            <a:ext cx="33768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Travel Times</a:t>
            </a:r>
            <a:endParaRPr b="1" sz="2000"/>
          </a:p>
        </p:txBody>
      </p:sp>
      <p:sp>
        <p:nvSpPr>
          <p:cNvPr id="2108" name="Google Shape;2108;p318"/>
          <p:cNvSpPr txBox="1"/>
          <p:nvPr/>
        </p:nvSpPr>
        <p:spPr>
          <a:xfrm>
            <a:off x="4126050" y="11917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Turnout Times</a:t>
            </a:r>
            <a:endParaRPr b="1" sz="2000"/>
          </a:p>
        </p:txBody>
      </p:sp>
      <p:sp>
        <p:nvSpPr>
          <p:cNvPr id="2109" name="Google Shape;2109;p318"/>
          <p:cNvSpPr txBox="1"/>
          <p:nvPr/>
        </p:nvSpPr>
        <p:spPr>
          <a:xfrm>
            <a:off x="329425" y="5911075"/>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Processing Time (sec)</a:t>
            </a:r>
            <a:endParaRPr b="1" sz="2000"/>
          </a:p>
        </p:txBody>
      </p:sp>
      <p:sp>
        <p:nvSpPr>
          <p:cNvPr id="2110" name="Google Shape;2110;p318"/>
          <p:cNvSpPr txBox="1"/>
          <p:nvPr/>
        </p:nvSpPr>
        <p:spPr>
          <a:xfrm>
            <a:off x="3858575" y="5911075"/>
            <a:ext cx="45363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Turnout Times (sec)</a:t>
            </a:r>
            <a:endParaRPr b="1" sz="2000"/>
          </a:p>
        </p:txBody>
      </p:sp>
      <p:sp>
        <p:nvSpPr>
          <p:cNvPr id="2111" name="Google Shape;2111;p318"/>
          <p:cNvSpPr txBox="1"/>
          <p:nvPr/>
        </p:nvSpPr>
        <p:spPr>
          <a:xfrm>
            <a:off x="8394850" y="5911075"/>
            <a:ext cx="33768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Travel Times (sec)</a:t>
            </a:r>
            <a:endParaRPr b="1" sz="2000"/>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15" name="Shape 2115"/>
        <p:cNvGrpSpPr/>
        <p:nvPr/>
      </p:nvGrpSpPr>
      <p:grpSpPr>
        <a:xfrm>
          <a:off x="0" y="0"/>
          <a:ext cx="0" cy="0"/>
          <a:chOff x="0" y="0"/>
          <a:chExt cx="0" cy="0"/>
        </a:xfrm>
      </p:grpSpPr>
      <p:sp>
        <p:nvSpPr>
          <p:cNvPr id="2116" name="Google Shape;2116;p319"/>
          <p:cNvSpPr txBox="1"/>
          <p:nvPr>
            <p:ph type="title"/>
          </p:nvPr>
        </p:nvSpPr>
        <p:spPr>
          <a:xfrm>
            <a:off x="628738" y="-90450"/>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Turnout Time </a:t>
            </a:r>
            <a:r>
              <a:rPr b="0" i="0" lang="en-US" sz="4400" u="none" cap="none" strike="noStrike">
                <a:solidFill>
                  <a:schemeClr val="dk1"/>
                </a:solidFill>
                <a:latin typeface="Calibri"/>
                <a:ea typeface="Calibri"/>
                <a:cs typeface="Calibri"/>
                <a:sym typeface="Calibri"/>
              </a:rPr>
              <a:t>Model </a:t>
            </a:r>
            <a:endParaRPr b="0" i="0" sz="4400" u="none" cap="none" strike="noStrike">
              <a:solidFill>
                <a:schemeClr val="dk1"/>
              </a:solidFill>
              <a:latin typeface="Calibri"/>
              <a:ea typeface="Calibri"/>
              <a:cs typeface="Calibri"/>
              <a:sym typeface="Calibri"/>
            </a:endParaRPr>
          </a:p>
        </p:txBody>
      </p:sp>
      <p:sp>
        <p:nvSpPr>
          <p:cNvPr id="2117" name="Google Shape;2117;p319"/>
          <p:cNvSpPr txBox="1"/>
          <p:nvPr>
            <p:ph idx="2" type="body"/>
          </p:nvPr>
        </p:nvSpPr>
        <p:spPr>
          <a:xfrm>
            <a:off x="5383825" y="1601050"/>
            <a:ext cx="6915300" cy="2091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SzPts val="1800"/>
              <a:buChar char="-"/>
            </a:pPr>
            <a:r>
              <a:rPr lang="en-US" sz="1800"/>
              <a:t>Station</a:t>
            </a:r>
            <a:endParaRPr sz="1800"/>
          </a:p>
          <a:p>
            <a:pPr indent="-342900" lvl="0" marL="457200" marR="0" rtl="0" algn="l">
              <a:lnSpc>
                <a:spcPct val="90000"/>
              </a:lnSpc>
              <a:spcBef>
                <a:spcPts val="0"/>
              </a:spcBef>
              <a:spcAft>
                <a:spcPts val="0"/>
              </a:spcAft>
              <a:buSzPts val="1800"/>
              <a:buChar char="-"/>
            </a:pPr>
            <a:r>
              <a:rPr lang="en-US" sz="1800"/>
              <a:t>CAD Call type*</a:t>
            </a:r>
            <a:endParaRPr sz="1800"/>
          </a:p>
          <a:p>
            <a:pPr indent="-342900" lvl="0" marL="457200" marR="0" rtl="0" algn="l">
              <a:lnSpc>
                <a:spcPct val="90000"/>
              </a:lnSpc>
              <a:spcBef>
                <a:spcPts val="0"/>
              </a:spcBef>
              <a:spcAft>
                <a:spcPts val="0"/>
              </a:spcAft>
              <a:buSzPts val="1800"/>
              <a:buChar char="-"/>
            </a:pPr>
            <a:r>
              <a:rPr lang="en-US" sz="1800"/>
              <a:t>Number of floors in station*</a:t>
            </a:r>
            <a:endParaRPr sz="1800"/>
          </a:p>
        </p:txBody>
      </p:sp>
      <p:pic>
        <p:nvPicPr>
          <p:cNvPr descr="Screen Shot 2017-07-11 at 4.08.02 PM.png" id="2118" name="Google Shape;2118;p319"/>
          <p:cNvPicPr preferRelativeResize="0"/>
          <p:nvPr/>
        </p:nvPicPr>
        <p:blipFill>
          <a:blip r:embed="rId4">
            <a:alphaModFix/>
          </a:blip>
          <a:stretch>
            <a:fillRect/>
          </a:stretch>
        </p:blipFill>
        <p:spPr>
          <a:xfrm>
            <a:off x="1108241" y="3482025"/>
            <a:ext cx="9948560" cy="2452950"/>
          </a:xfrm>
          <a:prstGeom prst="rect">
            <a:avLst/>
          </a:prstGeom>
          <a:noFill/>
          <a:ln>
            <a:noFill/>
          </a:ln>
        </p:spPr>
      </p:pic>
      <p:sp>
        <p:nvSpPr>
          <p:cNvPr id="2119" name="Google Shape;2119;p319"/>
          <p:cNvSpPr txBox="1"/>
          <p:nvPr>
            <p:ph idx="2" type="body"/>
          </p:nvPr>
        </p:nvSpPr>
        <p:spPr>
          <a:xfrm>
            <a:off x="1482350" y="1601050"/>
            <a:ext cx="3792900" cy="2091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Clr>
                <a:schemeClr val="dk1"/>
              </a:buClr>
              <a:buSzPts val="1800"/>
              <a:buFont typeface="Calibri"/>
              <a:buChar char="-"/>
            </a:pPr>
            <a:r>
              <a:rPr lang="en-US" sz="1800"/>
              <a:t>Year (spline fit)</a:t>
            </a:r>
            <a:endParaRPr sz="1800"/>
          </a:p>
          <a:p>
            <a:pPr indent="-342900" lvl="0" marL="457200" marR="0" rtl="0" algn="l">
              <a:lnSpc>
                <a:spcPct val="90000"/>
              </a:lnSpc>
              <a:spcBef>
                <a:spcPts val="0"/>
              </a:spcBef>
              <a:spcAft>
                <a:spcPts val="0"/>
              </a:spcAft>
              <a:buSzPts val="1800"/>
              <a:buChar char="-"/>
            </a:pPr>
            <a:r>
              <a:rPr lang="en-US" sz="1800"/>
              <a:t>Month (spline fit)</a:t>
            </a:r>
            <a:endParaRPr sz="1800"/>
          </a:p>
          <a:p>
            <a:pPr indent="-342900" lvl="0" marL="457200" marR="0" rtl="0" algn="l">
              <a:lnSpc>
                <a:spcPct val="90000"/>
              </a:lnSpc>
              <a:spcBef>
                <a:spcPts val="0"/>
              </a:spcBef>
              <a:spcAft>
                <a:spcPts val="0"/>
              </a:spcAft>
              <a:buSzPts val="1800"/>
              <a:buChar char="-"/>
            </a:pPr>
            <a:r>
              <a:rPr lang="en-US" sz="1800"/>
              <a:t>Hour (spline fit)</a:t>
            </a:r>
            <a:endParaRPr sz="1800"/>
          </a:p>
          <a:p>
            <a:pPr indent="-342900" lvl="0" marL="457200" marR="0" rtl="0" algn="l">
              <a:lnSpc>
                <a:spcPct val="90000"/>
              </a:lnSpc>
              <a:spcBef>
                <a:spcPts val="0"/>
              </a:spcBef>
              <a:spcAft>
                <a:spcPts val="0"/>
              </a:spcAft>
              <a:buSzPts val="1800"/>
              <a:buChar char="-"/>
            </a:pPr>
            <a:r>
              <a:rPr lang="en-US" sz="1800"/>
              <a:t>Apparatus type</a:t>
            </a:r>
            <a:endParaRPr sz="1800"/>
          </a:p>
          <a:p>
            <a:pPr indent="0" lvl="0" marL="0" marR="0" rtl="0" algn="l">
              <a:lnSpc>
                <a:spcPct val="90000"/>
              </a:lnSpc>
              <a:spcBef>
                <a:spcPts val="0"/>
              </a:spcBef>
              <a:spcAft>
                <a:spcPts val="0"/>
              </a:spcAft>
              <a:buNone/>
            </a:pPr>
            <a:r>
              <a:t/>
            </a:r>
            <a:endParaRPr sz="1800"/>
          </a:p>
          <a:p>
            <a:pPr indent="457200" lvl="0" marL="1828800" marR="0" rtl="0" algn="l">
              <a:lnSpc>
                <a:spcPct val="90000"/>
              </a:lnSpc>
              <a:spcBef>
                <a:spcPts val="0"/>
              </a:spcBef>
              <a:spcAft>
                <a:spcPts val="0"/>
              </a:spcAft>
              <a:buNone/>
            </a:pPr>
            <a:r>
              <a:t/>
            </a:r>
            <a:endParaRPr sz="1800"/>
          </a:p>
        </p:txBody>
      </p:sp>
      <p:sp>
        <p:nvSpPr>
          <p:cNvPr id="2120" name="Google Shape;2120;p319"/>
          <p:cNvSpPr txBox="1"/>
          <p:nvPr>
            <p:ph idx="1" type="body"/>
          </p:nvPr>
        </p:nvSpPr>
        <p:spPr>
          <a:xfrm>
            <a:off x="834056" y="777250"/>
            <a:ext cx="5089500" cy="823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lang="en-US"/>
              <a:t>Predictors</a:t>
            </a:r>
            <a:r>
              <a:rPr b="1" i="0" lang="en-US"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sp>
        <p:nvSpPr>
          <p:cNvPr id="2121" name="Google Shape;2121;p319"/>
          <p:cNvSpPr txBox="1"/>
          <p:nvPr>
            <p:ph idx="1" type="body"/>
          </p:nvPr>
        </p:nvSpPr>
        <p:spPr>
          <a:xfrm>
            <a:off x="834056" y="2520150"/>
            <a:ext cx="5089500" cy="823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Arial"/>
              <a:buNone/>
            </a:pPr>
            <a:r>
              <a:rPr lang="en-US"/>
              <a:t>Model</a:t>
            </a:r>
            <a:r>
              <a:rPr b="1" i="0" lang="en-US"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p:txBody>
      </p:sp>
      <p:sp>
        <p:nvSpPr>
          <p:cNvPr id="2122" name="Google Shape;2122;p319"/>
          <p:cNvSpPr txBox="1"/>
          <p:nvPr/>
        </p:nvSpPr>
        <p:spPr>
          <a:xfrm>
            <a:off x="6089200" y="6449850"/>
            <a:ext cx="5968800" cy="331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latin typeface="Calibri"/>
                <a:ea typeface="Calibri"/>
                <a:cs typeface="Calibri"/>
                <a:sym typeface="Calibri"/>
              </a:rPr>
              <a:t>* these predictors will be added to the model at a later time.</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26" name="Shape 2126"/>
        <p:cNvGrpSpPr/>
        <p:nvPr/>
      </p:nvGrpSpPr>
      <p:grpSpPr>
        <a:xfrm>
          <a:off x="0" y="0"/>
          <a:ext cx="0" cy="0"/>
          <a:chOff x="0" y="0"/>
          <a:chExt cx="0" cy="0"/>
        </a:xfrm>
      </p:grpSpPr>
      <p:sp>
        <p:nvSpPr>
          <p:cNvPr id="2127" name="Google Shape;2127;p320"/>
          <p:cNvSpPr txBox="1"/>
          <p:nvPr>
            <p:ph type="title"/>
          </p:nvPr>
        </p:nvSpPr>
        <p:spPr>
          <a:xfrm>
            <a:off x="838200" y="-87050"/>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Effects of Time Predictors:</a:t>
            </a:r>
            <a:endParaRPr b="0" i="0" sz="4400" u="none" cap="none" strike="noStrike">
              <a:solidFill>
                <a:schemeClr val="dk1"/>
              </a:solidFill>
              <a:latin typeface="Calibri"/>
              <a:ea typeface="Calibri"/>
              <a:cs typeface="Calibri"/>
              <a:sym typeface="Calibri"/>
            </a:endParaRPr>
          </a:p>
        </p:txBody>
      </p:sp>
      <p:pic>
        <p:nvPicPr>
          <p:cNvPr descr="Screen Shot 2017-07-11 at 7.12.23 PM.png" id="2128" name="Google Shape;2128;p320"/>
          <p:cNvPicPr preferRelativeResize="0"/>
          <p:nvPr/>
        </p:nvPicPr>
        <p:blipFill>
          <a:blip r:embed="rId4">
            <a:alphaModFix/>
          </a:blip>
          <a:stretch>
            <a:fillRect/>
          </a:stretch>
        </p:blipFill>
        <p:spPr>
          <a:xfrm>
            <a:off x="0" y="1561288"/>
            <a:ext cx="12192000" cy="3735418"/>
          </a:xfrm>
          <a:prstGeom prst="rect">
            <a:avLst/>
          </a:prstGeom>
          <a:noFill/>
          <a:ln>
            <a:noFill/>
          </a:ln>
        </p:spPr>
      </p:pic>
      <p:sp>
        <p:nvSpPr>
          <p:cNvPr id="2129" name="Google Shape;2129;p320"/>
          <p:cNvSpPr txBox="1"/>
          <p:nvPr/>
        </p:nvSpPr>
        <p:spPr>
          <a:xfrm>
            <a:off x="11500350" y="1115375"/>
            <a:ext cx="482400" cy="445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20"/>
          <p:cNvSpPr txBox="1"/>
          <p:nvPr/>
        </p:nvSpPr>
        <p:spPr>
          <a:xfrm>
            <a:off x="11002950" y="5296700"/>
            <a:ext cx="979800" cy="70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20"/>
          <p:cNvSpPr txBox="1"/>
          <p:nvPr/>
        </p:nvSpPr>
        <p:spPr>
          <a:xfrm>
            <a:off x="208850" y="15613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Hour effect plot (with spline)</a:t>
            </a:r>
            <a:endParaRPr b="1" sz="2000"/>
          </a:p>
        </p:txBody>
      </p:sp>
      <p:sp>
        <p:nvSpPr>
          <p:cNvPr id="2132" name="Google Shape;2132;p320"/>
          <p:cNvSpPr txBox="1"/>
          <p:nvPr/>
        </p:nvSpPr>
        <p:spPr>
          <a:xfrm>
            <a:off x="9177200" y="1561300"/>
            <a:ext cx="25944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Month effect plot</a:t>
            </a:r>
            <a:endParaRPr b="1" sz="2000"/>
          </a:p>
        </p:txBody>
      </p:sp>
      <p:sp>
        <p:nvSpPr>
          <p:cNvPr id="2133" name="Google Shape;2133;p320"/>
          <p:cNvSpPr txBox="1"/>
          <p:nvPr/>
        </p:nvSpPr>
        <p:spPr>
          <a:xfrm>
            <a:off x="4391575" y="15613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Year effect plot</a:t>
            </a:r>
            <a:endParaRPr b="1" sz="2000"/>
          </a:p>
        </p:txBody>
      </p:sp>
      <p:sp>
        <p:nvSpPr>
          <p:cNvPr id="2134" name="Google Shape;2134;p320"/>
          <p:cNvSpPr txBox="1"/>
          <p:nvPr/>
        </p:nvSpPr>
        <p:spPr>
          <a:xfrm>
            <a:off x="1853925" y="4947150"/>
            <a:ext cx="9798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Hour</a:t>
            </a:r>
            <a:endParaRPr b="1" sz="2000"/>
          </a:p>
        </p:txBody>
      </p:sp>
      <p:sp>
        <p:nvSpPr>
          <p:cNvPr id="2135" name="Google Shape;2135;p320"/>
          <p:cNvSpPr txBox="1"/>
          <p:nvPr/>
        </p:nvSpPr>
        <p:spPr>
          <a:xfrm>
            <a:off x="5956888" y="4947150"/>
            <a:ext cx="9798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Year</a:t>
            </a:r>
            <a:endParaRPr b="1" sz="2000"/>
          </a:p>
        </p:txBody>
      </p:sp>
      <p:sp>
        <p:nvSpPr>
          <p:cNvPr id="2136" name="Google Shape;2136;p320"/>
          <p:cNvSpPr txBox="1"/>
          <p:nvPr/>
        </p:nvSpPr>
        <p:spPr>
          <a:xfrm>
            <a:off x="9984500" y="4947150"/>
            <a:ext cx="9798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Month</a:t>
            </a:r>
            <a:endParaRPr b="1" sz="2000"/>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0" name="Shape 2140"/>
        <p:cNvGrpSpPr/>
        <p:nvPr/>
      </p:nvGrpSpPr>
      <p:grpSpPr>
        <a:xfrm>
          <a:off x="0" y="0"/>
          <a:ext cx="0" cy="0"/>
          <a:chOff x="0" y="0"/>
          <a:chExt cx="0" cy="0"/>
        </a:xfrm>
      </p:grpSpPr>
      <p:sp>
        <p:nvSpPr>
          <p:cNvPr id="2141" name="Google Shape;2141;p321"/>
          <p:cNvSpPr txBox="1"/>
          <p:nvPr>
            <p:ph type="title"/>
          </p:nvPr>
        </p:nvSpPr>
        <p:spPr>
          <a:xfrm>
            <a:off x="838200" y="-87050"/>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Effects of Station and Apparatus Type:</a:t>
            </a:r>
            <a:endParaRPr b="0" i="0" sz="4400" u="none" cap="none" strike="noStrike">
              <a:solidFill>
                <a:schemeClr val="dk1"/>
              </a:solidFill>
              <a:latin typeface="Calibri"/>
              <a:ea typeface="Calibri"/>
              <a:cs typeface="Calibri"/>
              <a:sym typeface="Calibri"/>
            </a:endParaRPr>
          </a:p>
        </p:txBody>
      </p:sp>
      <p:pic>
        <p:nvPicPr>
          <p:cNvPr descr="Screen Shot 2017-07-11 at 7.09.34 PM.png" id="2142" name="Google Shape;2142;p321"/>
          <p:cNvPicPr preferRelativeResize="0"/>
          <p:nvPr/>
        </p:nvPicPr>
        <p:blipFill>
          <a:blip r:embed="rId4">
            <a:alphaModFix/>
          </a:blip>
          <a:stretch>
            <a:fillRect/>
          </a:stretch>
        </p:blipFill>
        <p:spPr>
          <a:xfrm>
            <a:off x="988925" y="1374300"/>
            <a:ext cx="4893400" cy="4140574"/>
          </a:xfrm>
          <a:prstGeom prst="rect">
            <a:avLst/>
          </a:prstGeom>
          <a:noFill/>
          <a:ln>
            <a:noFill/>
          </a:ln>
        </p:spPr>
      </p:pic>
      <p:pic>
        <p:nvPicPr>
          <p:cNvPr descr="Screen Shot 2017-07-11 at 7.09.27 PM.png" id="2143" name="Google Shape;2143;p321"/>
          <p:cNvPicPr preferRelativeResize="0"/>
          <p:nvPr/>
        </p:nvPicPr>
        <p:blipFill>
          <a:blip r:embed="rId5">
            <a:alphaModFix/>
          </a:blip>
          <a:stretch>
            <a:fillRect/>
          </a:stretch>
        </p:blipFill>
        <p:spPr>
          <a:xfrm>
            <a:off x="6527237" y="1324488"/>
            <a:ext cx="4893401" cy="4240193"/>
          </a:xfrm>
          <a:prstGeom prst="rect">
            <a:avLst/>
          </a:prstGeom>
          <a:noFill/>
          <a:ln>
            <a:noFill/>
          </a:ln>
        </p:spPr>
      </p:pic>
      <p:sp>
        <p:nvSpPr>
          <p:cNvPr id="2144" name="Google Shape;2144;p321"/>
          <p:cNvSpPr txBox="1"/>
          <p:nvPr/>
        </p:nvSpPr>
        <p:spPr>
          <a:xfrm>
            <a:off x="8824950" y="5200025"/>
            <a:ext cx="14922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Station</a:t>
            </a:r>
            <a:endParaRPr b="1" sz="2000"/>
          </a:p>
        </p:txBody>
      </p:sp>
      <p:sp>
        <p:nvSpPr>
          <p:cNvPr id="2145" name="Google Shape;2145;p321"/>
          <p:cNvSpPr txBox="1"/>
          <p:nvPr/>
        </p:nvSpPr>
        <p:spPr>
          <a:xfrm>
            <a:off x="2494475" y="5200025"/>
            <a:ext cx="20967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t>Apparatus Type</a:t>
            </a:r>
            <a:endParaRPr b="1" sz="2000"/>
          </a:p>
        </p:txBody>
      </p:sp>
      <p:sp>
        <p:nvSpPr>
          <p:cNvPr id="2146" name="Google Shape;2146;p321"/>
          <p:cNvSpPr txBox="1"/>
          <p:nvPr/>
        </p:nvSpPr>
        <p:spPr>
          <a:xfrm>
            <a:off x="1572875" y="13245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Apparatus Type effect plot</a:t>
            </a:r>
            <a:endParaRPr b="1" sz="2000"/>
          </a:p>
        </p:txBody>
      </p:sp>
      <p:sp>
        <p:nvSpPr>
          <p:cNvPr id="2147" name="Google Shape;2147;p321"/>
          <p:cNvSpPr txBox="1"/>
          <p:nvPr/>
        </p:nvSpPr>
        <p:spPr>
          <a:xfrm>
            <a:off x="7271975" y="1374300"/>
            <a:ext cx="3939900" cy="527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t>Station effect plot</a:t>
            </a:r>
            <a:endParaRPr b="1" sz="20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1" name="Shape 2151"/>
        <p:cNvGrpSpPr/>
        <p:nvPr/>
      </p:nvGrpSpPr>
      <p:grpSpPr>
        <a:xfrm>
          <a:off x="0" y="0"/>
          <a:ext cx="0" cy="0"/>
          <a:chOff x="0" y="0"/>
          <a:chExt cx="0" cy="0"/>
        </a:xfrm>
      </p:grpSpPr>
      <p:sp>
        <p:nvSpPr>
          <p:cNvPr id="2152" name="Google Shape;2152;p322"/>
          <p:cNvSpPr txBox="1"/>
          <p:nvPr>
            <p:ph type="title"/>
          </p:nvPr>
        </p:nvSpPr>
        <p:spPr>
          <a:xfrm>
            <a:off x="838200" y="0"/>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Font typeface="Calibri"/>
              <a:buNone/>
            </a:pPr>
            <a:r>
              <a:rPr lang="en-US"/>
              <a:t>Future work:</a:t>
            </a:r>
            <a:endParaRPr/>
          </a:p>
        </p:txBody>
      </p:sp>
      <p:sp>
        <p:nvSpPr>
          <p:cNvPr id="2153" name="Google Shape;2153;p322"/>
          <p:cNvSpPr txBox="1"/>
          <p:nvPr>
            <p:ph idx="1" type="body"/>
          </p:nvPr>
        </p:nvSpPr>
        <p:spPr>
          <a:xfrm>
            <a:off x="838200" y="1253325"/>
            <a:ext cx="10515600" cy="43512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Clr>
                <a:schemeClr val="dk1"/>
              </a:buClr>
              <a:buSzPts val="2800"/>
              <a:buFont typeface="Calibri"/>
              <a:buChar char="-"/>
            </a:pPr>
            <a:r>
              <a:rPr lang="en-US"/>
              <a:t>Incorporate other variables into Turnout Time model.</a:t>
            </a:r>
            <a:endParaRPr/>
          </a:p>
          <a:p>
            <a:pPr indent="-381000" lvl="1" marL="914400" marR="0" rtl="0" algn="l">
              <a:lnSpc>
                <a:spcPct val="90000"/>
              </a:lnSpc>
              <a:spcBef>
                <a:spcPts val="0"/>
              </a:spcBef>
              <a:spcAft>
                <a:spcPts val="0"/>
              </a:spcAft>
              <a:buSzPts val="2400"/>
              <a:buChar char="-"/>
            </a:pPr>
            <a:r>
              <a:rPr lang="en-US"/>
              <a:t>CAD Call Type</a:t>
            </a:r>
            <a:endParaRPr/>
          </a:p>
          <a:p>
            <a:pPr indent="-381000" lvl="1" marL="914400" marR="0" rtl="0" algn="l">
              <a:lnSpc>
                <a:spcPct val="90000"/>
              </a:lnSpc>
              <a:spcBef>
                <a:spcPts val="0"/>
              </a:spcBef>
              <a:spcAft>
                <a:spcPts val="0"/>
              </a:spcAft>
              <a:buSzPts val="2400"/>
              <a:buChar char="-"/>
            </a:pPr>
            <a:r>
              <a:rPr lang="en-US"/>
              <a:t>Number of stories per station</a:t>
            </a:r>
            <a:endParaRPr/>
          </a:p>
          <a:p>
            <a:pPr indent="-381000" lvl="1" marL="914400" marR="0" rtl="0" algn="l">
              <a:lnSpc>
                <a:spcPct val="90000"/>
              </a:lnSpc>
              <a:spcBef>
                <a:spcPts val="0"/>
              </a:spcBef>
              <a:spcAft>
                <a:spcPts val="0"/>
              </a:spcAft>
              <a:buSzPts val="2400"/>
              <a:buChar char="-"/>
            </a:pPr>
            <a:r>
              <a:rPr lang="en-US"/>
              <a:t>Weather</a:t>
            </a:r>
            <a:endParaRPr/>
          </a:p>
          <a:p>
            <a:pPr indent="-406400" lvl="0" marL="457200" marR="0" rtl="0" algn="l">
              <a:lnSpc>
                <a:spcPct val="90000"/>
              </a:lnSpc>
              <a:spcBef>
                <a:spcPts val="0"/>
              </a:spcBef>
              <a:spcAft>
                <a:spcPts val="0"/>
              </a:spcAft>
              <a:buClr>
                <a:schemeClr val="dk1"/>
              </a:buClr>
              <a:buSzPts val="2800"/>
              <a:buFont typeface="Calibri"/>
              <a:buChar char="-"/>
            </a:pPr>
            <a:r>
              <a:rPr lang="en-US"/>
              <a:t>Model other aspects of response time.</a:t>
            </a:r>
            <a:endParaRPr/>
          </a:p>
          <a:p>
            <a:pPr indent="-406400" lvl="1" marL="914400" marR="0" rtl="0" algn="l">
              <a:lnSpc>
                <a:spcPct val="90000"/>
              </a:lnSpc>
              <a:spcBef>
                <a:spcPts val="0"/>
              </a:spcBef>
              <a:spcAft>
                <a:spcPts val="0"/>
              </a:spcAft>
              <a:buClr>
                <a:schemeClr val="dk1"/>
              </a:buClr>
              <a:buSzPts val="2800"/>
              <a:buFont typeface="Calibri"/>
              <a:buChar char="-"/>
            </a:pPr>
            <a:r>
              <a:rPr lang="en-US"/>
              <a:t>Processing time </a:t>
            </a:r>
            <a:endParaRPr/>
          </a:p>
          <a:p>
            <a:pPr indent="-406400" lvl="1" marL="914400" marR="0" rtl="0" algn="l">
              <a:lnSpc>
                <a:spcPct val="90000"/>
              </a:lnSpc>
              <a:spcBef>
                <a:spcPts val="0"/>
              </a:spcBef>
              <a:spcAft>
                <a:spcPts val="0"/>
              </a:spcAft>
              <a:buClr>
                <a:schemeClr val="dk1"/>
              </a:buClr>
              <a:buSzPts val="2800"/>
              <a:buFont typeface="Calibri"/>
              <a:buChar char="-"/>
            </a:pPr>
            <a:r>
              <a:rPr lang="en-US"/>
              <a:t>Travel time</a:t>
            </a:r>
            <a:endParaRPr/>
          </a:p>
          <a:p>
            <a:pPr indent="-406400" lvl="0" marL="457200" marR="0" rtl="0" algn="l">
              <a:lnSpc>
                <a:spcPct val="90000"/>
              </a:lnSpc>
              <a:spcBef>
                <a:spcPts val="0"/>
              </a:spcBef>
              <a:spcAft>
                <a:spcPts val="0"/>
              </a:spcAft>
              <a:buSzPts val="2800"/>
              <a:buChar char="-"/>
            </a:pPr>
            <a:r>
              <a:rPr lang="en-US"/>
              <a:t>Investigate CAD Call types other than SF (structure fire).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157" name="Shape 2157"/>
        <p:cNvGrpSpPr/>
        <p:nvPr/>
      </p:nvGrpSpPr>
      <p:grpSpPr>
        <a:xfrm>
          <a:off x="0" y="0"/>
          <a:ext cx="0" cy="0"/>
          <a:chOff x="0" y="0"/>
          <a:chExt cx="0" cy="0"/>
        </a:xfrm>
      </p:grpSpPr>
      <p:sp>
        <p:nvSpPr>
          <p:cNvPr id="2158" name="Google Shape;2158;p323"/>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Font typeface="Raleway"/>
              <a:buNone/>
            </a:pPr>
            <a:r>
              <a:rPr lang="en-US" sz="3200"/>
              <a:t>Arlington Department of Human Services (DHS)</a:t>
            </a:r>
            <a:endParaRPr sz="3200"/>
          </a:p>
        </p:txBody>
      </p:sp>
      <p:sp>
        <p:nvSpPr>
          <p:cNvPr id="2159" name="Google Shape;2159;p323"/>
          <p:cNvSpPr txBox="1"/>
          <p:nvPr/>
        </p:nvSpPr>
        <p:spPr>
          <a:xfrm>
            <a:off x="682650" y="3884550"/>
            <a:ext cx="46332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PI &amp; Co-PI: Aaron Schroedner</a:t>
            </a:r>
            <a:endParaRPr/>
          </a:p>
          <a:p>
            <a:pPr indent="0" lvl="0" marL="0" rtl="0" algn="l">
              <a:spcBef>
                <a:spcPts val="0"/>
              </a:spcBef>
              <a:spcAft>
                <a:spcPts val="0"/>
              </a:spcAft>
              <a:buNone/>
            </a:pPr>
            <a:r>
              <a:rPr lang="en-US"/>
              <a:t>Team: Zarni Htet, Sayali Phadke</a:t>
            </a:r>
            <a:endParaRPr/>
          </a:p>
          <a:p>
            <a:pPr indent="0" lvl="0" marL="0" rtl="0" algn="l">
              <a:spcBef>
                <a:spcPts val="0"/>
              </a:spcBef>
              <a:spcAft>
                <a:spcPts val="0"/>
              </a:spcAft>
              <a:buNone/>
            </a:pPr>
            <a:r>
              <a:rPr lang="en-US"/>
              <a:t>Sponsor: Arlington Department of Human Services</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324"/>
          <p:cNvSpPr txBox="1"/>
          <p:nvPr>
            <p:ph idx="1" type="body"/>
          </p:nvPr>
        </p:nvSpPr>
        <p:spPr>
          <a:xfrm>
            <a:off x="383875" y="1021975"/>
            <a:ext cx="11322300" cy="5240100"/>
          </a:xfrm>
          <a:prstGeom prst="rect">
            <a:avLst/>
          </a:prstGeom>
          <a:noFill/>
          <a:ln>
            <a:noFill/>
          </a:ln>
        </p:spPr>
        <p:txBody>
          <a:bodyPr anchorCtr="0" anchor="t" bIns="45700" lIns="91425" spcFirstLastPara="1" rIns="91425" wrap="square" tIns="45700">
            <a:noAutofit/>
          </a:bodyPr>
          <a:lstStyle/>
          <a:p>
            <a:pPr indent="-438150" lvl="0" marL="609600" marR="0" rtl="0" algn="l">
              <a:lnSpc>
                <a:spcPct val="70000"/>
              </a:lnSpc>
              <a:spcBef>
                <a:spcPts val="1100"/>
              </a:spcBef>
              <a:spcAft>
                <a:spcPts val="0"/>
              </a:spcAft>
              <a:buClr>
                <a:schemeClr val="dk2"/>
              </a:buClr>
              <a:buSzPts val="2100"/>
              <a:buFont typeface="Arial"/>
              <a:buChar char="-"/>
            </a:pPr>
            <a:r>
              <a:rPr lang="en-US" sz="2000"/>
              <a:t>Distance functions</a:t>
            </a:r>
            <a:endParaRPr sz="2000"/>
          </a:p>
          <a:p>
            <a:pPr indent="-431800" lvl="1" marL="1219200" marR="0" rtl="0" algn="l">
              <a:lnSpc>
                <a:spcPct val="70000"/>
              </a:lnSpc>
              <a:spcBef>
                <a:spcPts val="0"/>
              </a:spcBef>
              <a:spcAft>
                <a:spcPts val="0"/>
              </a:spcAft>
              <a:buClr>
                <a:schemeClr val="dk2"/>
              </a:buClr>
              <a:buSzPts val="2000"/>
              <a:buFont typeface="Arial"/>
              <a:buChar char="-"/>
            </a:pPr>
            <a:r>
              <a:rPr lang="en-US" sz="2000"/>
              <a:t>Compute how two strings are similar or different based on prespecified algorithm involving operations on each character</a:t>
            </a:r>
            <a:endParaRPr sz="2000"/>
          </a:p>
          <a:p>
            <a:pPr indent="457200" lvl="0" marL="914400" marR="0" rtl="0" algn="l">
              <a:lnSpc>
                <a:spcPct val="70000"/>
              </a:lnSpc>
              <a:spcBef>
                <a:spcPts val="1100"/>
              </a:spcBef>
              <a:spcAft>
                <a:spcPts val="0"/>
              </a:spcAft>
              <a:buNone/>
            </a:pPr>
            <a:r>
              <a:rPr lang="en-US" sz="2000"/>
              <a:t>e.g. we have a = “s phadke” and b = “sayali p”</a:t>
            </a:r>
            <a:endParaRPr sz="2000"/>
          </a:p>
          <a:p>
            <a:pPr indent="-431800" lvl="0" marL="609600" marR="0" rtl="0" algn="l">
              <a:lnSpc>
                <a:spcPct val="70000"/>
              </a:lnSpc>
              <a:spcBef>
                <a:spcPts val="1100"/>
              </a:spcBef>
              <a:spcAft>
                <a:spcPts val="0"/>
              </a:spcAft>
              <a:buSzPts val="2000"/>
              <a:buChar char="-"/>
            </a:pPr>
            <a:r>
              <a:rPr lang="en-US" sz="2000"/>
              <a:t>Types of distance functions</a:t>
            </a:r>
            <a:endParaRPr sz="2000"/>
          </a:p>
          <a:p>
            <a:pPr indent="-431800" lvl="1" marL="1219200" marR="0" rtl="0" algn="l">
              <a:lnSpc>
                <a:spcPct val="70000"/>
              </a:lnSpc>
              <a:spcBef>
                <a:spcPts val="0"/>
              </a:spcBef>
              <a:spcAft>
                <a:spcPts val="0"/>
              </a:spcAft>
              <a:buSzPts val="2000"/>
              <a:buChar char="-"/>
            </a:pPr>
            <a:r>
              <a:rPr lang="en-US" sz="2000"/>
              <a:t>Jaro-Winkler (JW)</a:t>
            </a:r>
            <a:endParaRPr sz="2000"/>
          </a:p>
          <a:p>
            <a:pPr indent="-431800" lvl="2" marL="1828800" marR="0" rtl="0" algn="l">
              <a:lnSpc>
                <a:spcPct val="70000"/>
              </a:lnSpc>
              <a:spcBef>
                <a:spcPts val="0"/>
              </a:spcBef>
              <a:spcAft>
                <a:spcPts val="0"/>
              </a:spcAft>
              <a:buSzPts val="2000"/>
              <a:buChar char="-"/>
            </a:pPr>
            <a:r>
              <a:rPr lang="en-US"/>
              <a:t>Calculates how far a character is from one string to a character in another</a:t>
            </a:r>
            <a:endParaRPr/>
          </a:p>
          <a:p>
            <a:pPr indent="-431800" lvl="3" marL="2438400" marR="0" rtl="0" algn="l">
              <a:lnSpc>
                <a:spcPct val="70000"/>
              </a:lnSpc>
              <a:spcBef>
                <a:spcPts val="0"/>
              </a:spcBef>
              <a:spcAft>
                <a:spcPts val="0"/>
              </a:spcAft>
              <a:buClr>
                <a:schemeClr val="dk2"/>
              </a:buClr>
              <a:buSzPts val="2000"/>
              <a:buChar char="-"/>
            </a:pPr>
            <a:r>
              <a:rPr lang="en-US" sz="2000"/>
              <a:t>Gives more weight to the prefix of a letter</a:t>
            </a:r>
            <a:endParaRPr sz="2000"/>
          </a:p>
          <a:p>
            <a:pPr indent="-431800" lvl="2" marL="1828800" marR="0" rtl="0" algn="l">
              <a:lnSpc>
                <a:spcPct val="70000"/>
              </a:lnSpc>
              <a:spcBef>
                <a:spcPts val="0"/>
              </a:spcBef>
              <a:spcAft>
                <a:spcPts val="0"/>
              </a:spcAft>
              <a:buSzPts val="2000"/>
              <a:buChar char="-"/>
            </a:pPr>
            <a:r>
              <a:rPr lang="en-US"/>
              <a:t>Good for names</a:t>
            </a:r>
            <a:endParaRPr/>
          </a:p>
          <a:p>
            <a:pPr indent="-431800" lvl="1" marL="1219200" marR="0" rtl="0" algn="l">
              <a:lnSpc>
                <a:spcPct val="70000"/>
              </a:lnSpc>
              <a:spcBef>
                <a:spcPts val="0"/>
              </a:spcBef>
              <a:spcAft>
                <a:spcPts val="0"/>
              </a:spcAft>
              <a:buSzPts val="2000"/>
              <a:buChar char="-"/>
            </a:pPr>
            <a:r>
              <a:rPr lang="en-US" sz="2000"/>
              <a:t>Levenshtein Distance (LV)</a:t>
            </a:r>
            <a:endParaRPr sz="2000"/>
          </a:p>
          <a:p>
            <a:pPr indent="-431800" lvl="2" marL="1828800" marR="0" rtl="0" algn="l">
              <a:lnSpc>
                <a:spcPct val="70000"/>
              </a:lnSpc>
              <a:spcBef>
                <a:spcPts val="0"/>
              </a:spcBef>
              <a:spcAft>
                <a:spcPts val="0"/>
              </a:spcAft>
              <a:buSzPts val="2000"/>
              <a:buChar char="-"/>
            </a:pPr>
            <a:r>
              <a:rPr lang="en-US"/>
              <a:t>Minimum number of operations needed to transform string ‘a’ into string ‘b’</a:t>
            </a:r>
            <a:endParaRPr/>
          </a:p>
          <a:p>
            <a:pPr indent="-431800" lvl="1" marL="1219200" rtl="0" algn="l">
              <a:lnSpc>
                <a:spcPct val="70000"/>
              </a:lnSpc>
              <a:spcBef>
                <a:spcPts val="0"/>
              </a:spcBef>
              <a:spcAft>
                <a:spcPts val="0"/>
              </a:spcAft>
              <a:buSzPts val="2000"/>
              <a:buChar char="-"/>
            </a:pPr>
            <a:r>
              <a:rPr lang="en-US" sz="2000"/>
              <a:t>Soundex</a:t>
            </a:r>
            <a:endParaRPr sz="2000"/>
          </a:p>
          <a:p>
            <a:pPr indent="-431800" lvl="1" marL="1219200" rtl="0" algn="l">
              <a:lnSpc>
                <a:spcPct val="70000"/>
              </a:lnSpc>
              <a:spcBef>
                <a:spcPts val="0"/>
              </a:spcBef>
              <a:spcAft>
                <a:spcPts val="0"/>
              </a:spcAft>
              <a:buSzPts val="2000"/>
              <a:buChar char="-"/>
            </a:pPr>
            <a:r>
              <a:rPr lang="en-US" sz="2000"/>
              <a:t>Hamming Distance</a:t>
            </a:r>
            <a:endParaRPr sz="2000"/>
          </a:p>
          <a:p>
            <a:pPr indent="0" lvl="0" marL="1371600" marR="0" rtl="0" algn="l">
              <a:lnSpc>
                <a:spcPct val="70000"/>
              </a:lnSpc>
              <a:spcBef>
                <a:spcPts val="1100"/>
              </a:spcBef>
              <a:spcAft>
                <a:spcPts val="0"/>
              </a:spcAft>
              <a:buNone/>
            </a:pPr>
            <a:r>
              <a:t/>
            </a:r>
            <a:endParaRPr b="1" sz="2000"/>
          </a:p>
        </p:txBody>
      </p:sp>
      <p:sp>
        <p:nvSpPr>
          <p:cNvPr id="2165" name="Google Shape;2165;p324"/>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String matching</a:t>
            </a:r>
            <a:endParaRPr b="1" i="0" sz="4000" u="none" cap="none" strike="noStrike">
              <a:solidFill>
                <a:schemeClr val="dk2"/>
              </a:solidFill>
              <a:latin typeface="Raleway"/>
              <a:ea typeface="Raleway"/>
              <a:cs typeface="Raleway"/>
              <a:sym typeface="Raleway"/>
            </a:endParaRPr>
          </a:p>
        </p:txBody>
      </p:sp>
      <p:graphicFrame>
        <p:nvGraphicFramePr>
          <p:cNvPr id="2166" name="Google Shape;2166;p324"/>
          <p:cNvGraphicFramePr/>
          <p:nvPr/>
        </p:nvGraphicFramePr>
        <p:xfrm>
          <a:off x="8909025" y="1915900"/>
          <a:ext cx="3000000" cy="3000000"/>
        </p:xfrm>
        <a:graphic>
          <a:graphicData uri="http://schemas.openxmlformats.org/drawingml/2006/table">
            <a:tbl>
              <a:tblPr>
                <a:noFill/>
                <a:tableStyleId>{020FCF1E-ECCD-40E1-A6CB-5F374742C74B}</a:tableStyleId>
              </a:tblPr>
              <a:tblGrid>
                <a:gridCol w="1479100"/>
                <a:gridCol w="1479100"/>
              </a:tblGrid>
              <a:tr h="381000">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Distance</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dist(a,b)</a:t>
                      </a:r>
                      <a:endParaRPr sz="18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JW</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0.5</a:t>
                      </a:r>
                      <a:endParaRPr sz="18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LV</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1800">
                          <a:latin typeface="Trebuchet MS"/>
                          <a:ea typeface="Trebuchet MS"/>
                          <a:cs typeface="Trebuchet MS"/>
                          <a:sym typeface="Trebuchet MS"/>
                        </a:rPr>
                        <a:t>7</a:t>
                      </a:r>
                      <a:endParaRPr sz="1800">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13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136"/>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325"/>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57200" lvl="0" marL="609600" marR="0" rtl="0" algn="l">
              <a:lnSpc>
                <a:spcPct val="70000"/>
              </a:lnSpc>
              <a:spcBef>
                <a:spcPts val="1100"/>
              </a:spcBef>
              <a:spcAft>
                <a:spcPts val="0"/>
              </a:spcAft>
              <a:buClr>
                <a:schemeClr val="dk2"/>
              </a:buClr>
              <a:buSzPts val="2400"/>
              <a:buFont typeface="Arial"/>
              <a:buChar char="-"/>
            </a:pPr>
            <a:r>
              <a:rPr b="1" lang="en-US" sz="2400"/>
              <a:t>APD</a:t>
            </a:r>
            <a:r>
              <a:rPr lang="en-US" sz="2400"/>
              <a:t> maintains arrest records/</a:t>
            </a:r>
            <a:r>
              <a:rPr b="1" lang="en-US" sz="2400"/>
              <a:t>crime description</a:t>
            </a:r>
            <a:endParaRPr b="1" sz="2400"/>
          </a:p>
          <a:p>
            <a:pPr indent="-457200" lvl="0" marL="609600" marR="0" rtl="0" algn="l">
              <a:lnSpc>
                <a:spcPct val="70000"/>
              </a:lnSpc>
              <a:spcBef>
                <a:spcPts val="0"/>
              </a:spcBef>
              <a:spcAft>
                <a:spcPts val="0"/>
              </a:spcAft>
              <a:buSzPts val="2400"/>
              <a:buChar char="-"/>
            </a:pPr>
            <a:r>
              <a:rPr lang="en-US" sz="2400"/>
              <a:t>Manually entered by the officer-on-duty =&gt; lack of consistency in records</a:t>
            </a:r>
            <a:endParaRPr sz="2400"/>
          </a:p>
          <a:p>
            <a:pPr indent="-457200" lvl="0" marL="609600" marR="0" rtl="0" algn="l">
              <a:lnSpc>
                <a:spcPct val="70000"/>
              </a:lnSpc>
              <a:spcBef>
                <a:spcPts val="0"/>
              </a:spcBef>
              <a:spcAft>
                <a:spcPts val="0"/>
              </a:spcAft>
              <a:buSzPts val="2400"/>
              <a:buChar char="-"/>
            </a:pPr>
            <a:r>
              <a:rPr lang="en-US" sz="2400"/>
              <a:t>Department of Public Safety (</a:t>
            </a:r>
            <a:r>
              <a:rPr b="1" lang="en-US" sz="2400"/>
              <a:t>DPS</a:t>
            </a:r>
            <a:r>
              <a:rPr lang="en-US" sz="2400"/>
              <a:t>) maintains a </a:t>
            </a:r>
            <a:r>
              <a:rPr b="1" lang="en-US" sz="2400"/>
              <a:t>crime description</a:t>
            </a:r>
            <a:r>
              <a:rPr lang="en-US" sz="2400"/>
              <a:t> and category</a:t>
            </a:r>
            <a:endParaRPr sz="2400"/>
          </a:p>
          <a:p>
            <a:pPr indent="-457200" lvl="0" marL="609600" marR="0" rtl="0" algn="l">
              <a:lnSpc>
                <a:spcPct val="70000"/>
              </a:lnSpc>
              <a:spcBef>
                <a:spcPts val="0"/>
              </a:spcBef>
              <a:spcAft>
                <a:spcPts val="0"/>
              </a:spcAft>
              <a:buSzPts val="2400"/>
              <a:buChar char="-"/>
            </a:pPr>
            <a:r>
              <a:rPr lang="en-US" sz="2400"/>
              <a:t>Nine unique categories of crimes</a:t>
            </a:r>
            <a:endParaRPr sz="2400"/>
          </a:p>
          <a:p>
            <a:pPr indent="-457200" lvl="0" marL="609600" marR="0" rtl="0" algn="l">
              <a:lnSpc>
                <a:spcPct val="70000"/>
              </a:lnSpc>
              <a:spcBef>
                <a:spcPts val="0"/>
              </a:spcBef>
              <a:spcAft>
                <a:spcPts val="0"/>
              </a:spcAft>
              <a:buClr>
                <a:schemeClr val="dk2"/>
              </a:buClr>
              <a:buSzPts val="2400"/>
              <a:buFont typeface="Arial"/>
              <a:buChar char="-"/>
            </a:pPr>
            <a:r>
              <a:rPr lang="en-US" sz="2400"/>
              <a:t>Crime Categorization Table (</a:t>
            </a:r>
            <a:r>
              <a:rPr b="1" lang="en-US" sz="2400"/>
              <a:t>CCT</a:t>
            </a:r>
            <a:r>
              <a:rPr lang="en-US" sz="2400"/>
              <a:t>) contains </a:t>
            </a:r>
            <a:r>
              <a:rPr b="1" lang="en-US" sz="2400"/>
              <a:t>crime description</a:t>
            </a:r>
            <a:r>
              <a:rPr lang="en-US" sz="2400"/>
              <a:t>, whether it is a felony or misdemeanor, and the degree of crime</a:t>
            </a:r>
            <a:endParaRPr sz="2400"/>
          </a:p>
          <a:p>
            <a:pPr indent="-457200" lvl="0" marL="609600" marR="0" rtl="0" algn="l">
              <a:lnSpc>
                <a:spcPct val="70000"/>
              </a:lnSpc>
              <a:spcBef>
                <a:spcPts val="0"/>
              </a:spcBef>
              <a:spcAft>
                <a:spcPts val="0"/>
              </a:spcAft>
              <a:buSzPts val="2400"/>
              <a:buChar char="-"/>
            </a:pPr>
            <a:r>
              <a:rPr lang="en-US" sz="2400"/>
              <a:t>Neither of the three crime descriptions have a sufficient overlap!</a:t>
            </a:r>
            <a:endParaRPr sz="2400"/>
          </a:p>
          <a:p>
            <a:pPr indent="-457200" lvl="0" marL="609600" marR="0" rtl="0" algn="l">
              <a:lnSpc>
                <a:spcPct val="70000"/>
              </a:lnSpc>
              <a:spcBef>
                <a:spcPts val="0"/>
              </a:spcBef>
              <a:spcAft>
                <a:spcPts val="0"/>
              </a:spcAft>
              <a:buClr>
                <a:schemeClr val="dk2"/>
              </a:buClr>
              <a:buSzPts val="2400"/>
              <a:buFont typeface="Arial"/>
              <a:buChar char="-"/>
            </a:pPr>
            <a:r>
              <a:rPr b="1" lang="en-US" sz="2400"/>
              <a:t>Overall goal:</a:t>
            </a:r>
            <a:r>
              <a:rPr lang="en-US" sz="2400"/>
              <a:t> merge the three datasets</a:t>
            </a:r>
            <a:endParaRPr sz="2400"/>
          </a:p>
          <a:p>
            <a:pPr indent="-457200" lvl="0" marL="609600" marR="0" rtl="0" algn="l">
              <a:lnSpc>
                <a:spcPct val="70000"/>
              </a:lnSpc>
              <a:spcBef>
                <a:spcPts val="0"/>
              </a:spcBef>
              <a:spcAft>
                <a:spcPts val="0"/>
              </a:spcAft>
              <a:buSzPts val="2400"/>
              <a:buChar char="-"/>
            </a:pPr>
            <a:r>
              <a:rPr b="1" lang="en-US" sz="2400"/>
              <a:t>Purpose:</a:t>
            </a:r>
            <a:r>
              <a:rPr lang="en-US" sz="2400"/>
              <a:t> to allow a new arrest record to be easily matched to an existing crime description, and its corresponding category, whether it is a felony or misdemeanor, and the degree of crime</a:t>
            </a:r>
            <a:endParaRPr sz="2400"/>
          </a:p>
        </p:txBody>
      </p:sp>
      <p:sp>
        <p:nvSpPr>
          <p:cNvPr id="2172" name="Google Shape;2172;p325"/>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Albuquerque Police Department (APD)</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326"/>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Compare each word from string1 (word length A) to each word in string2 (word length D)</a:t>
            </a:r>
            <a:endParaRPr sz="2200">
              <a:solidFill>
                <a:srgbClr val="333333"/>
              </a:solidFill>
            </a:endParaRPr>
          </a:p>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Threshold Jaro Winkler score (at 0.95), and create binary word-to-word matching matrix</a:t>
            </a:r>
            <a:endParaRPr sz="2200">
              <a:solidFill>
                <a:srgbClr val="333333"/>
              </a:solidFill>
            </a:endParaRPr>
          </a:p>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Find the maximum (0 or 1) for each word from string1, and sum over those to calculate N</a:t>
            </a:r>
            <a:endParaRPr sz="2200">
              <a:solidFill>
                <a:srgbClr val="333333"/>
              </a:solidFill>
            </a:endParaRPr>
          </a:p>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Apply a penalty (P) of 0.01 to the each of the unmatched words to calculate N-P</a:t>
            </a:r>
            <a:endParaRPr sz="2200">
              <a:solidFill>
                <a:srgbClr val="333333"/>
              </a:solidFill>
            </a:endParaRPr>
          </a:p>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For a given string1, pick the match from string2 with highest value of (N-P); giving a score S</a:t>
            </a:r>
            <a:endParaRPr sz="2200">
              <a:solidFill>
                <a:srgbClr val="333333"/>
              </a:solidFill>
            </a:endParaRPr>
          </a:p>
          <a:p>
            <a:pPr indent="-444500" lvl="0" marL="609600" rtl="0" algn="l">
              <a:lnSpc>
                <a:spcPct val="115000"/>
              </a:lnSpc>
              <a:spcBef>
                <a:spcPts val="0"/>
              </a:spcBef>
              <a:spcAft>
                <a:spcPts val="0"/>
              </a:spcAft>
              <a:buClr>
                <a:srgbClr val="333333"/>
              </a:buClr>
              <a:buSzPts val="2200"/>
              <a:buFont typeface="Trebuchet MS"/>
              <a:buChar char="-"/>
            </a:pPr>
            <a:r>
              <a:rPr lang="en-US" sz="2200">
                <a:solidFill>
                  <a:srgbClr val="333333"/>
                </a:solidFill>
              </a:rPr>
              <a:t>Also document a standardized version of this score calculated as S/A</a:t>
            </a:r>
            <a:endParaRPr sz="2200"/>
          </a:p>
        </p:txBody>
      </p:sp>
      <p:sp>
        <p:nvSpPr>
          <p:cNvPr id="2178" name="Google Shape;2178;p326"/>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APD: Method</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327"/>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APD: Histogram of Matched Scores</a:t>
            </a:r>
            <a:endParaRPr b="1" i="0" sz="4000" u="none" cap="none" strike="noStrike">
              <a:solidFill>
                <a:schemeClr val="dk2"/>
              </a:solidFill>
              <a:latin typeface="Raleway"/>
              <a:ea typeface="Raleway"/>
              <a:cs typeface="Raleway"/>
              <a:sym typeface="Raleway"/>
            </a:endParaRPr>
          </a:p>
        </p:txBody>
      </p:sp>
      <p:pic>
        <p:nvPicPr>
          <p:cNvPr descr="Full_APD_DPS_match_JW.png" id="2184" name="Google Shape;2184;p327"/>
          <p:cNvPicPr preferRelativeResize="0"/>
          <p:nvPr/>
        </p:nvPicPr>
        <p:blipFill>
          <a:blip r:embed="rId3">
            <a:alphaModFix/>
          </a:blip>
          <a:stretch>
            <a:fillRect/>
          </a:stretch>
        </p:blipFill>
        <p:spPr>
          <a:xfrm>
            <a:off x="3166625" y="1022100"/>
            <a:ext cx="5835901" cy="5835901"/>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328"/>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DHS Arlington Motivation</a:t>
            </a:r>
            <a:endParaRPr b="1" i="0" sz="4000" u="none" cap="none" strike="noStrike">
              <a:solidFill>
                <a:schemeClr val="dk2"/>
              </a:solidFill>
              <a:latin typeface="Raleway"/>
              <a:ea typeface="Raleway"/>
              <a:cs typeface="Raleway"/>
              <a:sym typeface="Raleway"/>
            </a:endParaRPr>
          </a:p>
        </p:txBody>
      </p:sp>
      <p:graphicFrame>
        <p:nvGraphicFramePr>
          <p:cNvPr id="2190" name="Google Shape;2190;p328"/>
          <p:cNvGraphicFramePr/>
          <p:nvPr/>
        </p:nvGraphicFramePr>
        <p:xfrm>
          <a:off x="534000" y="1022000"/>
          <a:ext cx="3000000" cy="3000000"/>
        </p:xfrm>
        <a:graphic>
          <a:graphicData uri="http://schemas.openxmlformats.org/drawingml/2006/table">
            <a:tbl>
              <a:tblPr>
                <a:noFill/>
                <a:tableStyleId>{020FCF1E-ECCD-40E1-A6CB-5F374742C74B}</a:tableStyleId>
              </a:tblPr>
              <a:tblGrid>
                <a:gridCol w="2538575"/>
                <a:gridCol w="2538575"/>
                <a:gridCol w="2538575"/>
                <a:gridCol w="2538575"/>
              </a:tblGrid>
              <a:tr h="633625">
                <a:tc>
                  <a:txBody>
                    <a:bodyPr>
                      <a:noAutofit/>
                    </a:bodyPr>
                    <a:lstStyle/>
                    <a:p>
                      <a:pPr indent="0" lvl="0" marL="0" rtl="0" algn="l">
                        <a:spcBef>
                          <a:spcPts val="0"/>
                        </a:spcBef>
                        <a:spcAft>
                          <a:spcPts val="0"/>
                        </a:spcAft>
                        <a:buNone/>
                      </a:pPr>
                      <a:r>
                        <a:rPr b="1" lang="en-US" sz="1900"/>
                        <a:t>Name (Sys1)</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SSN</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DOB</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Gender</a:t>
                      </a:r>
                      <a:endParaRPr b="1" sz="1900"/>
                    </a:p>
                  </a:txBody>
                  <a:tcPr marT="121900" marB="121900" marR="121900" marL="121900"/>
                </a:tc>
              </a:tr>
              <a:tr h="633625">
                <a:tc>
                  <a:txBody>
                    <a:bodyPr>
                      <a:noAutofit/>
                    </a:bodyPr>
                    <a:lstStyle/>
                    <a:p>
                      <a:pPr indent="0" lvl="0" marL="0" rtl="0" algn="l">
                        <a:spcBef>
                          <a:spcPts val="0"/>
                        </a:spcBef>
                        <a:spcAft>
                          <a:spcPts val="0"/>
                        </a:spcAft>
                        <a:buNone/>
                      </a:pPr>
                      <a:r>
                        <a:rPr lang="en-US" sz="1900"/>
                        <a:t>Sayali Phadke</a:t>
                      </a:r>
                      <a:endParaRPr sz="1900"/>
                    </a:p>
                  </a:txBody>
                  <a:tcPr marT="121900" marB="121900" marR="121900" marL="121900"/>
                </a:tc>
                <a:tc>
                  <a:txBody>
                    <a:bodyPr>
                      <a:noAutofit/>
                    </a:bodyPr>
                    <a:lstStyle/>
                    <a:p>
                      <a:pPr indent="0" lvl="0" marL="0" rtl="0" algn="l">
                        <a:spcBef>
                          <a:spcPts val="0"/>
                        </a:spcBef>
                        <a:spcAft>
                          <a:spcPts val="0"/>
                        </a:spcAft>
                        <a:buNone/>
                      </a:pPr>
                      <a:r>
                        <a:rPr lang="en-US" sz="1900"/>
                        <a:t>123-45-6789</a:t>
                      </a:r>
                      <a:endParaRPr sz="1900"/>
                    </a:p>
                  </a:txBody>
                  <a:tcPr marT="121900" marB="121900" marR="121900" marL="121900"/>
                </a:tc>
                <a:tc>
                  <a:txBody>
                    <a:bodyPr>
                      <a:noAutofit/>
                    </a:bodyPr>
                    <a:lstStyle/>
                    <a:p>
                      <a:pPr indent="0" lvl="0" marL="0" rtl="0" algn="l">
                        <a:spcBef>
                          <a:spcPts val="0"/>
                        </a:spcBef>
                        <a:spcAft>
                          <a:spcPts val="0"/>
                        </a:spcAft>
                        <a:buNone/>
                      </a:pPr>
                      <a:r>
                        <a:rPr lang="en-US" sz="1900"/>
                        <a:t>10/19/1990</a:t>
                      </a:r>
                      <a:endParaRPr sz="1900"/>
                    </a:p>
                  </a:txBody>
                  <a:tcPr marT="121900" marB="121900" marR="121900" marL="121900"/>
                </a:tc>
                <a:tc>
                  <a:txBody>
                    <a:bodyPr>
                      <a:noAutofit/>
                    </a:bodyPr>
                    <a:lstStyle/>
                    <a:p>
                      <a:pPr indent="0" lvl="0" marL="0" rtl="0" algn="l">
                        <a:spcBef>
                          <a:spcPts val="0"/>
                        </a:spcBef>
                        <a:spcAft>
                          <a:spcPts val="0"/>
                        </a:spcAft>
                        <a:buNone/>
                      </a:pPr>
                      <a:r>
                        <a:rPr lang="en-US" sz="1900"/>
                        <a:t>F</a:t>
                      </a:r>
                      <a:endParaRPr sz="1900"/>
                    </a:p>
                  </a:txBody>
                  <a:tcPr marT="121900" marB="121900" marR="121900" marL="121900"/>
                </a:tc>
              </a:tr>
              <a:tr h="633625">
                <a:tc>
                  <a:txBody>
                    <a:bodyPr>
                      <a:noAutofit/>
                    </a:bodyPr>
                    <a:lstStyle/>
                    <a:p>
                      <a:pPr indent="0" lvl="0" marL="0" rtl="0" algn="l">
                        <a:spcBef>
                          <a:spcPts val="0"/>
                        </a:spcBef>
                        <a:spcAft>
                          <a:spcPts val="0"/>
                        </a:spcAft>
                        <a:buNone/>
                      </a:pPr>
                      <a:r>
                        <a:rPr b="1" lang="en-US" sz="1900">
                          <a:solidFill>
                            <a:srgbClr val="FF0000"/>
                          </a:solidFill>
                        </a:rPr>
                        <a:t>Zarni Htet</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None/>
                      </a:pPr>
                      <a:r>
                        <a:rPr b="1" lang="en-US" sz="1900">
                          <a:solidFill>
                            <a:srgbClr val="FF0000"/>
                          </a:solidFill>
                        </a:rPr>
                        <a:t>456-78-8901</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None/>
                      </a:pPr>
                      <a:r>
                        <a:rPr b="1" lang="en-US" sz="1900">
                          <a:solidFill>
                            <a:srgbClr val="FF0000"/>
                          </a:solidFill>
                        </a:rPr>
                        <a:t>05/25/1991</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None/>
                      </a:pPr>
                      <a:r>
                        <a:rPr b="1" lang="en-US" sz="1900">
                          <a:solidFill>
                            <a:srgbClr val="FF0000"/>
                          </a:solidFill>
                        </a:rPr>
                        <a:t>F</a:t>
                      </a:r>
                      <a:endParaRPr b="1" sz="1900">
                        <a:solidFill>
                          <a:srgbClr val="FF0000"/>
                        </a:solidFill>
                      </a:endParaRPr>
                    </a:p>
                  </a:txBody>
                  <a:tcPr marT="121900" marB="121900" marR="121900" marL="121900"/>
                </a:tc>
              </a:tr>
              <a:tr h="633625">
                <a:tc>
                  <a:txBody>
                    <a:bodyPr>
                      <a:noAutofit/>
                    </a:bodyPr>
                    <a:lstStyle/>
                    <a:p>
                      <a:pPr indent="0" lvl="0" marL="0" rtl="0" algn="l">
                        <a:spcBef>
                          <a:spcPts val="0"/>
                        </a:spcBef>
                        <a:spcAft>
                          <a:spcPts val="0"/>
                        </a:spcAft>
                        <a:buNone/>
                      </a:pPr>
                      <a:r>
                        <a:rPr lang="en-US" sz="1900"/>
                        <a:t>Aaron Schroedner</a:t>
                      </a:r>
                      <a:endParaRPr sz="1900"/>
                    </a:p>
                  </a:txBody>
                  <a:tcPr marT="121900" marB="121900" marR="121900" marL="121900"/>
                </a:tc>
                <a:tc>
                  <a:txBody>
                    <a:bodyPr>
                      <a:noAutofit/>
                    </a:bodyPr>
                    <a:lstStyle/>
                    <a:p>
                      <a:pPr indent="0" lvl="0" marL="0" rtl="0" algn="l">
                        <a:spcBef>
                          <a:spcPts val="0"/>
                        </a:spcBef>
                        <a:spcAft>
                          <a:spcPts val="0"/>
                        </a:spcAft>
                        <a:buNone/>
                      </a:pPr>
                      <a:r>
                        <a:rPr lang="en-US" sz="1900"/>
                        <a:t>789-01-2345</a:t>
                      </a:r>
                      <a:endParaRPr sz="1900"/>
                    </a:p>
                  </a:txBody>
                  <a:tcPr marT="121900" marB="121900" marR="121900" marL="121900"/>
                </a:tc>
                <a:tc>
                  <a:txBody>
                    <a:bodyPr>
                      <a:noAutofit/>
                    </a:bodyPr>
                    <a:lstStyle/>
                    <a:p>
                      <a:pPr indent="0" lvl="0" marL="0" rtl="0" algn="l">
                        <a:spcBef>
                          <a:spcPts val="0"/>
                        </a:spcBef>
                        <a:spcAft>
                          <a:spcPts val="0"/>
                        </a:spcAft>
                        <a:buNone/>
                      </a:pPr>
                      <a:r>
                        <a:rPr lang="en-US" sz="1900"/>
                        <a:t>03/07/1975</a:t>
                      </a:r>
                      <a:endParaRPr sz="1900"/>
                    </a:p>
                  </a:txBody>
                  <a:tcPr marT="121900" marB="121900" marR="121900" marL="121900"/>
                </a:tc>
                <a:tc>
                  <a:txBody>
                    <a:bodyPr>
                      <a:noAutofit/>
                    </a:bodyPr>
                    <a:lstStyle/>
                    <a:p>
                      <a:pPr indent="0" lvl="0" marL="0" rtl="0" algn="l">
                        <a:spcBef>
                          <a:spcPts val="0"/>
                        </a:spcBef>
                        <a:spcAft>
                          <a:spcPts val="0"/>
                        </a:spcAft>
                        <a:buNone/>
                      </a:pPr>
                      <a:r>
                        <a:rPr lang="en-US" sz="1900"/>
                        <a:t>M</a:t>
                      </a:r>
                      <a:endParaRPr sz="1900"/>
                    </a:p>
                  </a:txBody>
                  <a:tcPr marT="121900" marB="121900" marR="121900" marL="121900"/>
                </a:tc>
              </a:tr>
              <a:tr h="633625">
                <a:tc>
                  <a:txBody>
                    <a:bodyPr>
                      <a:noAutofit/>
                    </a:bodyPr>
                    <a:lstStyle/>
                    <a:p>
                      <a:pPr indent="0" lvl="0" marL="0" rtl="0" algn="l">
                        <a:spcBef>
                          <a:spcPts val="0"/>
                        </a:spcBef>
                        <a:spcAft>
                          <a:spcPts val="0"/>
                        </a:spcAft>
                        <a:buNone/>
                      </a:pPr>
                      <a:r>
                        <a:rPr b="1" lang="en-US" sz="1900">
                          <a:solidFill>
                            <a:srgbClr val="FF0000"/>
                          </a:solidFill>
                        </a:rPr>
                        <a:t>Zarni</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Clr>
                          <a:schemeClr val="dk1"/>
                        </a:buClr>
                        <a:buSzPts val="1100"/>
                        <a:buFont typeface="Arial"/>
                        <a:buNone/>
                      </a:pPr>
                      <a:r>
                        <a:rPr b="1" lang="en-US" sz="1900">
                          <a:solidFill>
                            <a:srgbClr val="FF0000"/>
                          </a:solidFill>
                        </a:rPr>
                        <a:t>456-78-8901</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Clr>
                          <a:schemeClr val="dk1"/>
                        </a:buClr>
                        <a:buSzPts val="1100"/>
                        <a:buFont typeface="Arial"/>
                        <a:buNone/>
                      </a:pPr>
                      <a:r>
                        <a:rPr b="1" lang="en-US" sz="1900">
                          <a:solidFill>
                            <a:srgbClr val="FF0000"/>
                          </a:solidFill>
                        </a:rPr>
                        <a:t>05/25/1991</a:t>
                      </a:r>
                      <a:endParaRPr b="1" sz="1900">
                        <a:solidFill>
                          <a:srgbClr val="FF0000"/>
                        </a:solidFill>
                      </a:endParaRPr>
                    </a:p>
                  </a:txBody>
                  <a:tcPr marT="121900" marB="121900" marR="121900" marL="121900"/>
                </a:tc>
                <a:tc>
                  <a:txBody>
                    <a:bodyPr>
                      <a:noAutofit/>
                    </a:bodyPr>
                    <a:lstStyle/>
                    <a:p>
                      <a:pPr indent="0" lvl="0" marL="0" rtl="0" algn="l">
                        <a:spcBef>
                          <a:spcPts val="0"/>
                        </a:spcBef>
                        <a:spcAft>
                          <a:spcPts val="0"/>
                        </a:spcAft>
                        <a:buNone/>
                      </a:pPr>
                      <a:r>
                        <a:rPr b="1" lang="en-US" sz="1900">
                          <a:solidFill>
                            <a:srgbClr val="FF0000"/>
                          </a:solidFill>
                        </a:rPr>
                        <a:t>M</a:t>
                      </a:r>
                      <a:endParaRPr b="1" sz="1900">
                        <a:solidFill>
                          <a:srgbClr val="FF0000"/>
                        </a:solidFill>
                      </a:endParaRPr>
                    </a:p>
                  </a:txBody>
                  <a:tcPr marT="121900" marB="121900" marR="121900" marL="121900"/>
                </a:tc>
              </a:tr>
            </a:tbl>
          </a:graphicData>
        </a:graphic>
      </p:graphicFrame>
      <p:graphicFrame>
        <p:nvGraphicFramePr>
          <p:cNvPr id="2191" name="Google Shape;2191;p328"/>
          <p:cNvGraphicFramePr/>
          <p:nvPr/>
        </p:nvGraphicFramePr>
        <p:xfrm>
          <a:off x="1897733" y="4364500"/>
          <a:ext cx="3000000" cy="3000000"/>
        </p:xfrm>
        <a:graphic>
          <a:graphicData uri="http://schemas.openxmlformats.org/drawingml/2006/table">
            <a:tbl>
              <a:tblPr>
                <a:noFill/>
                <a:tableStyleId>{020FCF1E-ECCD-40E1-A6CB-5F374742C74B}</a:tableStyleId>
              </a:tblPr>
              <a:tblGrid>
                <a:gridCol w="1988450"/>
                <a:gridCol w="1988450"/>
                <a:gridCol w="1988450"/>
                <a:gridCol w="1988450"/>
                <a:gridCol w="1988450"/>
              </a:tblGrid>
              <a:tr h="585675">
                <a:tc>
                  <a:txBody>
                    <a:bodyPr>
                      <a:noAutofit/>
                    </a:bodyPr>
                    <a:lstStyle/>
                    <a:p>
                      <a:pPr indent="0" lvl="0" marL="0" rtl="0" algn="l">
                        <a:spcBef>
                          <a:spcPts val="0"/>
                        </a:spcBef>
                        <a:spcAft>
                          <a:spcPts val="0"/>
                        </a:spcAft>
                        <a:buNone/>
                      </a:pPr>
                      <a:r>
                        <a:rPr b="1" lang="en-US" sz="1900"/>
                        <a:t>Name (Sys2)</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SSN</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DOB</a:t>
                      </a:r>
                      <a:endParaRPr b="1" sz="1900"/>
                    </a:p>
                  </a:txBody>
                  <a:tcPr marT="121900" marB="121900" marR="121900" marL="121900">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US" sz="1900"/>
                        <a:t>Gender</a:t>
                      </a:r>
                      <a:endParaRPr b="1"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1900"/>
                        <a:t>Zipcode</a:t>
                      </a:r>
                      <a:endParaRPr b="1" sz="1900"/>
                    </a:p>
                  </a:txBody>
                  <a:tcPr marT="121900" marB="121900" marR="121900" marL="121900">
                    <a:lnL cap="flat" cmpd="sng" w="9525">
                      <a:solidFill>
                        <a:srgbClr val="9E9E9E"/>
                      </a:solidFill>
                      <a:prstDash val="solid"/>
                      <a:round/>
                      <a:headEnd len="sm" w="sm" type="none"/>
                      <a:tailEnd len="sm" w="sm" type="none"/>
                    </a:lnL>
                  </a:tcPr>
                </a:tc>
              </a:tr>
              <a:tr h="585675">
                <a:tc>
                  <a:txBody>
                    <a:bodyPr>
                      <a:noAutofit/>
                    </a:bodyPr>
                    <a:lstStyle/>
                    <a:p>
                      <a:pPr indent="0" lvl="0" marL="0" rtl="0" algn="l">
                        <a:spcBef>
                          <a:spcPts val="0"/>
                        </a:spcBef>
                        <a:spcAft>
                          <a:spcPts val="0"/>
                        </a:spcAft>
                        <a:buNone/>
                      </a:pPr>
                      <a:r>
                        <a:rPr lang="en-US" sz="1900"/>
                        <a:t>Sayli S Phadke</a:t>
                      </a:r>
                      <a:endParaRPr sz="1900"/>
                    </a:p>
                  </a:txBody>
                  <a:tcPr marT="121900" marB="121900" marR="121900" marL="121900"/>
                </a:tc>
                <a:tc>
                  <a:txBody>
                    <a:bodyPr>
                      <a:noAutofit/>
                    </a:bodyPr>
                    <a:lstStyle/>
                    <a:p>
                      <a:pPr indent="0" lvl="0" marL="0" rtl="0" algn="l">
                        <a:spcBef>
                          <a:spcPts val="0"/>
                        </a:spcBef>
                        <a:spcAft>
                          <a:spcPts val="0"/>
                        </a:spcAft>
                        <a:buNone/>
                      </a:pPr>
                      <a:r>
                        <a:rPr lang="en-US" sz="1900"/>
                        <a:t>NA</a:t>
                      </a:r>
                      <a:endParaRPr sz="1900"/>
                    </a:p>
                  </a:txBody>
                  <a:tcPr marT="121900" marB="121900" marR="121900" marL="121900"/>
                </a:tc>
                <a:tc>
                  <a:txBody>
                    <a:bodyPr>
                      <a:noAutofit/>
                    </a:bodyPr>
                    <a:lstStyle/>
                    <a:p>
                      <a:pPr indent="0" lvl="0" marL="0" rtl="0" algn="l">
                        <a:spcBef>
                          <a:spcPts val="0"/>
                        </a:spcBef>
                        <a:spcAft>
                          <a:spcPts val="0"/>
                        </a:spcAft>
                        <a:buClr>
                          <a:schemeClr val="dk1"/>
                        </a:buClr>
                        <a:buSzPts val="1100"/>
                        <a:buFont typeface="Arial"/>
                        <a:buNone/>
                      </a:pPr>
                      <a:r>
                        <a:rPr lang="en-US" sz="1900">
                          <a:solidFill>
                            <a:schemeClr val="dk1"/>
                          </a:solidFill>
                        </a:rPr>
                        <a:t>10/19/1990</a:t>
                      </a:r>
                      <a:endParaRPr sz="1900"/>
                    </a:p>
                  </a:txBody>
                  <a:tcPr marT="121900" marB="121900" marR="121900" marL="121900">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1900"/>
                        <a:t>M</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22203</a:t>
                      </a:r>
                      <a:endParaRPr sz="1900"/>
                    </a:p>
                  </a:txBody>
                  <a:tcPr marT="121900" marB="121900" marR="121900" marL="121900">
                    <a:lnL cap="flat" cmpd="sng" w="9525">
                      <a:solidFill>
                        <a:srgbClr val="9E9E9E"/>
                      </a:solidFill>
                      <a:prstDash val="solid"/>
                      <a:round/>
                      <a:headEnd len="sm" w="sm" type="none"/>
                      <a:tailEnd len="sm" w="sm" type="none"/>
                    </a:lnL>
                  </a:tcPr>
                </a:tc>
              </a:tr>
              <a:tr h="585675">
                <a:tc>
                  <a:txBody>
                    <a:bodyPr>
                      <a:noAutofit/>
                    </a:bodyPr>
                    <a:lstStyle/>
                    <a:p>
                      <a:pPr indent="0" lvl="0" marL="0" rtl="0" algn="l">
                        <a:spcBef>
                          <a:spcPts val="0"/>
                        </a:spcBef>
                        <a:spcAft>
                          <a:spcPts val="0"/>
                        </a:spcAft>
                        <a:buNone/>
                      </a:pPr>
                      <a:r>
                        <a:rPr lang="en-US" sz="1900"/>
                        <a:t>Htet Zarni</a:t>
                      </a:r>
                      <a:endParaRPr sz="1900"/>
                    </a:p>
                  </a:txBody>
                  <a:tcPr marT="121900" marB="121900" marR="121900" marL="121900"/>
                </a:tc>
                <a:tc>
                  <a:txBody>
                    <a:bodyPr>
                      <a:noAutofit/>
                    </a:bodyPr>
                    <a:lstStyle/>
                    <a:p>
                      <a:pPr indent="0" lvl="0" marL="0" rtl="0" algn="l">
                        <a:spcBef>
                          <a:spcPts val="0"/>
                        </a:spcBef>
                        <a:spcAft>
                          <a:spcPts val="0"/>
                        </a:spcAft>
                        <a:buNone/>
                      </a:pPr>
                      <a:r>
                        <a:rPr lang="en-US" sz="1900"/>
                        <a:t>NA</a:t>
                      </a:r>
                      <a:endParaRPr sz="1900"/>
                    </a:p>
                  </a:txBody>
                  <a:tcPr marT="121900" marB="121900" marR="121900" marL="121900"/>
                </a:tc>
                <a:tc>
                  <a:txBody>
                    <a:bodyPr>
                      <a:noAutofit/>
                    </a:bodyPr>
                    <a:lstStyle/>
                    <a:p>
                      <a:pPr indent="0" lvl="0" marL="0" rtl="0" algn="l">
                        <a:spcBef>
                          <a:spcPts val="0"/>
                        </a:spcBef>
                        <a:spcAft>
                          <a:spcPts val="0"/>
                        </a:spcAft>
                        <a:buNone/>
                      </a:pPr>
                      <a:r>
                        <a:rPr lang="en-US" sz="1900"/>
                        <a:t>05/27/1991</a:t>
                      </a:r>
                      <a:endParaRPr sz="1900"/>
                    </a:p>
                  </a:txBody>
                  <a:tcPr marT="121900" marB="121900" marR="121900" marL="121900">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1900"/>
                        <a:t>M</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22202</a:t>
                      </a:r>
                      <a:endParaRPr sz="1900"/>
                    </a:p>
                  </a:txBody>
                  <a:tcPr marT="121900" marB="121900" marR="121900" marL="121900">
                    <a:lnL cap="flat" cmpd="sng" w="9525">
                      <a:solidFill>
                        <a:srgbClr val="9E9E9E"/>
                      </a:solidFill>
                      <a:prstDash val="solid"/>
                      <a:round/>
                      <a:headEnd len="sm" w="sm" type="none"/>
                      <a:tailEnd len="sm" w="sm" type="none"/>
                    </a:lnL>
                  </a:tcPr>
                </a:tc>
              </a:tr>
              <a:tr h="585675">
                <a:tc>
                  <a:txBody>
                    <a:bodyPr>
                      <a:noAutofit/>
                    </a:bodyPr>
                    <a:lstStyle/>
                    <a:p>
                      <a:pPr indent="0" lvl="0" marL="0" rtl="0" algn="l">
                        <a:spcBef>
                          <a:spcPts val="0"/>
                        </a:spcBef>
                        <a:spcAft>
                          <a:spcPts val="0"/>
                        </a:spcAft>
                        <a:buNone/>
                      </a:pPr>
                      <a:r>
                        <a:rPr lang="en-US" sz="1900"/>
                        <a:t>A Schrodner</a:t>
                      </a:r>
                      <a:endParaRPr sz="1900"/>
                    </a:p>
                  </a:txBody>
                  <a:tcPr marT="121900" marB="121900" marR="121900" marL="121900"/>
                </a:tc>
                <a:tc>
                  <a:txBody>
                    <a:bodyPr>
                      <a:noAutofit/>
                    </a:bodyPr>
                    <a:lstStyle/>
                    <a:p>
                      <a:pPr indent="0" lvl="0" marL="0" rtl="0" algn="l">
                        <a:spcBef>
                          <a:spcPts val="0"/>
                        </a:spcBef>
                        <a:spcAft>
                          <a:spcPts val="0"/>
                        </a:spcAft>
                        <a:buNone/>
                      </a:pPr>
                      <a:r>
                        <a:rPr lang="en-US" sz="1900"/>
                        <a:t>789013445</a:t>
                      </a:r>
                      <a:endParaRPr sz="1900"/>
                    </a:p>
                  </a:txBody>
                  <a:tcPr marT="121900" marB="121900" marR="121900" marL="121900"/>
                </a:tc>
                <a:tc>
                  <a:txBody>
                    <a:bodyPr>
                      <a:noAutofit/>
                    </a:bodyPr>
                    <a:lstStyle/>
                    <a:p>
                      <a:pPr indent="0" lvl="0" marL="0" rtl="0" algn="l">
                        <a:spcBef>
                          <a:spcPts val="0"/>
                        </a:spcBef>
                        <a:spcAft>
                          <a:spcPts val="0"/>
                        </a:spcAft>
                        <a:buNone/>
                      </a:pPr>
                      <a:r>
                        <a:rPr lang="en-US" sz="1900"/>
                        <a:t>--/07/1975</a:t>
                      </a:r>
                      <a:endParaRPr sz="1900"/>
                    </a:p>
                  </a:txBody>
                  <a:tcPr marT="121900" marB="121900" marR="121900" marL="121900">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1900"/>
                        <a:t>F</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900"/>
                        <a:t>22203</a:t>
                      </a:r>
                      <a:endParaRPr sz="1900"/>
                    </a:p>
                  </a:txBody>
                  <a:tcPr marT="121900" marB="121900" marR="121900" marL="121900">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sp>
        <p:nvSpPr>
          <p:cNvPr id="2196" name="Google Shape;2196;p329"/>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44500" lvl="0" marL="609600" marR="0" rtl="0" algn="l">
              <a:lnSpc>
                <a:spcPct val="70000"/>
              </a:lnSpc>
              <a:spcBef>
                <a:spcPts val="1100"/>
              </a:spcBef>
              <a:spcAft>
                <a:spcPts val="0"/>
              </a:spcAft>
              <a:buSzPts val="2200"/>
              <a:buChar char="-"/>
            </a:pPr>
            <a:r>
              <a:rPr lang="en-US" sz="2200"/>
              <a:t>Various DHS services collect information about clients</a:t>
            </a:r>
            <a:endParaRPr sz="2200"/>
          </a:p>
          <a:p>
            <a:pPr indent="-444500" lvl="0" marL="609600" marR="0" rtl="0" algn="l">
              <a:lnSpc>
                <a:spcPct val="70000"/>
              </a:lnSpc>
              <a:spcBef>
                <a:spcPts val="0"/>
              </a:spcBef>
              <a:spcAft>
                <a:spcPts val="0"/>
              </a:spcAft>
              <a:buSzPts val="2200"/>
              <a:buChar char="-"/>
            </a:pPr>
            <a:r>
              <a:rPr lang="en-US" sz="2200"/>
              <a:t>Data stored across nine systems</a:t>
            </a:r>
            <a:endParaRPr sz="2200"/>
          </a:p>
          <a:p>
            <a:pPr indent="-444500" lvl="0" marL="609600" marR="0" rtl="0" algn="l">
              <a:lnSpc>
                <a:spcPct val="70000"/>
              </a:lnSpc>
              <a:spcBef>
                <a:spcPts val="0"/>
              </a:spcBef>
              <a:spcAft>
                <a:spcPts val="0"/>
              </a:spcAft>
              <a:buSzPts val="2200"/>
              <a:buChar char="-"/>
            </a:pPr>
            <a:r>
              <a:rPr lang="en-US" sz="2200"/>
              <a:t>Single system problem</a:t>
            </a:r>
            <a:endParaRPr sz="2200"/>
          </a:p>
          <a:p>
            <a:pPr indent="-444500" lvl="1" marL="1219200" marR="0" rtl="0" algn="l">
              <a:lnSpc>
                <a:spcPct val="70000"/>
              </a:lnSpc>
              <a:spcBef>
                <a:spcPts val="0"/>
              </a:spcBef>
              <a:spcAft>
                <a:spcPts val="0"/>
              </a:spcAft>
              <a:buSzPts val="2200"/>
              <a:buChar char="-"/>
            </a:pPr>
            <a:r>
              <a:rPr lang="en-US" sz="2200"/>
              <a:t>Clerical errors (Names &amp; Other variables being misspelt) resulting in duplicates</a:t>
            </a:r>
            <a:endParaRPr sz="2200"/>
          </a:p>
          <a:p>
            <a:pPr indent="-444500" lvl="0" marL="609600" marR="0" rtl="0" algn="l">
              <a:lnSpc>
                <a:spcPct val="70000"/>
              </a:lnSpc>
              <a:spcBef>
                <a:spcPts val="0"/>
              </a:spcBef>
              <a:spcAft>
                <a:spcPts val="0"/>
              </a:spcAft>
              <a:buSzPts val="2200"/>
              <a:buChar char="-"/>
            </a:pPr>
            <a:r>
              <a:rPr lang="en-US" sz="2200"/>
              <a:t>Multiple system problem</a:t>
            </a:r>
            <a:endParaRPr sz="2200"/>
          </a:p>
          <a:p>
            <a:pPr indent="-444500" lvl="1" marL="1219200" marR="0" rtl="0" algn="l">
              <a:lnSpc>
                <a:spcPct val="70000"/>
              </a:lnSpc>
              <a:spcBef>
                <a:spcPts val="0"/>
              </a:spcBef>
              <a:spcAft>
                <a:spcPts val="0"/>
              </a:spcAft>
              <a:buSzPts val="2200"/>
              <a:buChar char="-"/>
            </a:pPr>
            <a:r>
              <a:rPr lang="en-US" sz="2200"/>
              <a:t>Each service requires different information, leading to missing data in other fields</a:t>
            </a:r>
            <a:endParaRPr sz="2200"/>
          </a:p>
          <a:p>
            <a:pPr indent="-444500" lvl="0" marL="609600" marR="0" rtl="0" algn="l">
              <a:lnSpc>
                <a:spcPct val="70000"/>
              </a:lnSpc>
              <a:spcBef>
                <a:spcPts val="0"/>
              </a:spcBef>
              <a:spcAft>
                <a:spcPts val="0"/>
              </a:spcAft>
              <a:buSzPts val="2200"/>
              <a:buChar char="-"/>
            </a:pPr>
            <a:r>
              <a:rPr lang="en-US" sz="2200"/>
              <a:t>The two problems compounded</a:t>
            </a:r>
            <a:endParaRPr sz="2200"/>
          </a:p>
          <a:p>
            <a:pPr indent="0" lvl="0" marL="0" marR="0" rtl="0" algn="ctr">
              <a:lnSpc>
                <a:spcPct val="70000"/>
              </a:lnSpc>
              <a:spcBef>
                <a:spcPts val="1100"/>
              </a:spcBef>
              <a:spcAft>
                <a:spcPts val="0"/>
              </a:spcAft>
              <a:buNone/>
            </a:pPr>
            <a:r>
              <a:t/>
            </a:r>
            <a:endParaRPr b="1" sz="2200"/>
          </a:p>
          <a:p>
            <a:pPr indent="0" lvl="0" marL="0" marR="0" rtl="0" algn="ctr">
              <a:lnSpc>
                <a:spcPct val="70000"/>
              </a:lnSpc>
              <a:spcBef>
                <a:spcPts val="1100"/>
              </a:spcBef>
              <a:spcAft>
                <a:spcPts val="0"/>
              </a:spcAft>
              <a:buNone/>
            </a:pPr>
            <a:r>
              <a:rPr b="1" lang="en-US" sz="2400"/>
              <a:t>On a given day, how many citizens did the DHS serve?</a:t>
            </a:r>
            <a:endParaRPr b="1" sz="2400"/>
          </a:p>
        </p:txBody>
      </p:sp>
      <p:sp>
        <p:nvSpPr>
          <p:cNvPr id="2197" name="Google Shape;2197;p329"/>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Problem statement</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330"/>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44500" lvl="0" marL="609600" marR="0" rtl="0" algn="l">
              <a:lnSpc>
                <a:spcPct val="70000"/>
              </a:lnSpc>
              <a:spcBef>
                <a:spcPts val="1100"/>
              </a:spcBef>
              <a:spcAft>
                <a:spcPts val="0"/>
              </a:spcAft>
              <a:buClr>
                <a:schemeClr val="dk2"/>
              </a:buClr>
              <a:buSzPts val="2200"/>
              <a:buFont typeface="Arial"/>
              <a:buChar char="-"/>
            </a:pPr>
            <a:r>
              <a:rPr lang="en-US" sz="2200"/>
              <a:t>What they are?</a:t>
            </a:r>
            <a:endParaRPr sz="2200"/>
          </a:p>
          <a:p>
            <a:pPr indent="-444500" lvl="1" marL="1219200" marR="0" rtl="0" algn="l">
              <a:lnSpc>
                <a:spcPct val="70000"/>
              </a:lnSpc>
              <a:spcBef>
                <a:spcPts val="0"/>
              </a:spcBef>
              <a:spcAft>
                <a:spcPts val="0"/>
              </a:spcAft>
              <a:buSzPts val="2200"/>
              <a:buChar char="-"/>
            </a:pPr>
            <a:r>
              <a:rPr lang="en-US" sz="2200"/>
              <a:t>Web Vision : Behavioral Health for Children and Aging Population</a:t>
            </a:r>
            <a:endParaRPr sz="2200"/>
          </a:p>
          <a:p>
            <a:pPr indent="-444500" lvl="1" marL="1219200" marR="0" rtl="0" algn="l">
              <a:lnSpc>
                <a:spcPct val="70000"/>
              </a:lnSpc>
              <a:spcBef>
                <a:spcPts val="0"/>
              </a:spcBef>
              <a:spcAft>
                <a:spcPts val="0"/>
              </a:spcAft>
              <a:buSzPts val="2200"/>
              <a:buChar char="-"/>
            </a:pPr>
            <a:r>
              <a:rPr lang="en-US" sz="2200"/>
              <a:t>ETO : Economic Independence Data</a:t>
            </a:r>
            <a:endParaRPr sz="2200"/>
          </a:p>
          <a:p>
            <a:pPr indent="-444500" lvl="1" marL="1219200" marR="0" rtl="0" algn="l">
              <a:lnSpc>
                <a:spcPct val="70000"/>
              </a:lnSpc>
              <a:spcBef>
                <a:spcPts val="0"/>
              </a:spcBef>
              <a:spcAft>
                <a:spcPts val="0"/>
              </a:spcAft>
              <a:buSzPts val="2200"/>
              <a:buChar char="-"/>
            </a:pPr>
            <a:r>
              <a:rPr lang="en-US" sz="2200"/>
              <a:t>Anasazi : Community Service</a:t>
            </a:r>
            <a:endParaRPr sz="2200"/>
          </a:p>
          <a:p>
            <a:pPr indent="-444500" lvl="0" marL="609600" marR="0" rtl="0" algn="l">
              <a:lnSpc>
                <a:spcPct val="70000"/>
              </a:lnSpc>
              <a:spcBef>
                <a:spcPts val="0"/>
              </a:spcBef>
              <a:spcAft>
                <a:spcPts val="0"/>
              </a:spcAft>
              <a:buSzPts val="2200"/>
              <a:buChar char="-"/>
            </a:pPr>
            <a:r>
              <a:rPr lang="en-US" sz="2200"/>
              <a:t>What is the problem with each of them</a:t>
            </a:r>
            <a:endParaRPr sz="2200"/>
          </a:p>
          <a:p>
            <a:pPr indent="-444500" lvl="1" marL="1219200" marR="0" rtl="0" algn="l">
              <a:lnSpc>
                <a:spcPct val="70000"/>
              </a:lnSpc>
              <a:spcBef>
                <a:spcPts val="0"/>
              </a:spcBef>
              <a:spcAft>
                <a:spcPts val="0"/>
              </a:spcAft>
              <a:buSzPts val="2200"/>
              <a:buChar char="-"/>
            </a:pPr>
            <a:r>
              <a:rPr lang="en-US" sz="2200"/>
              <a:t>Different data requirements</a:t>
            </a:r>
            <a:endParaRPr sz="2200"/>
          </a:p>
          <a:p>
            <a:pPr indent="-444500" lvl="2" marL="1828800" marR="0" rtl="0" algn="l">
              <a:lnSpc>
                <a:spcPct val="70000"/>
              </a:lnSpc>
              <a:spcBef>
                <a:spcPts val="0"/>
              </a:spcBef>
              <a:spcAft>
                <a:spcPts val="0"/>
              </a:spcAft>
              <a:buSzPts val="2200"/>
              <a:buChar char="-"/>
            </a:pPr>
            <a:r>
              <a:rPr lang="en-US" sz="2200"/>
              <a:t>Web Vision: No SSN requirement, Babies need not have names</a:t>
            </a:r>
            <a:endParaRPr sz="2200"/>
          </a:p>
          <a:p>
            <a:pPr indent="-444500" lvl="1" marL="1219200" marR="0" rtl="0" algn="l">
              <a:lnSpc>
                <a:spcPct val="70000"/>
              </a:lnSpc>
              <a:spcBef>
                <a:spcPts val="0"/>
              </a:spcBef>
              <a:spcAft>
                <a:spcPts val="0"/>
              </a:spcAft>
              <a:buSzPts val="2200"/>
              <a:buChar char="-"/>
            </a:pPr>
            <a:r>
              <a:rPr lang="en-US" sz="2200"/>
              <a:t>ETO</a:t>
            </a:r>
            <a:endParaRPr sz="2200"/>
          </a:p>
          <a:p>
            <a:pPr indent="-444500" lvl="2" marL="1828800" marR="0" rtl="0" algn="l">
              <a:lnSpc>
                <a:spcPct val="70000"/>
              </a:lnSpc>
              <a:spcBef>
                <a:spcPts val="0"/>
              </a:spcBef>
              <a:spcAft>
                <a:spcPts val="0"/>
              </a:spcAft>
              <a:buSzPts val="2200"/>
              <a:buChar char="-"/>
            </a:pPr>
            <a:r>
              <a:rPr lang="en-US" sz="2200"/>
              <a:t>Running exact deduplication on some variables</a:t>
            </a:r>
            <a:endParaRPr sz="2200"/>
          </a:p>
          <a:p>
            <a:pPr indent="-444500" lvl="1" marL="1219200" marR="0" rtl="0" algn="l">
              <a:lnSpc>
                <a:spcPct val="70000"/>
              </a:lnSpc>
              <a:spcBef>
                <a:spcPts val="0"/>
              </a:spcBef>
              <a:spcAft>
                <a:spcPts val="0"/>
              </a:spcAft>
              <a:buSzPts val="2200"/>
              <a:buChar char="-"/>
            </a:pPr>
            <a:r>
              <a:rPr lang="en-US" sz="2200"/>
              <a:t>Lots of legacy code with not much documentation</a:t>
            </a:r>
            <a:endParaRPr sz="2200"/>
          </a:p>
          <a:p>
            <a:pPr indent="-444500" lvl="2" marL="1828800" marR="0" rtl="0" algn="l">
              <a:lnSpc>
                <a:spcPct val="70000"/>
              </a:lnSpc>
              <a:spcBef>
                <a:spcPts val="0"/>
              </a:spcBef>
              <a:spcAft>
                <a:spcPts val="0"/>
              </a:spcAft>
              <a:buSzPts val="2200"/>
              <a:buChar char="-"/>
            </a:pPr>
            <a:r>
              <a:rPr lang="en-US" sz="2200"/>
              <a:t>Our understanding: </a:t>
            </a:r>
            <a:r>
              <a:rPr b="1" lang="en-US" sz="2200"/>
              <a:t>AND</a:t>
            </a:r>
            <a:r>
              <a:rPr lang="en-US" sz="2200"/>
              <a:t> operations on columns like first name and last name with exact matching!!!</a:t>
            </a:r>
            <a:endParaRPr sz="2200"/>
          </a:p>
          <a:p>
            <a:pPr indent="-444500" lvl="1" marL="1219200" marR="0" rtl="0" algn="l">
              <a:lnSpc>
                <a:spcPct val="70000"/>
              </a:lnSpc>
              <a:spcBef>
                <a:spcPts val="0"/>
              </a:spcBef>
              <a:spcAft>
                <a:spcPts val="0"/>
              </a:spcAft>
              <a:buSzPts val="2200"/>
              <a:buChar char="-"/>
            </a:pPr>
            <a:r>
              <a:rPr lang="en-US" sz="2200"/>
              <a:t>Data entry error</a:t>
            </a:r>
            <a:endParaRPr sz="2200"/>
          </a:p>
        </p:txBody>
      </p:sp>
      <p:sp>
        <p:nvSpPr>
          <p:cNvPr id="2203" name="Google Shape;2203;p330"/>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Three systems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7" name="Shape 2207"/>
        <p:cNvGrpSpPr/>
        <p:nvPr/>
      </p:nvGrpSpPr>
      <p:grpSpPr>
        <a:xfrm>
          <a:off x="0" y="0"/>
          <a:ext cx="0" cy="0"/>
          <a:chOff x="0" y="0"/>
          <a:chExt cx="0" cy="0"/>
        </a:xfrm>
      </p:grpSpPr>
      <p:sp>
        <p:nvSpPr>
          <p:cNvPr id="2208" name="Google Shape;2208;p331"/>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38150" lvl="0" marL="609600" marR="0" rtl="0" algn="l">
              <a:lnSpc>
                <a:spcPct val="70000"/>
              </a:lnSpc>
              <a:spcBef>
                <a:spcPts val="1100"/>
              </a:spcBef>
              <a:spcAft>
                <a:spcPts val="0"/>
              </a:spcAft>
              <a:buClr>
                <a:schemeClr val="dk2"/>
              </a:buClr>
              <a:buSzPts val="2100"/>
              <a:buFont typeface="Arial"/>
              <a:buChar char="-"/>
            </a:pPr>
            <a:r>
              <a:rPr lang="en-US" sz="2000"/>
              <a:t>What does it mean?</a:t>
            </a:r>
            <a:endParaRPr sz="2000"/>
          </a:p>
          <a:p>
            <a:pPr indent="-431800" lvl="1" marL="1219200" rtl="0" algn="l">
              <a:lnSpc>
                <a:spcPct val="70000"/>
              </a:lnSpc>
              <a:spcBef>
                <a:spcPts val="1100"/>
              </a:spcBef>
              <a:spcAft>
                <a:spcPts val="0"/>
              </a:spcAft>
              <a:buSzPts val="2000"/>
              <a:buChar char="-"/>
            </a:pPr>
            <a:r>
              <a:rPr lang="en-US" sz="2000"/>
              <a:t>A method to determine whether two items are the same, even if they do not match exactly due to different specification, or spelling error etc.</a:t>
            </a:r>
            <a:endParaRPr/>
          </a:p>
          <a:p>
            <a:pPr indent="-431800" lvl="0" marL="609600" marR="0" rtl="0" algn="l">
              <a:lnSpc>
                <a:spcPct val="70000"/>
              </a:lnSpc>
              <a:spcBef>
                <a:spcPts val="0"/>
              </a:spcBef>
              <a:spcAft>
                <a:spcPts val="0"/>
              </a:spcAft>
              <a:buSzPts val="2000"/>
              <a:buChar char="-"/>
            </a:pPr>
            <a:r>
              <a:rPr lang="en-US" sz="2000"/>
              <a:t>M probability (quality/reliability) </a:t>
            </a:r>
            <a:endParaRPr sz="2000"/>
          </a:p>
          <a:p>
            <a:pPr indent="-431800" lvl="1" marL="1219200" marR="0" rtl="0" algn="l">
              <a:lnSpc>
                <a:spcPct val="70000"/>
              </a:lnSpc>
              <a:spcBef>
                <a:spcPts val="0"/>
              </a:spcBef>
              <a:spcAft>
                <a:spcPts val="0"/>
              </a:spcAft>
              <a:buSzPts val="2000"/>
              <a:buChar char="-"/>
            </a:pPr>
            <a:r>
              <a:rPr lang="en-US" sz="2000"/>
              <a:t>P(two field values agree | It’s a match)</a:t>
            </a:r>
            <a:endParaRPr sz="2000"/>
          </a:p>
          <a:p>
            <a:pPr indent="-431800" lvl="2" marL="1828800" marR="0" rtl="0" algn="l">
              <a:lnSpc>
                <a:spcPct val="70000"/>
              </a:lnSpc>
              <a:spcBef>
                <a:spcPts val="0"/>
              </a:spcBef>
              <a:spcAft>
                <a:spcPts val="0"/>
              </a:spcAft>
              <a:buSzPts val="2000"/>
              <a:buChar char="-"/>
            </a:pPr>
            <a:r>
              <a:rPr lang="en-US"/>
              <a:t>Determines how good a record has been documented (SSN, for instance)</a:t>
            </a:r>
            <a:endParaRPr sz="2000"/>
          </a:p>
          <a:p>
            <a:pPr indent="-431800" lvl="0" marL="609600" marR="0" rtl="0" algn="l">
              <a:lnSpc>
                <a:spcPct val="70000"/>
              </a:lnSpc>
              <a:spcBef>
                <a:spcPts val="0"/>
              </a:spcBef>
              <a:spcAft>
                <a:spcPts val="0"/>
              </a:spcAft>
              <a:buSzPts val="2000"/>
              <a:buChar char="-"/>
            </a:pPr>
            <a:r>
              <a:rPr lang="en-US" sz="2000"/>
              <a:t>U probability (commonness)</a:t>
            </a:r>
            <a:endParaRPr sz="2000"/>
          </a:p>
          <a:p>
            <a:pPr indent="-431800" lvl="1" marL="1219200" marR="0" rtl="0" algn="l">
              <a:lnSpc>
                <a:spcPct val="70000"/>
              </a:lnSpc>
              <a:spcBef>
                <a:spcPts val="0"/>
              </a:spcBef>
              <a:spcAft>
                <a:spcPts val="0"/>
              </a:spcAft>
              <a:buSzPts val="2000"/>
              <a:buChar char="-"/>
            </a:pPr>
            <a:r>
              <a:rPr lang="en-US" sz="2000"/>
              <a:t>P(two field values agree | It’s not a match)</a:t>
            </a:r>
            <a:endParaRPr sz="2000"/>
          </a:p>
          <a:p>
            <a:pPr indent="-431800" lvl="2" marL="1828800" marR="0" rtl="0" algn="l">
              <a:lnSpc>
                <a:spcPct val="70000"/>
              </a:lnSpc>
              <a:spcBef>
                <a:spcPts val="0"/>
              </a:spcBef>
              <a:spcAft>
                <a:spcPts val="0"/>
              </a:spcAft>
              <a:buSzPts val="2000"/>
              <a:buChar char="-"/>
            </a:pPr>
            <a:r>
              <a:rPr lang="en-US"/>
              <a:t>Imagine a column of City. To distinguish between 2 people who live in D.C, not very helpful.</a:t>
            </a:r>
            <a:endParaRPr sz="2000"/>
          </a:p>
          <a:p>
            <a:pPr indent="-431800" lvl="0" marL="609600" marR="0" rtl="0" algn="l">
              <a:lnSpc>
                <a:spcPct val="70000"/>
              </a:lnSpc>
              <a:spcBef>
                <a:spcPts val="0"/>
              </a:spcBef>
              <a:spcAft>
                <a:spcPts val="0"/>
              </a:spcAft>
              <a:buSzPts val="2000"/>
              <a:buChar char="-"/>
            </a:pPr>
            <a:r>
              <a:rPr lang="en-US" sz="2000"/>
              <a:t>Composite Weight Scores</a:t>
            </a:r>
            <a:endParaRPr sz="2000"/>
          </a:p>
          <a:p>
            <a:pPr indent="-431800" lvl="1" marL="1219200" marR="0" rtl="0" algn="l">
              <a:lnSpc>
                <a:spcPct val="70000"/>
              </a:lnSpc>
              <a:spcBef>
                <a:spcPts val="0"/>
              </a:spcBef>
              <a:spcAft>
                <a:spcPts val="0"/>
              </a:spcAft>
              <a:buSzPts val="2000"/>
              <a:buChar char="-"/>
            </a:pPr>
            <a:r>
              <a:rPr lang="en-US" sz="2000"/>
              <a:t>Agreement Weights and Disagreement Weights for each fields depending on agreement or disagreement</a:t>
            </a:r>
            <a:endParaRPr sz="2000"/>
          </a:p>
          <a:p>
            <a:pPr indent="-431800" lvl="1" marL="1219200" marR="0" rtl="0" algn="l">
              <a:lnSpc>
                <a:spcPct val="70000"/>
              </a:lnSpc>
              <a:spcBef>
                <a:spcPts val="0"/>
              </a:spcBef>
              <a:spcAft>
                <a:spcPts val="0"/>
              </a:spcAft>
              <a:buSzPts val="2000"/>
              <a:buChar char="-"/>
            </a:pPr>
            <a:r>
              <a:rPr lang="en-US" sz="2000"/>
              <a:t>Sum those weights across each row of comparison to get Composite Score</a:t>
            </a:r>
            <a:endParaRPr sz="2000"/>
          </a:p>
          <a:p>
            <a:pPr indent="-431800" lvl="1" marL="1219200" marR="0" rtl="0" algn="l">
              <a:lnSpc>
                <a:spcPct val="70000"/>
              </a:lnSpc>
              <a:spcBef>
                <a:spcPts val="0"/>
              </a:spcBef>
              <a:spcAft>
                <a:spcPts val="0"/>
              </a:spcAft>
              <a:buSzPts val="2000"/>
              <a:buChar char="-"/>
            </a:pPr>
            <a:r>
              <a:rPr lang="en-US" sz="2000"/>
              <a:t>Positive Composite: A match, Negative Composite: A mis-match</a:t>
            </a:r>
            <a:endParaRPr sz="2000"/>
          </a:p>
          <a:p>
            <a:pPr indent="0" lvl="0" marL="0" marR="0" rtl="0" algn="l">
              <a:lnSpc>
                <a:spcPct val="70000"/>
              </a:lnSpc>
              <a:spcBef>
                <a:spcPts val="1100"/>
              </a:spcBef>
              <a:spcAft>
                <a:spcPts val="0"/>
              </a:spcAft>
              <a:buNone/>
            </a:pPr>
            <a:br>
              <a:rPr b="1" lang="en-US" sz="2000"/>
            </a:br>
            <a:r>
              <a:rPr b="1" lang="en-US" sz="2000"/>
              <a:t>	</a:t>
            </a:r>
            <a:r>
              <a:rPr b="1" lang="en-US" sz="1000"/>
              <a:t>Ref : </a:t>
            </a:r>
            <a:r>
              <a:rPr b="1" lang="en-US" sz="1000" u="sng">
                <a:solidFill>
                  <a:schemeClr val="hlink"/>
                </a:solidFill>
                <a:hlinkClick r:id="rId3"/>
              </a:rPr>
              <a:t>http://www.heinz.cmu.edu/~roehrig/Record%20Linkage/Fellegi-Sunter.pdf</a:t>
            </a:r>
            <a:br>
              <a:rPr b="1" lang="en-US" sz="1000"/>
            </a:br>
            <a:endParaRPr b="1" sz="1000"/>
          </a:p>
        </p:txBody>
      </p:sp>
      <p:sp>
        <p:nvSpPr>
          <p:cNvPr id="2209" name="Google Shape;2209;p331"/>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Probabilistic linkage</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4" name="Shape 2214"/>
        <p:cNvGrpSpPr/>
        <p:nvPr/>
      </p:nvGrpSpPr>
      <p:grpSpPr>
        <a:xfrm>
          <a:off x="0" y="0"/>
          <a:ext cx="0" cy="0"/>
          <a:chOff x="0" y="0"/>
          <a:chExt cx="0" cy="0"/>
        </a:xfrm>
      </p:grpSpPr>
      <p:sp>
        <p:nvSpPr>
          <p:cNvPr id="2215" name="Google Shape;2215;p33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Approach</a:t>
            </a:r>
            <a:endParaRPr sz="4000"/>
          </a:p>
        </p:txBody>
      </p:sp>
      <p:sp>
        <p:nvSpPr>
          <p:cNvPr id="2216" name="Google Shape;2216;p332"/>
          <p:cNvSpPr/>
          <p:nvPr/>
        </p:nvSpPr>
        <p:spPr>
          <a:xfrm>
            <a:off x="2344150" y="1543975"/>
            <a:ext cx="1502400" cy="10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Web Vision</a:t>
            </a:r>
            <a:endParaRPr/>
          </a:p>
        </p:txBody>
      </p:sp>
      <p:sp>
        <p:nvSpPr>
          <p:cNvPr id="2217" name="Google Shape;2217;p332"/>
          <p:cNvSpPr/>
          <p:nvPr/>
        </p:nvSpPr>
        <p:spPr>
          <a:xfrm>
            <a:off x="5186700" y="1543975"/>
            <a:ext cx="1502400" cy="10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ETO</a:t>
            </a:r>
            <a:endParaRPr/>
          </a:p>
        </p:txBody>
      </p:sp>
      <p:sp>
        <p:nvSpPr>
          <p:cNvPr id="2218" name="Google Shape;2218;p332"/>
          <p:cNvSpPr/>
          <p:nvPr/>
        </p:nvSpPr>
        <p:spPr>
          <a:xfrm>
            <a:off x="8039500" y="1543975"/>
            <a:ext cx="1502400" cy="102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Anasazi</a:t>
            </a:r>
            <a:endParaRPr/>
          </a:p>
        </p:txBody>
      </p:sp>
      <p:sp>
        <p:nvSpPr>
          <p:cNvPr id="2219" name="Google Shape;2219;p332"/>
          <p:cNvSpPr txBox="1"/>
          <p:nvPr/>
        </p:nvSpPr>
        <p:spPr>
          <a:xfrm>
            <a:off x="2513775" y="1170388"/>
            <a:ext cx="15024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Deduplicate</a:t>
            </a:r>
            <a:endParaRPr/>
          </a:p>
        </p:txBody>
      </p:sp>
      <p:sp>
        <p:nvSpPr>
          <p:cNvPr id="2220" name="Google Shape;2220;p332"/>
          <p:cNvSpPr txBox="1"/>
          <p:nvPr/>
        </p:nvSpPr>
        <p:spPr>
          <a:xfrm>
            <a:off x="5344200" y="1246600"/>
            <a:ext cx="1253100" cy="2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Deduplicate</a:t>
            </a:r>
            <a:endParaRPr>
              <a:solidFill>
                <a:schemeClr val="dk1"/>
              </a:solidFill>
            </a:endParaRPr>
          </a:p>
        </p:txBody>
      </p:sp>
      <p:sp>
        <p:nvSpPr>
          <p:cNvPr id="2221" name="Google Shape;2221;p332"/>
          <p:cNvSpPr txBox="1"/>
          <p:nvPr/>
        </p:nvSpPr>
        <p:spPr>
          <a:xfrm>
            <a:off x="8094950" y="1212825"/>
            <a:ext cx="15024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Deduplicate</a:t>
            </a:r>
            <a:endParaRPr/>
          </a:p>
        </p:txBody>
      </p:sp>
      <p:cxnSp>
        <p:nvCxnSpPr>
          <p:cNvPr id="2222" name="Google Shape;2222;p332"/>
          <p:cNvCxnSpPr>
            <a:stCxn id="2216" idx="2"/>
          </p:cNvCxnSpPr>
          <p:nvPr/>
        </p:nvCxnSpPr>
        <p:spPr>
          <a:xfrm flipH="1">
            <a:off x="3077650" y="2566075"/>
            <a:ext cx="17700" cy="629400"/>
          </a:xfrm>
          <a:prstGeom prst="straightConnector1">
            <a:avLst/>
          </a:prstGeom>
          <a:noFill/>
          <a:ln cap="flat" cmpd="sng" w="9525">
            <a:solidFill>
              <a:schemeClr val="dk2"/>
            </a:solidFill>
            <a:prstDash val="solid"/>
            <a:round/>
            <a:headEnd len="med" w="med" type="none"/>
            <a:tailEnd len="med" w="med" type="none"/>
          </a:ln>
        </p:spPr>
      </p:cxnSp>
      <p:cxnSp>
        <p:nvCxnSpPr>
          <p:cNvPr id="2223" name="Google Shape;2223;p332"/>
          <p:cNvCxnSpPr>
            <a:endCxn id="2217" idx="2"/>
          </p:cNvCxnSpPr>
          <p:nvPr/>
        </p:nvCxnSpPr>
        <p:spPr>
          <a:xfrm>
            <a:off x="5937900" y="2566075"/>
            <a:ext cx="0" cy="0"/>
          </a:xfrm>
          <a:prstGeom prst="straightConnector1">
            <a:avLst/>
          </a:prstGeom>
          <a:noFill/>
          <a:ln cap="flat" cmpd="sng" w="9525">
            <a:solidFill>
              <a:schemeClr val="dk2"/>
            </a:solidFill>
            <a:prstDash val="solid"/>
            <a:round/>
            <a:headEnd len="med" w="med" type="none"/>
            <a:tailEnd len="med" w="med" type="none"/>
          </a:ln>
        </p:spPr>
      </p:cxnSp>
      <p:cxnSp>
        <p:nvCxnSpPr>
          <p:cNvPr id="2224" name="Google Shape;2224;p332"/>
          <p:cNvCxnSpPr/>
          <p:nvPr/>
        </p:nvCxnSpPr>
        <p:spPr>
          <a:xfrm flipH="1">
            <a:off x="8792650" y="2566075"/>
            <a:ext cx="17700" cy="629400"/>
          </a:xfrm>
          <a:prstGeom prst="straightConnector1">
            <a:avLst/>
          </a:prstGeom>
          <a:noFill/>
          <a:ln cap="flat" cmpd="sng" w="9525">
            <a:solidFill>
              <a:schemeClr val="dk2"/>
            </a:solidFill>
            <a:prstDash val="solid"/>
            <a:round/>
            <a:headEnd len="med" w="med" type="none"/>
            <a:tailEnd len="med" w="med" type="none"/>
          </a:ln>
        </p:spPr>
      </p:cxnSp>
      <p:cxnSp>
        <p:nvCxnSpPr>
          <p:cNvPr id="2225" name="Google Shape;2225;p332"/>
          <p:cNvCxnSpPr/>
          <p:nvPr/>
        </p:nvCxnSpPr>
        <p:spPr>
          <a:xfrm>
            <a:off x="3077625" y="3195325"/>
            <a:ext cx="5718900" cy="0"/>
          </a:xfrm>
          <a:prstGeom prst="straightConnector1">
            <a:avLst/>
          </a:prstGeom>
          <a:noFill/>
          <a:ln cap="flat" cmpd="sng" w="9525">
            <a:solidFill>
              <a:schemeClr val="dk2"/>
            </a:solidFill>
            <a:prstDash val="solid"/>
            <a:round/>
            <a:headEnd len="med" w="med" type="none"/>
            <a:tailEnd len="med" w="med" type="none"/>
          </a:ln>
        </p:spPr>
      </p:cxnSp>
      <p:sp>
        <p:nvSpPr>
          <p:cNvPr id="2226" name="Google Shape;2226;p332"/>
          <p:cNvSpPr txBox="1"/>
          <p:nvPr/>
        </p:nvSpPr>
        <p:spPr>
          <a:xfrm>
            <a:off x="4828800" y="3282600"/>
            <a:ext cx="22296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Deduplicate </a:t>
            </a:r>
            <a:endParaRPr/>
          </a:p>
        </p:txBody>
      </p:sp>
      <p:sp>
        <p:nvSpPr>
          <p:cNvPr id="2227" name="Google Shape;2227;p332"/>
          <p:cNvSpPr txBox="1"/>
          <p:nvPr/>
        </p:nvSpPr>
        <p:spPr>
          <a:xfrm>
            <a:off x="3783100" y="2844396"/>
            <a:ext cx="1502400" cy="2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Union</a:t>
            </a:r>
            <a:endParaRPr/>
          </a:p>
        </p:txBody>
      </p:sp>
      <p:sp>
        <p:nvSpPr>
          <p:cNvPr id="2228" name="Google Shape;2228;p332"/>
          <p:cNvSpPr txBox="1"/>
          <p:nvPr/>
        </p:nvSpPr>
        <p:spPr>
          <a:xfrm>
            <a:off x="6640600" y="2880697"/>
            <a:ext cx="1502400" cy="2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Union</a:t>
            </a:r>
            <a:r>
              <a:rPr lang="en-US">
                <a:solidFill>
                  <a:schemeClr val="dk1"/>
                </a:solidFill>
              </a:rPr>
              <a:t> </a:t>
            </a:r>
            <a:endParaRPr>
              <a:solidFill>
                <a:schemeClr val="dk1"/>
              </a:solidFill>
            </a:endParaRPr>
          </a:p>
        </p:txBody>
      </p:sp>
      <p:cxnSp>
        <p:nvCxnSpPr>
          <p:cNvPr id="2229" name="Google Shape;2229;p332"/>
          <p:cNvCxnSpPr>
            <a:stCxn id="2226" idx="2"/>
          </p:cNvCxnSpPr>
          <p:nvPr/>
        </p:nvCxnSpPr>
        <p:spPr>
          <a:xfrm flipH="1">
            <a:off x="2779800" y="3575400"/>
            <a:ext cx="3163800" cy="346800"/>
          </a:xfrm>
          <a:prstGeom prst="straightConnector1">
            <a:avLst/>
          </a:prstGeom>
          <a:noFill/>
          <a:ln cap="flat" cmpd="sng" w="9525">
            <a:solidFill>
              <a:schemeClr val="dk2"/>
            </a:solidFill>
            <a:prstDash val="solid"/>
            <a:round/>
            <a:headEnd len="med" w="med" type="none"/>
            <a:tailEnd len="med" w="med" type="none"/>
          </a:ln>
        </p:spPr>
      </p:cxnSp>
      <p:graphicFrame>
        <p:nvGraphicFramePr>
          <p:cNvPr id="2230" name="Google Shape;2230;p332"/>
          <p:cNvGraphicFramePr/>
          <p:nvPr/>
        </p:nvGraphicFramePr>
        <p:xfrm>
          <a:off x="782875" y="3946425"/>
          <a:ext cx="3000000" cy="3000000"/>
        </p:xfrm>
        <a:graphic>
          <a:graphicData uri="http://schemas.openxmlformats.org/drawingml/2006/table">
            <a:tbl>
              <a:tblPr>
                <a:noFill/>
                <a:tableStyleId>{020FCF1E-ECCD-40E1-A6CB-5F374742C74B}</a:tableStyleId>
              </a:tblPr>
              <a:tblGrid>
                <a:gridCol w="1130875"/>
                <a:gridCol w="1130875"/>
                <a:gridCol w="1130875"/>
              </a:tblGrid>
              <a:tr h="368175">
                <a:tc>
                  <a:txBody>
                    <a:bodyPr>
                      <a:noAutofit/>
                    </a:bodyPr>
                    <a:lstStyle/>
                    <a:p>
                      <a:pPr indent="0" lvl="0" marL="0" rtl="0" algn="l">
                        <a:spcBef>
                          <a:spcPts val="0"/>
                        </a:spcBef>
                        <a:spcAft>
                          <a:spcPts val="0"/>
                        </a:spcAft>
                        <a:buNone/>
                      </a:pPr>
                      <a:r>
                        <a:rPr b="1" lang="en-US"/>
                        <a:t>New ID</a:t>
                      </a:r>
                      <a:endParaRPr b="1"/>
                    </a:p>
                  </a:txBody>
                  <a:tcPr marT="91425" marB="91425" marR="91425" marL="91425"/>
                </a:tc>
                <a:tc>
                  <a:txBody>
                    <a:bodyPr>
                      <a:noAutofit/>
                    </a:bodyPr>
                    <a:lstStyle/>
                    <a:p>
                      <a:pPr indent="0" lvl="0" marL="0" rtl="0" algn="l">
                        <a:spcBef>
                          <a:spcPts val="0"/>
                        </a:spcBef>
                        <a:spcAft>
                          <a:spcPts val="0"/>
                        </a:spcAft>
                        <a:buNone/>
                      </a:pPr>
                      <a:r>
                        <a:rPr b="1" lang="en-US"/>
                        <a:t>Old ID</a:t>
                      </a:r>
                      <a:endParaRPr b="1"/>
                    </a:p>
                  </a:txBody>
                  <a:tcPr marT="91425" marB="91425" marR="91425" marL="91425"/>
                </a:tc>
                <a:tc>
                  <a:txBody>
                    <a:bodyPr>
                      <a:noAutofit/>
                    </a:bodyPr>
                    <a:lstStyle/>
                    <a:p>
                      <a:pPr indent="0" lvl="0" marL="0" rtl="0" algn="l">
                        <a:spcBef>
                          <a:spcPts val="0"/>
                        </a:spcBef>
                        <a:spcAft>
                          <a:spcPts val="0"/>
                        </a:spcAft>
                        <a:buNone/>
                      </a:pPr>
                      <a:r>
                        <a:rPr b="1" lang="en-US"/>
                        <a:t>Table Code</a:t>
                      </a:r>
                      <a:endParaRPr b="1"/>
                    </a:p>
                  </a:txBody>
                  <a:tcPr marT="91425" marB="91425" marR="91425" marL="91425"/>
                </a:tc>
              </a:tr>
              <a:tr h="381000">
                <a:tc>
                  <a:txBody>
                    <a:bodyPr>
                      <a:noAutofit/>
                    </a:bodyPr>
                    <a:lstStyle/>
                    <a:p>
                      <a:pPr indent="0" lvl="0" marL="0" rtl="0" algn="l">
                        <a:spcBef>
                          <a:spcPts val="0"/>
                        </a:spcBef>
                        <a:spcAft>
                          <a:spcPts val="0"/>
                        </a:spcAft>
                        <a:buNone/>
                      </a:pPr>
                      <a:r>
                        <a:rPr lang="en-US"/>
                        <a:t>1</a:t>
                      </a:r>
                      <a:endParaRPr/>
                    </a:p>
                  </a:txBody>
                  <a:tcPr marT="91425" marB="91425" marR="91425" marL="91425"/>
                </a:tc>
                <a:tc>
                  <a:txBody>
                    <a:bodyPr>
                      <a:noAutofit/>
                    </a:bodyPr>
                    <a:lstStyle/>
                    <a:p>
                      <a:pPr indent="0" lvl="0" marL="0" rtl="0" algn="l">
                        <a:spcBef>
                          <a:spcPts val="0"/>
                        </a:spcBef>
                        <a:spcAft>
                          <a:spcPts val="0"/>
                        </a:spcAft>
                        <a:buNone/>
                      </a:pPr>
                      <a:r>
                        <a:rPr lang="en-US"/>
                        <a:t>66</a:t>
                      </a:r>
                      <a:endParaRPr/>
                    </a:p>
                  </a:txBody>
                  <a:tcPr marT="91425" marB="91425" marR="91425" marL="91425"/>
                </a:tc>
                <a:tc>
                  <a:txBody>
                    <a:bodyPr>
                      <a:noAutofit/>
                    </a:bodyPr>
                    <a:lstStyle/>
                    <a:p>
                      <a:pPr indent="0" lvl="0" marL="0" rtl="0" algn="l">
                        <a:spcBef>
                          <a:spcPts val="0"/>
                        </a:spcBef>
                        <a:spcAft>
                          <a:spcPts val="0"/>
                        </a:spcAft>
                        <a:buNone/>
                      </a:pPr>
                      <a:r>
                        <a:rPr lang="en-US"/>
                        <a:t>WebVision</a:t>
                      </a:r>
                      <a:endParaRPr/>
                    </a:p>
                  </a:txBody>
                  <a:tcPr marT="91425" marB="91425" marR="91425" marL="91425"/>
                </a:tc>
              </a:tr>
              <a:tr h="381000">
                <a:tc>
                  <a:txBody>
                    <a:bodyPr>
                      <a:noAutofit/>
                    </a:bodyPr>
                    <a:lstStyle/>
                    <a:p>
                      <a:pPr indent="0" lvl="0" marL="0" rtl="0" algn="l">
                        <a:spcBef>
                          <a:spcPts val="0"/>
                        </a:spcBef>
                        <a:spcAft>
                          <a:spcPts val="0"/>
                        </a:spcAft>
                        <a:buNone/>
                      </a:pPr>
                      <a:r>
                        <a:rPr lang="en-US"/>
                        <a:t>1</a:t>
                      </a:r>
                      <a:endParaRPr/>
                    </a:p>
                  </a:txBody>
                  <a:tcPr marT="91425" marB="91425" marR="91425" marL="91425"/>
                </a:tc>
                <a:tc>
                  <a:txBody>
                    <a:bodyPr>
                      <a:noAutofit/>
                    </a:bodyPr>
                    <a:lstStyle/>
                    <a:p>
                      <a:pPr indent="0" lvl="0" marL="0" rtl="0" algn="l">
                        <a:spcBef>
                          <a:spcPts val="0"/>
                        </a:spcBef>
                        <a:spcAft>
                          <a:spcPts val="0"/>
                        </a:spcAft>
                        <a:buNone/>
                      </a:pPr>
                      <a:r>
                        <a:rPr lang="en-US"/>
                        <a:t>77</a:t>
                      </a:r>
                      <a:endParaRPr/>
                    </a:p>
                  </a:txBody>
                  <a:tcPr marT="91425" marB="91425" marR="91425" marL="91425"/>
                </a:tc>
                <a:tc>
                  <a:txBody>
                    <a:bodyPr>
                      <a:noAutofit/>
                    </a:bodyPr>
                    <a:lstStyle/>
                    <a:p>
                      <a:pPr indent="0" lvl="0" marL="0" rtl="0" algn="l">
                        <a:spcBef>
                          <a:spcPts val="0"/>
                        </a:spcBef>
                        <a:spcAft>
                          <a:spcPts val="0"/>
                        </a:spcAft>
                        <a:buNone/>
                      </a:pPr>
                      <a:r>
                        <a:rPr lang="en-US"/>
                        <a:t>ETO</a:t>
                      </a:r>
                      <a:endParaRPr/>
                    </a:p>
                  </a:txBody>
                  <a:tcPr marT="91425" marB="91425" marR="91425" marL="91425"/>
                </a:tc>
              </a:tr>
              <a:tr h="381000">
                <a:tc>
                  <a:txBody>
                    <a:bodyPr>
                      <a:noAutofit/>
                    </a:bodyPr>
                    <a:lstStyle/>
                    <a:p>
                      <a:pPr indent="0" lvl="0" marL="0" rtl="0" algn="l">
                        <a:spcBef>
                          <a:spcPts val="0"/>
                        </a:spcBef>
                        <a:spcAft>
                          <a:spcPts val="0"/>
                        </a:spcAft>
                        <a:buNone/>
                      </a:pPr>
                      <a:r>
                        <a:rPr lang="en-US"/>
                        <a:t>1</a:t>
                      </a:r>
                      <a:endParaRPr/>
                    </a:p>
                  </a:txBody>
                  <a:tcPr marT="91425" marB="91425" marR="91425" marL="91425"/>
                </a:tc>
                <a:tc>
                  <a:txBody>
                    <a:bodyPr>
                      <a:noAutofit/>
                    </a:bodyPr>
                    <a:lstStyle/>
                    <a:p>
                      <a:pPr indent="0" lvl="0" marL="0" rtl="0" algn="l">
                        <a:spcBef>
                          <a:spcPts val="0"/>
                        </a:spcBef>
                        <a:spcAft>
                          <a:spcPts val="0"/>
                        </a:spcAft>
                        <a:buNone/>
                      </a:pPr>
                      <a:r>
                        <a:rPr lang="en-US"/>
                        <a:t>88</a:t>
                      </a:r>
                      <a:endParaRPr/>
                    </a:p>
                  </a:txBody>
                  <a:tcPr marT="91425" marB="91425" marR="91425" marL="91425"/>
                </a:tc>
                <a:tc>
                  <a:txBody>
                    <a:bodyPr>
                      <a:noAutofit/>
                    </a:bodyPr>
                    <a:lstStyle/>
                    <a:p>
                      <a:pPr indent="0" lvl="0" marL="0" rtl="0" algn="l">
                        <a:spcBef>
                          <a:spcPts val="0"/>
                        </a:spcBef>
                        <a:spcAft>
                          <a:spcPts val="0"/>
                        </a:spcAft>
                        <a:buNone/>
                      </a:pPr>
                      <a:r>
                        <a:rPr lang="en-US"/>
                        <a:t>Anasazi</a:t>
                      </a:r>
                      <a:endParaRPr/>
                    </a:p>
                  </a:txBody>
                  <a:tcPr marT="91425" marB="91425" marR="91425" marL="91425"/>
                </a:tc>
              </a:tr>
            </a:tbl>
          </a:graphicData>
        </a:graphic>
      </p:graphicFrame>
      <p:cxnSp>
        <p:nvCxnSpPr>
          <p:cNvPr id="2231" name="Google Shape;2231;p332"/>
          <p:cNvCxnSpPr/>
          <p:nvPr/>
        </p:nvCxnSpPr>
        <p:spPr>
          <a:xfrm>
            <a:off x="4168100" y="4746250"/>
            <a:ext cx="31746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2232" name="Google Shape;2232;p332"/>
          <p:cNvGraphicFramePr/>
          <p:nvPr/>
        </p:nvGraphicFramePr>
        <p:xfrm>
          <a:off x="7342700" y="3985750"/>
          <a:ext cx="3000000" cy="3000000"/>
        </p:xfrm>
        <a:graphic>
          <a:graphicData uri="http://schemas.openxmlformats.org/drawingml/2006/table">
            <a:tbl>
              <a:tblPr>
                <a:noFill/>
                <a:tableStyleId>{020FCF1E-ECCD-40E1-A6CB-5F374742C74B}</a:tableStyleId>
              </a:tblPr>
              <a:tblGrid>
                <a:gridCol w="676525"/>
                <a:gridCol w="676525"/>
                <a:gridCol w="676525"/>
                <a:gridCol w="676525"/>
                <a:gridCol w="676525"/>
              </a:tblGrid>
              <a:tr h="577825">
                <a:tc>
                  <a:txBody>
                    <a:bodyPr>
                      <a:noAutofit/>
                    </a:bodyPr>
                    <a:lstStyle/>
                    <a:p>
                      <a:pPr indent="0" lvl="0" marL="0" rtl="0" algn="l">
                        <a:spcBef>
                          <a:spcPts val="0"/>
                        </a:spcBef>
                        <a:spcAft>
                          <a:spcPts val="0"/>
                        </a:spcAft>
                        <a:buNone/>
                      </a:pPr>
                      <a:r>
                        <a:rPr b="1" lang="en-US"/>
                        <a:t>New ID</a:t>
                      </a:r>
                      <a:endParaRPr b="1"/>
                    </a:p>
                  </a:txBody>
                  <a:tcPr marT="91425" marB="91425" marR="91425" marL="91425"/>
                </a:tc>
                <a:tc>
                  <a:txBody>
                    <a:bodyPr>
                      <a:noAutofit/>
                    </a:bodyPr>
                    <a:lstStyle/>
                    <a:p>
                      <a:pPr indent="0" lvl="0" marL="0" rtl="0" algn="l">
                        <a:spcBef>
                          <a:spcPts val="0"/>
                        </a:spcBef>
                        <a:spcAft>
                          <a:spcPts val="0"/>
                        </a:spcAft>
                        <a:buNone/>
                      </a:pPr>
                      <a:r>
                        <a:rPr b="1" lang="en-US"/>
                        <a:t>Name</a:t>
                      </a:r>
                      <a:endParaRPr b="1"/>
                    </a:p>
                  </a:txBody>
                  <a:tcPr marT="91425" marB="91425" marR="91425" marL="91425"/>
                </a:tc>
                <a:tc>
                  <a:txBody>
                    <a:bodyPr>
                      <a:noAutofit/>
                    </a:bodyPr>
                    <a:lstStyle/>
                    <a:p>
                      <a:pPr indent="0" lvl="0" marL="0" rtl="0" algn="l">
                        <a:spcBef>
                          <a:spcPts val="0"/>
                        </a:spcBef>
                        <a:spcAft>
                          <a:spcPts val="0"/>
                        </a:spcAft>
                        <a:buNone/>
                      </a:pPr>
                      <a:r>
                        <a:rPr b="1" lang="en-US"/>
                        <a:t>DOB</a:t>
                      </a:r>
                      <a:endParaRPr b="1"/>
                    </a:p>
                  </a:txBody>
                  <a:tcPr marT="91425" marB="91425" marR="91425" marL="91425"/>
                </a:tc>
                <a:tc>
                  <a:txBody>
                    <a:bodyPr>
                      <a:noAutofit/>
                    </a:bodyPr>
                    <a:lstStyle/>
                    <a:p>
                      <a:pPr indent="0" lvl="0" marL="0" rtl="0" algn="l">
                        <a:spcBef>
                          <a:spcPts val="0"/>
                        </a:spcBef>
                        <a:spcAft>
                          <a:spcPts val="0"/>
                        </a:spcAft>
                        <a:buNone/>
                      </a:pPr>
                      <a:r>
                        <a:rPr b="1" lang="en-US"/>
                        <a:t>SSN</a:t>
                      </a:r>
                      <a:endParaRPr b="1"/>
                    </a:p>
                  </a:txBody>
                  <a:tcPr marT="91425" marB="91425" marR="91425" marL="91425"/>
                </a:tc>
                <a:tc>
                  <a:txBody>
                    <a:bodyPr>
                      <a:noAutofit/>
                    </a:bodyPr>
                    <a:lstStyle/>
                    <a:p>
                      <a:pPr indent="0" lvl="0" marL="0" rtl="0" algn="l">
                        <a:spcBef>
                          <a:spcPts val="0"/>
                        </a:spcBef>
                        <a:spcAft>
                          <a:spcPts val="0"/>
                        </a:spcAft>
                        <a:buNone/>
                      </a:pPr>
                      <a:r>
                        <a:rPr b="1" lang="en-US"/>
                        <a:t>…...</a:t>
                      </a:r>
                      <a:endParaRPr b="1"/>
                    </a:p>
                  </a:txBody>
                  <a:tcPr marT="91425" marB="91425" marR="91425" marL="91425"/>
                </a:tc>
              </a:tr>
              <a:tr h="432425">
                <a:tc>
                  <a:txBody>
                    <a:bodyPr>
                      <a:noAutofit/>
                    </a:bodyPr>
                    <a:lstStyle/>
                    <a:p>
                      <a:pPr indent="0" lvl="0" marL="0" rtl="0" algn="l">
                        <a:spcBef>
                          <a:spcPts val="0"/>
                        </a:spcBef>
                        <a:spcAft>
                          <a:spcPts val="0"/>
                        </a:spcAft>
                        <a:buNone/>
                      </a:pPr>
                      <a:r>
                        <a:rPr lang="en-US"/>
                        <a:t>1</a:t>
                      </a:r>
                      <a:endParaRPr/>
                    </a:p>
                  </a:txBody>
                  <a:tcPr marT="91425" marB="91425" marR="91425" marL="91425"/>
                </a:tc>
                <a:tc>
                  <a:txBody>
                    <a:bodyPr>
                      <a:noAutofit/>
                    </a:bodyPr>
                    <a:lstStyle/>
                    <a:p>
                      <a:pPr indent="0" lvl="0" marL="0" rtl="0" algn="l">
                        <a:spcBef>
                          <a:spcPts val="0"/>
                        </a:spcBef>
                        <a:spcAft>
                          <a:spcPts val="0"/>
                        </a:spcAft>
                        <a:buNone/>
                      </a:pPr>
                      <a:r>
                        <a:rPr lang="en-US"/>
                        <a:t>Zarni</a:t>
                      </a:r>
                      <a:endParaRPr/>
                    </a:p>
                  </a:txBody>
                  <a:tcPr marT="91425" marB="91425" marR="91425" marL="91425"/>
                </a:tc>
                <a:tc>
                  <a:txBody>
                    <a:bodyPr>
                      <a:noAutofit/>
                    </a:bodyPr>
                    <a:lstStyle/>
                    <a:p>
                      <a:pPr indent="0" lvl="0" marL="0" rtl="0" algn="l">
                        <a:spcBef>
                          <a:spcPts val="0"/>
                        </a:spcBef>
                        <a:spcAft>
                          <a:spcPts val="0"/>
                        </a:spcAft>
                        <a:buNone/>
                      </a:pPr>
                      <a:r>
                        <a:rPr lang="en-US"/>
                        <a:t>1300</a:t>
                      </a:r>
                      <a:endParaRPr/>
                    </a:p>
                  </a:txBody>
                  <a:tcPr marT="91425" marB="91425" marR="91425" marL="91425"/>
                </a:tc>
                <a:tc>
                  <a:txBody>
                    <a:bodyPr>
                      <a:noAutofit/>
                    </a:bodyPr>
                    <a:lstStyle/>
                    <a:p>
                      <a:pPr indent="0" lvl="0" marL="0" rtl="0" algn="l">
                        <a:spcBef>
                          <a:spcPts val="0"/>
                        </a:spcBef>
                        <a:spcAft>
                          <a:spcPts val="0"/>
                        </a:spcAft>
                        <a:buNone/>
                      </a:pPr>
                      <a:r>
                        <a:rPr lang="en-US"/>
                        <a:t>333</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0325">
                <a:tc>
                  <a:txBody>
                    <a:bodyPr>
                      <a:noAutofit/>
                    </a:bodyPr>
                    <a:lstStyle/>
                    <a:p>
                      <a:pPr indent="0" lvl="0" marL="0" rtl="0" algn="l">
                        <a:spcBef>
                          <a:spcPts val="0"/>
                        </a:spcBef>
                        <a:spcAft>
                          <a:spcPts val="0"/>
                        </a:spcAft>
                        <a:buNone/>
                      </a:pPr>
                      <a:r>
                        <a:rPr lang="en-US"/>
                        <a:t>2</a:t>
                      </a:r>
                      <a:endParaRPr/>
                    </a:p>
                  </a:txBody>
                  <a:tcPr marT="91425" marB="91425" marR="91425" marL="91425"/>
                </a:tc>
                <a:tc>
                  <a:txBody>
                    <a:bodyPr>
                      <a:noAutofit/>
                    </a:bodyPr>
                    <a:lstStyle/>
                    <a:p>
                      <a:pPr indent="0" lvl="0" marL="0" rtl="0" algn="l">
                        <a:spcBef>
                          <a:spcPts val="0"/>
                        </a:spcBef>
                        <a:spcAft>
                          <a:spcPts val="0"/>
                        </a:spcAft>
                        <a:buNone/>
                      </a:pPr>
                      <a:r>
                        <a:rPr lang="en-US"/>
                        <a:t>Sayali</a:t>
                      </a:r>
                      <a:endParaRPr/>
                    </a:p>
                  </a:txBody>
                  <a:tcPr marT="91425" marB="91425" marR="91425" marL="91425"/>
                </a:tc>
                <a:tc>
                  <a:txBody>
                    <a:bodyPr>
                      <a:noAutofit/>
                    </a:bodyPr>
                    <a:lstStyle/>
                    <a:p>
                      <a:pPr indent="0" lvl="0" marL="0" rtl="0" algn="l">
                        <a:spcBef>
                          <a:spcPts val="0"/>
                        </a:spcBef>
                        <a:spcAft>
                          <a:spcPts val="0"/>
                        </a:spcAft>
                        <a:buNone/>
                      </a:pPr>
                      <a:r>
                        <a:rPr lang="en-US"/>
                        <a:t>1400</a:t>
                      </a:r>
                      <a:endParaRPr/>
                    </a:p>
                  </a:txBody>
                  <a:tcPr marT="91425" marB="91425" marR="91425" marL="91425"/>
                </a:tc>
                <a:tc>
                  <a:txBody>
                    <a:bodyPr>
                      <a:noAutofit/>
                    </a:bodyPr>
                    <a:lstStyle/>
                    <a:p>
                      <a:pPr indent="0" lvl="0" marL="0" rtl="0" algn="l">
                        <a:spcBef>
                          <a:spcPts val="0"/>
                        </a:spcBef>
                        <a:spcAft>
                          <a:spcPts val="0"/>
                        </a:spcAft>
                        <a:buNone/>
                      </a:pPr>
                      <a:r>
                        <a:rPr lang="en-US"/>
                        <a:t>444</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432425">
                <a:tc>
                  <a:txBody>
                    <a:bodyPr>
                      <a:noAutofit/>
                    </a:bodyPr>
                    <a:lstStyle/>
                    <a:p>
                      <a:pPr indent="0" lvl="0" marL="0" rtl="0" algn="l">
                        <a:spcBef>
                          <a:spcPts val="0"/>
                        </a:spcBef>
                        <a:spcAft>
                          <a:spcPts val="0"/>
                        </a:spcAft>
                        <a:buNone/>
                      </a:pPr>
                      <a:r>
                        <a:rPr lang="en-US"/>
                        <a:t>3</a:t>
                      </a:r>
                      <a:endParaRPr/>
                    </a:p>
                  </a:txBody>
                  <a:tcPr marT="91425" marB="91425" marR="91425" marL="91425"/>
                </a:tc>
                <a:tc>
                  <a:txBody>
                    <a:bodyPr>
                      <a:noAutofit/>
                    </a:bodyPr>
                    <a:lstStyle/>
                    <a:p>
                      <a:pPr indent="0" lvl="0" marL="0" rtl="0" algn="l">
                        <a:spcBef>
                          <a:spcPts val="0"/>
                        </a:spcBef>
                        <a:spcAft>
                          <a:spcPts val="0"/>
                        </a:spcAft>
                        <a:buNone/>
                      </a:pPr>
                      <a:r>
                        <a:rPr lang="en-US"/>
                        <a:t>Aaron</a:t>
                      </a:r>
                      <a:endParaRPr/>
                    </a:p>
                  </a:txBody>
                  <a:tcPr marT="91425" marB="91425" marR="91425" marL="91425"/>
                </a:tc>
                <a:tc>
                  <a:txBody>
                    <a:bodyPr>
                      <a:noAutofit/>
                    </a:bodyPr>
                    <a:lstStyle/>
                    <a:p>
                      <a:pPr indent="0" lvl="0" marL="0" rtl="0" algn="l">
                        <a:spcBef>
                          <a:spcPts val="0"/>
                        </a:spcBef>
                        <a:spcAft>
                          <a:spcPts val="0"/>
                        </a:spcAft>
                        <a:buNone/>
                      </a:pPr>
                      <a:r>
                        <a:rPr lang="en-US"/>
                        <a:t>1500</a:t>
                      </a:r>
                      <a:endParaRPr/>
                    </a:p>
                  </a:txBody>
                  <a:tcPr marT="91425" marB="91425" marR="91425" marL="91425"/>
                </a:tc>
                <a:tc>
                  <a:txBody>
                    <a:bodyPr>
                      <a:noAutofit/>
                    </a:bodyPr>
                    <a:lstStyle/>
                    <a:p>
                      <a:pPr indent="0" lvl="0" marL="0" rtl="0" algn="l">
                        <a:spcBef>
                          <a:spcPts val="0"/>
                        </a:spcBef>
                        <a:spcAft>
                          <a:spcPts val="0"/>
                        </a:spcAft>
                        <a:buNone/>
                      </a:pPr>
                      <a:r>
                        <a:rPr lang="en-US"/>
                        <a:t>555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2233" name="Google Shape;2233;p332"/>
          <p:cNvSpPr txBox="1"/>
          <p:nvPr/>
        </p:nvSpPr>
        <p:spPr>
          <a:xfrm>
            <a:off x="823925" y="3631525"/>
            <a:ext cx="19872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Intermediate Table</a:t>
            </a:r>
            <a:endParaRPr/>
          </a:p>
        </p:txBody>
      </p:sp>
      <p:sp>
        <p:nvSpPr>
          <p:cNvPr id="2234" name="Google Shape;2234;p332"/>
          <p:cNvSpPr txBox="1"/>
          <p:nvPr/>
        </p:nvSpPr>
        <p:spPr>
          <a:xfrm>
            <a:off x="7342700" y="3631525"/>
            <a:ext cx="3392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Master Demographiic Table(User Access Portal)</a:t>
            </a:r>
            <a:endParaRPr/>
          </a:p>
        </p:txBody>
      </p:sp>
      <p:cxnSp>
        <p:nvCxnSpPr>
          <p:cNvPr id="2235" name="Google Shape;2235;p332"/>
          <p:cNvCxnSpPr>
            <a:stCxn id="2217" idx="2"/>
            <a:endCxn id="2217" idx="2"/>
          </p:cNvCxnSpPr>
          <p:nvPr/>
        </p:nvCxnSpPr>
        <p:spPr>
          <a:xfrm>
            <a:off x="5937900" y="2566075"/>
            <a:ext cx="0" cy="0"/>
          </a:xfrm>
          <a:prstGeom prst="straightConnector1">
            <a:avLst/>
          </a:prstGeom>
          <a:noFill/>
          <a:ln cap="flat" cmpd="sng" w="9525">
            <a:solidFill>
              <a:schemeClr val="dk2"/>
            </a:solidFill>
            <a:prstDash val="solid"/>
            <a:round/>
            <a:headEnd len="med" w="med" type="none"/>
            <a:tailEnd len="med" w="med" type="none"/>
          </a:ln>
        </p:spPr>
      </p:cxnSp>
      <p:cxnSp>
        <p:nvCxnSpPr>
          <p:cNvPr id="2236" name="Google Shape;2236;p332"/>
          <p:cNvCxnSpPr/>
          <p:nvPr/>
        </p:nvCxnSpPr>
        <p:spPr>
          <a:xfrm>
            <a:off x="5937900" y="2566075"/>
            <a:ext cx="5700" cy="716400"/>
          </a:xfrm>
          <a:prstGeom prst="straightConnector1">
            <a:avLst/>
          </a:prstGeom>
          <a:noFill/>
          <a:ln cap="flat" cmpd="sng" w="9525">
            <a:solidFill>
              <a:schemeClr val="dk2"/>
            </a:solidFill>
            <a:prstDash val="solid"/>
            <a:round/>
            <a:headEnd len="med" w="med" type="none"/>
            <a:tailEnd len="med" w="med" type="none"/>
          </a:ln>
        </p:spPr>
      </p:cxnSp>
      <p:pic>
        <p:nvPicPr>
          <p:cNvPr id="2237" name="Google Shape;2237;p332"/>
          <p:cNvPicPr preferRelativeResize="0"/>
          <p:nvPr/>
        </p:nvPicPr>
        <p:blipFill>
          <a:blip r:embed="rId3">
            <a:alphaModFix/>
          </a:blip>
          <a:stretch>
            <a:fillRect/>
          </a:stretch>
        </p:blipFill>
        <p:spPr>
          <a:xfrm>
            <a:off x="7668436" y="-302550"/>
            <a:ext cx="4317778" cy="68580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1" name="Shape 2241"/>
        <p:cNvGrpSpPr/>
        <p:nvPr/>
      </p:nvGrpSpPr>
      <p:grpSpPr>
        <a:xfrm>
          <a:off x="0" y="0"/>
          <a:ext cx="0" cy="0"/>
          <a:chOff x="0" y="0"/>
          <a:chExt cx="0" cy="0"/>
        </a:xfrm>
      </p:grpSpPr>
      <p:sp>
        <p:nvSpPr>
          <p:cNvPr id="2242" name="Google Shape;2242;p333"/>
          <p:cNvSpPr txBox="1"/>
          <p:nvPr>
            <p:ph idx="1" type="body"/>
          </p:nvPr>
        </p:nvSpPr>
        <p:spPr>
          <a:xfrm>
            <a:off x="612475" y="1021976"/>
            <a:ext cx="10642500" cy="5240100"/>
          </a:xfrm>
          <a:prstGeom prst="rect">
            <a:avLst/>
          </a:prstGeom>
          <a:noFill/>
          <a:ln>
            <a:noFill/>
          </a:ln>
        </p:spPr>
        <p:txBody>
          <a:bodyPr anchorCtr="0" anchor="t" bIns="45700" lIns="91425" spcFirstLastPara="1" rIns="91425" wrap="square" tIns="45700">
            <a:noAutofit/>
          </a:bodyPr>
          <a:lstStyle/>
          <a:p>
            <a:pPr indent="-438150" lvl="0" marL="609600" marR="0" rtl="0" algn="l">
              <a:lnSpc>
                <a:spcPct val="70000"/>
              </a:lnSpc>
              <a:spcBef>
                <a:spcPts val="1100"/>
              </a:spcBef>
              <a:spcAft>
                <a:spcPts val="0"/>
              </a:spcAft>
              <a:buClr>
                <a:schemeClr val="dk2"/>
              </a:buClr>
              <a:buSzPts val="2100"/>
              <a:buFont typeface="Arial"/>
              <a:buChar char="-"/>
            </a:pPr>
            <a:r>
              <a:rPr lang="en-US" sz="2000"/>
              <a:t>Preprocessing: DOB split, SSN etc</a:t>
            </a:r>
            <a:endParaRPr sz="2000"/>
          </a:p>
          <a:p>
            <a:pPr indent="-438150" lvl="0" marL="609600" marR="0" rtl="0" algn="l">
              <a:lnSpc>
                <a:spcPct val="70000"/>
              </a:lnSpc>
              <a:spcBef>
                <a:spcPts val="0"/>
              </a:spcBef>
              <a:spcAft>
                <a:spcPts val="0"/>
              </a:spcAft>
              <a:buClr>
                <a:schemeClr val="dk2"/>
              </a:buClr>
              <a:buSzPts val="2100"/>
              <a:buFont typeface="Arial"/>
              <a:buChar char="-"/>
            </a:pPr>
            <a:r>
              <a:rPr lang="en-US" sz="2000"/>
              <a:t>Two functions for deduplication by manually specifying M weights</a:t>
            </a:r>
            <a:endParaRPr sz="2000"/>
          </a:p>
          <a:p>
            <a:pPr indent="-438150" lvl="1" marL="1219200" marR="0" rtl="0" algn="l">
              <a:lnSpc>
                <a:spcPct val="70000"/>
              </a:lnSpc>
              <a:spcBef>
                <a:spcPts val="0"/>
              </a:spcBef>
              <a:spcAft>
                <a:spcPts val="0"/>
              </a:spcAft>
              <a:buClr>
                <a:schemeClr val="dk2"/>
              </a:buClr>
              <a:buSzPts val="2100"/>
              <a:buFont typeface="Arial"/>
              <a:buChar char="-"/>
            </a:pPr>
            <a:r>
              <a:rPr lang="en-US" sz="2000"/>
              <a:t>RecordLinkage package</a:t>
            </a:r>
            <a:endParaRPr sz="2000"/>
          </a:p>
          <a:p>
            <a:pPr indent="-438150" lvl="2" marL="1828800" marR="0" rtl="0" algn="l">
              <a:lnSpc>
                <a:spcPct val="70000"/>
              </a:lnSpc>
              <a:spcBef>
                <a:spcPts val="0"/>
              </a:spcBef>
              <a:spcAft>
                <a:spcPts val="0"/>
              </a:spcAft>
              <a:buClr>
                <a:schemeClr val="dk2"/>
              </a:buClr>
              <a:buSzPts val="2100"/>
              <a:buFont typeface="Arial"/>
              <a:buChar char="-"/>
            </a:pPr>
            <a:r>
              <a:rPr lang="en-US" sz="2000"/>
              <a:t>compare.dedup, compare.delink </a:t>
            </a:r>
            <a:r>
              <a:rPr lang="en-US"/>
              <a:t>⇒ Generate match pairs (expand.grid)</a:t>
            </a:r>
            <a:endParaRPr sz="2000"/>
          </a:p>
          <a:p>
            <a:pPr indent="-425450" lvl="3" marL="2438400" marR="0" rtl="0" algn="l">
              <a:lnSpc>
                <a:spcPct val="70000"/>
              </a:lnSpc>
              <a:spcBef>
                <a:spcPts val="0"/>
              </a:spcBef>
              <a:spcAft>
                <a:spcPts val="0"/>
              </a:spcAft>
              <a:buSzPts val="1900"/>
              <a:buChar char="-"/>
            </a:pPr>
            <a:r>
              <a:rPr lang="en-US"/>
              <a:t>Single data set, Pair of data set</a:t>
            </a:r>
            <a:endParaRPr/>
          </a:p>
          <a:p>
            <a:pPr indent="-425450" lvl="3" marL="2438400" marR="0" rtl="0" algn="l">
              <a:lnSpc>
                <a:spcPct val="70000"/>
              </a:lnSpc>
              <a:spcBef>
                <a:spcPts val="0"/>
              </a:spcBef>
              <a:spcAft>
                <a:spcPts val="0"/>
              </a:spcAft>
              <a:buSzPts val="1900"/>
              <a:buChar char="-"/>
            </a:pPr>
            <a:r>
              <a:rPr lang="en-US"/>
              <a:t>Parameters</a:t>
            </a:r>
            <a:endParaRPr/>
          </a:p>
          <a:p>
            <a:pPr indent="-425450" lvl="4" marL="3048000" marR="0" rtl="0" algn="l">
              <a:lnSpc>
                <a:spcPct val="70000"/>
              </a:lnSpc>
              <a:spcBef>
                <a:spcPts val="0"/>
              </a:spcBef>
              <a:spcAft>
                <a:spcPts val="0"/>
              </a:spcAft>
              <a:buSzPts val="1900"/>
              <a:buChar char="-"/>
            </a:pPr>
            <a:r>
              <a:rPr lang="en-US"/>
              <a:t>strcomp: Jaro Winkler (default)</a:t>
            </a:r>
            <a:endParaRPr/>
          </a:p>
          <a:p>
            <a:pPr indent="-425450" lvl="4" marL="3048000" marR="0" rtl="0" algn="l">
              <a:lnSpc>
                <a:spcPct val="70000"/>
              </a:lnSpc>
              <a:spcBef>
                <a:spcPts val="0"/>
              </a:spcBef>
              <a:spcAft>
                <a:spcPts val="0"/>
              </a:spcAft>
              <a:buSzPts val="1900"/>
              <a:buChar char="-"/>
            </a:pPr>
            <a:r>
              <a:rPr lang="en-US"/>
              <a:t>block field: eg. (first name, last name)</a:t>
            </a:r>
            <a:endParaRPr/>
          </a:p>
          <a:p>
            <a:pPr indent="-431800" lvl="2" marL="1828800" marR="0" rtl="0" algn="l">
              <a:lnSpc>
                <a:spcPct val="70000"/>
              </a:lnSpc>
              <a:spcBef>
                <a:spcPts val="0"/>
              </a:spcBef>
              <a:spcAft>
                <a:spcPts val="0"/>
              </a:spcAft>
              <a:buSzPts val="2000"/>
              <a:buChar char="-"/>
            </a:pPr>
            <a:r>
              <a:rPr lang="en-US"/>
              <a:t>pairs$pairs (From Webvision)</a:t>
            </a:r>
            <a:endParaRPr/>
          </a:p>
        </p:txBody>
      </p:sp>
      <p:sp>
        <p:nvSpPr>
          <p:cNvPr id="2243" name="Google Shape;2243;p333"/>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Method (contd.)</a:t>
            </a:r>
            <a:endParaRPr b="1" i="0" sz="4000" u="none" cap="none" strike="noStrike">
              <a:solidFill>
                <a:schemeClr val="dk2"/>
              </a:solidFill>
              <a:latin typeface="Raleway"/>
              <a:ea typeface="Raleway"/>
              <a:cs typeface="Raleway"/>
              <a:sym typeface="Raleway"/>
            </a:endParaRPr>
          </a:p>
        </p:txBody>
      </p:sp>
      <p:pic>
        <p:nvPicPr>
          <p:cNvPr descr="Screen Shot 2017-07-12 at 12.01.02 AM.png" id="2244" name="Google Shape;2244;p333"/>
          <p:cNvPicPr preferRelativeResize="0"/>
          <p:nvPr/>
        </p:nvPicPr>
        <p:blipFill>
          <a:blip r:embed="rId3">
            <a:alphaModFix/>
          </a:blip>
          <a:stretch>
            <a:fillRect/>
          </a:stretch>
        </p:blipFill>
        <p:spPr>
          <a:xfrm>
            <a:off x="1571625" y="4016000"/>
            <a:ext cx="9048750" cy="16954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9" name="Shape 2249"/>
        <p:cNvGrpSpPr/>
        <p:nvPr/>
      </p:nvGrpSpPr>
      <p:grpSpPr>
        <a:xfrm>
          <a:off x="0" y="0"/>
          <a:ext cx="0" cy="0"/>
          <a:chOff x="0" y="0"/>
          <a:chExt cx="0" cy="0"/>
        </a:xfrm>
      </p:grpSpPr>
      <p:sp>
        <p:nvSpPr>
          <p:cNvPr id="2250" name="Google Shape;2250;p33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Method (contd.)</a:t>
            </a:r>
            <a:endParaRPr/>
          </a:p>
        </p:txBody>
      </p:sp>
      <p:sp>
        <p:nvSpPr>
          <p:cNvPr id="2251" name="Google Shape;2251;p334"/>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06400" lvl="0" marL="457200" rtl="0" algn="l">
              <a:spcBef>
                <a:spcPts val="1100"/>
              </a:spcBef>
              <a:spcAft>
                <a:spcPts val="0"/>
              </a:spcAft>
              <a:buSzPts val="2800"/>
              <a:buChar char="•"/>
            </a:pPr>
            <a:r>
              <a:rPr lang="en-US"/>
              <a:t>Jaro Winkler</a:t>
            </a:r>
            <a:r>
              <a:rPr lang="en-US"/>
              <a:t> threshold for pairs$pairs</a:t>
            </a:r>
            <a:endParaRPr/>
          </a:p>
          <a:p>
            <a:pPr indent="-381000" lvl="1" marL="914400" rtl="0" algn="l">
              <a:spcBef>
                <a:spcPts val="0"/>
              </a:spcBef>
              <a:spcAft>
                <a:spcPts val="0"/>
              </a:spcAft>
              <a:buSzPts val="2400"/>
              <a:buChar char="•"/>
            </a:pPr>
            <a:r>
              <a:rPr lang="en-US"/>
              <a:t>Columnwise - 0, Rowwise: Avg JW score - 0.25</a:t>
            </a:r>
            <a:endParaRPr/>
          </a:p>
          <a:p>
            <a:pPr indent="-406400" lvl="0" marL="457200" rtl="0" algn="l">
              <a:spcBef>
                <a:spcPts val="0"/>
              </a:spcBef>
              <a:spcAft>
                <a:spcPts val="0"/>
              </a:spcAft>
              <a:buSzPts val="2800"/>
              <a:buChar char="•"/>
            </a:pPr>
            <a:r>
              <a:rPr lang="en-US"/>
              <a:t>Weights applied</a:t>
            </a:r>
            <a:endParaRPr/>
          </a:p>
          <a:p>
            <a:pPr indent="-381000" lvl="1" marL="914400" rtl="0" algn="l">
              <a:spcBef>
                <a:spcPts val="0"/>
              </a:spcBef>
              <a:spcAft>
                <a:spcPts val="0"/>
              </a:spcAft>
              <a:buSzPts val="2400"/>
              <a:buChar char="•"/>
            </a:pPr>
            <a:r>
              <a:rPr lang="en-US"/>
              <a:t>m probability weights from Aaron’s experience</a:t>
            </a:r>
            <a:endParaRPr/>
          </a:p>
          <a:p>
            <a:pPr indent="-406400" lvl="0" marL="457200" rtl="0" algn="l">
              <a:spcBef>
                <a:spcPts val="0"/>
              </a:spcBef>
              <a:spcAft>
                <a:spcPts val="0"/>
              </a:spcAft>
              <a:buSzPts val="2800"/>
              <a:buChar char="•"/>
            </a:pPr>
            <a:r>
              <a:rPr lang="en-US"/>
              <a:t>Supply into Fellegi &amp; Sunter function ⇒ get composite scores</a:t>
            </a:r>
            <a:endParaRPr/>
          </a:p>
          <a:p>
            <a:pPr indent="-406400" lvl="0" marL="457200" rtl="0" algn="l">
              <a:spcBef>
                <a:spcPts val="0"/>
              </a:spcBef>
              <a:spcAft>
                <a:spcPts val="0"/>
              </a:spcAft>
              <a:buSzPts val="2800"/>
              <a:buChar char="•"/>
            </a:pPr>
            <a:r>
              <a:rPr lang="en-US"/>
              <a:t>Clerical Review (basically eyeball for clusters)</a:t>
            </a:r>
            <a:endParaRPr/>
          </a:p>
          <a:p>
            <a:pPr indent="0" lvl="0" marL="0" rtl="0" algn="l">
              <a:spcBef>
                <a:spcPts val="1100"/>
              </a:spcBef>
              <a:spcAft>
                <a:spcPts val="0"/>
              </a:spcAft>
              <a:buNone/>
            </a:pPr>
            <a:r>
              <a:t/>
            </a:r>
            <a:endParaRPr/>
          </a:p>
        </p:txBody>
      </p:sp>
      <p:graphicFrame>
        <p:nvGraphicFramePr>
          <p:cNvPr id="2252" name="Google Shape;2252;p334"/>
          <p:cNvGraphicFramePr/>
          <p:nvPr/>
        </p:nvGraphicFramePr>
        <p:xfrm>
          <a:off x="952500" y="4322200"/>
          <a:ext cx="3000000" cy="3000000"/>
        </p:xfrm>
        <a:graphic>
          <a:graphicData uri="http://schemas.openxmlformats.org/drawingml/2006/table">
            <a:tbl>
              <a:tblPr>
                <a:noFill/>
                <a:tableStyleId>{020FCF1E-ECCD-40E1-A6CB-5F374742C74B}</a:tableStyleId>
              </a:tblPr>
              <a:tblGrid>
                <a:gridCol w="2571750"/>
                <a:gridCol w="2571750"/>
                <a:gridCol w="2571750"/>
                <a:gridCol w="2571750"/>
              </a:tblGrid>
              <a:tr h="381000">
                <a:tc>
                  <a:txBody>
                    <a:bodyPr>
                      <a:noAutofit/>
                    </a:bodyPr>
                    <a:lstStyle/>
                    <a:p>
                      <a:pPr indent="0" lvl="0" marL="0" rtl="0" algn="l">
                        <a:spcBef>
                          <a:spcPts val="0"/>
                        </a:spcBef>
                        <a:spcAft>
                          <a:spcPts val="0"/>
                        </a:spcAft>
                        <a:buNone/>
                      </a:pPr>
                      <a:r>
                        <a:rPr b="1" lang="en-US"/>
                        <a:t>Weight Score</a:t>
                      </a:r>
                      <a:endParaRPr b="1"/>
                    </a:p>
                  </a:txBody>
                  <a:tcPr marT="91425" marB="91425" marR="91425" marL="91425"/>
                </a:tc>
                <a:tc>
                  <a:txBody>
                    <a:bodyPr>
                      <a:noAutofit/>
                    </a:bodyPr>
                    <a:lstStyle/>
                    <a:p>
                      <a:pPr indent="0" lvl="0" marL="0" rtl="0" algn="l">
                        <a:spcBef>
                          <a:spcPts val="0"/>
                        </a:spcBef>
                        <a:spcAft>
                          <a:spcPts val="0"/>
                        </a:spcAft>
                        <a:buNone/>
                      </a:pPr>
                      <a:r>
                        <a:rPr b="1" lang="en-US"/>
                        <a:t>Volume</a:t>
                      </a:r>
                      <a:endParaRPr b="1"/>
                    </a:p>
                  </a:txBody>
                  <a:tcPr marT="91425" marB="91425" marR="91425" marL="91425"/>
                </a:tc>
                <a:tc>
                  <a:txBody>
                    <a:bodyPr>
                      <a:noAutofit/>
                    </a:bodyPr>
                    <a:lstStyle/>
                    <a:p>
                      <a:pPr indent="0" lvl="0" marL="0" rtl="0" algn="l">
                        <a:spcBef>
                          <a:spcPts val="0"/>
                        </a:spcBef>
                        <a:spcAft>
                          <a:spcPts val="0"/>
                        </a:spcAft>
                        <a:buNone/>
                      </a:pPr>
                      <a:r>
                        <a:rPr b="1" lang="en-US"/>
                        <a:t>Weight Score</a:t>
                      </a:r>
                      <a:endParaRPr b="1"/>
                    </a:p>
                  </a:txBody>
                  <a:tcPr marT="91425" marB="91425" marR="91425" marL="91425"/>
                </a:tc>
                <a:tc>
                  <a:txBody>
                    <a:bodyPr>
                      <a:noAutofit/>
                    </a:bodyPr>
                    <a:lstStyle/>
                    <a:p>
                      <a:pPr indent="0" lvl="0" marL="0" rtl="0" algn="l">
                        <a:spcBef>
                          <a:spcPts val="0"/>
                        </a:spcBef>
                        <a:spcAft>
                          <a:spcPts val="0"/>
                        </a:spcAft>
                        <a:buNone/>
                      </a:pPr>
                      <a:r>
                        <a:rPr b="1" lang="en-US"/>
                        <a:t>Volume</a:t>
                      </a:r>
                      <a:endParaRPr b="1"/>
                    </a:p>
                  </a:txBody>
                  <a:tcPr marT="91425" marB="91425" marR="91425" marL="91425"/>
                </a:tc>
              </a:tr>
              <a:tr h="381000">
                <a:tc>
                  <a:txBody>
                    <a:bodyPr>
                      <a:noAutofit/>
                    </a:bodyPr>
                    <a:lstStyle/>
                    <a:p>
                      <a:pPr indent="0" lvl="0" marL="0" rtl="0" algn="l">
                        <a:spcBef>
                          <a:spcPts val="0"/>
                        </a:spcBef>
                        <a:spcAft>
                          <a:spcPts val="0"/>
                        </a:spcAft>
                        <a:buNone/>
                      </a:pPr>
                      <a:r>
                        <a:rPr lang="en-US"/>
                        <a:t>78.57</a:t>
                      </a:r>
                      <a:endParaRPr/>
                    </a:p>
                  </a:txBody>
                  <a:tcPr marT="91425" marB="91425" marR="91425" marL="91425"/>
                </a:tc>
                <a:tc>
                  <a:txBody>
                    <a:bodyPr>
                      <a:noAutofit/>
                    </a:bodyPr>
                    <a:lstStyle/>
                    <a:p>
                      <a:pPr indent="0" lvl="0" marL="0" rtl="0" algn="l">
                        <a:spcBef>
                          <a:spcPts val="0"/>
                        </a:spcBef>
                        <a:spcAft>
                          <a:spcPts val="0"/>
                        </a:spcAft>
                        <a:buNone/>
                      </a:pPr>
                      <a:r>
                        <a:rPr lang="en-US"/>
                        <a:t>2363</a:t>
                      </a:r>
                      <a:endParaRPr/>
                    </a:p>
                  </a:txBody>
                  <a:tcPr marT="91425" marB="91425" marR="91425" marL="91425"/>
                </a:tc>
                <a:tc>
                  <a:txBody>
                    <a:bodyPr>
                      <a:noAutofit/>
                    </a:bodyPr>
                    <a:lstStyle/>
                    <a:p>
                      <a:pPr indent="0" lvl="0" marL="0" rtl="0" algn="l">
                        <a:spcBef>
                          <a:spcPts val="0"/>
                        </a:spcBef>
                        <a:spcAft>
                          <a:spcPts val="0"/>
                        </a:spcAft>
                        <a:buNone/>
                      </a:pPr>
                      <a:r>
                        <a:rPr lang="en-US"/>
                        <a:t>56.53</a:t>
                      </a:r>
                      <a:endParaRPr/>
                    </a:p>
                  </a:txBody>
                  <a:tcPr marT="91425" marB="91425" marR="91425" marL="91425"/>
                </a:tc>
                <a:tc>
                  <a:txBody>
                    <a:bodyPr>
                      <a:noAutofit/>
                    </a:bodyPr>
                    <a:lstStyle/>
                    <a:p>
                      <a:pPr indent="0" lvl="0" marL="0" rtl="0" algn="l">
                        <a:spcBef>
                          <a:spcPts val="0"/>
                        </a:spcBef>
                        <a:spcAft>
                          <a:spcPts val="0"/>
                        </a:spcAft>
                        <a:buNone/>
                      </a:pPr>
                      <a:r>
                        <a:rPr lang="en-US"/>
                        <a:t>2819</a:t>
                      </a:r>
                      <a:endParaRPr/>
                    </a:p>
                  </a:txBody>
                  <a:tcPr marT="91425" marB="91425" marR="91425" marL="91425"/>
                </a:tc>
              </a:tr>
              <a:tr h="381000">
                <a:tc>
                  <a:txBody>
                    <a:bodyPr>
                      <a:noAutofit/>
                    </a:bodyPr>
                    <a:lstStyle/>
                    <a:p>
                      <a:pPr indent="0" lvl="0" marL="0" rtl="0" algn="l">
                        <a:spcBef>
                          <a:spcPts val="0"/>
                        </a:spcBef>
                        <a:spcAft>
                          <a:spcPts val="0"/>
                        </a:spcAft>
                        <a:buNone/>
                      </a:pPr>
                      <a:r>
                        <a:rPr lang="en-US"/>
                        <a:t>61.78</a:t>
                      </a:r>
                      <a:endParaRPr/>
                    </a:p>
                  </a:txBody>
                  <a:tcPr marT="91425" marB="91425" marR="91425" marL="91425"/>
                </a:tc>
                <a:tc>
                  <a:txBody>
                    <a:bodyPr>
                      <a:noAutofit/>
                    </a:bodyPr>
                    <a:lstStyle/>
                    <a:p>
                      <a:pPr indent="0" lvl="0" marL="0" rtl="0" algn="l">
                        <a:spcBef>
                          <a:spcPts val="0"/>
                        </a:spcBef>
                        <a:spcAft>
                          <a:spcPts val="0"/>
                        </a:spcAft>
                        <a:buNone/>
                      </a:pPr>
                      <a:r>
                        <a:rPr lang="en-US"/>
                        <a:t>5099</a:t>
                      </a:r>
                      <a:endParaRPr/>
                    </a:p>
                  </a:txBody>
                  <a:tcPr marT="91425" marB="91425" marR="91425" marL="91425"/>
                </a:tc>
                <a:tc>
                  <a:txBody>
                    <a:bodyPr>
                      <a:noAutofit/>
                    </a:bodyPr>
                    <a:lstStyle/>
                    <a:p>
                      <a:pPr indent="0" lvl="0" marL="0" rtl="0" algn="l">
                        <a:spcBef>
                          <a:spcPts val="0"/>
                        </a:spcBef>
                        <a:spcAft>
                          <a:spcPts val="0"/>
                        </a:spcAft>
                        <a:buNone/>
                      </a:pPr>
                      <a:r>
                        <a:rPr lang="en-US"/>
                        <a:t>51.79</a:t>
                      </a:r>
                      <a:endParaRPr/>
                    </a:p>
                  </a:txBody>
                  <a:tcPr marT="91425" marB="91425" marR="91425" marL="91425"/>
                </a:tc>
                <a:tc>
                  <a:txBody>
                    <a:bodyPr>
                      <a:noAutofit/>
                    </a:bodyPr>
                    <a:lstStyle/>
                    <a:p>
                      <a:pPr indent="0" lvl="0" marL="0" rtl="0" algn="l">
                        <a:spcBef>
                          <a:spcPts val="0"/>
                        </a:spcBef>
                        <a:spcAft>
                          <a:spcPts val="0"/>
                        </a:spcAft>
                        <a:buNone/>
                      </a:pPr>
                      <a:r>
                        <a:rPr lang="en-US"/>
                        <a:t>54</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13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Case Study - R Packages (source: depsy.org)</a:t>
            </a:r>
            <a:endParaRPr b="1" i="0" u="none" cap="none" strike="noStrike">
              <a:solidFill>
                <a:schemeClr val="dk2"/>
              </a:solidFill>
              <a:latin typeface="Raleway"/>
              <a:ea typeface="Raleway"/>
              <a:cs typeface="Raleway"/>
              <a:sym typeface="Raleway"/>
            </a:endParaRPr>
          </a:p>
        </p:txBody>
      </p:sp>
      <p:pic>
        <p:nvPicPr>
          <p:cNvPr descr="wordcloud_dps_contrib.png" id="627" name="Google Shape;627;p137"/>
          <p:cNvPicPr preferRelativeResize="0"/>
          <p:nvPr/>
        </p:nvPicPr>
        <p:blipFill>
          <a:blip r:embed="rId3">
            <a:alphaModFix/>
          </a:blip>
          <a:stretch>
            <a:fillRect/>
          </a:stretch>
        </p:blipFill>
        <p:spPr>
          <a:xfrm>
            <a:off x="874725" y="1797200"/>
            <a:ext cx="4131776" cy="4131776"/>
          </a:xfrm>
          <a:prstGeom prst="rect">
            <a:avLst/>
          </a:prstGeom>
          <a:noFill/>
          <a:ln>
            <a:noFill/>
          </a:ln>
        </p:spPr>
      </p:pic>
      <p:pic>
        <p:nvPicPr>
          <p:cNvPr descr="wordcloud_dps_summ.png" id="628" name="Google Shape;628;p137"/>
          <p:cNvPicPr preferRelativeResize="0"/>
          <p:nvPr/>
        </p:nvPicPr>
        <p:blipFill rotWithShape="1">
          <a:blip r:embed="rId4">
            <a:alphaModFix/>
          </a:blip>
          <a:srcRect b="18307" l="14084" r="18398" t="18192"/>
          <a:stretch/>
        </p:blipFill>
        <p:spPr>
          <a:xfrm>
            <a:off x="6484375" y="2059337"/>
            <a:ext cx="3835825" cy="3607501"/>
          </a:xfrm>
          <a:prstGeom prst="rect">
            <a:avLst/>
          </a:prstGeom>
          <a:noFill/>
          <a:ln>
            <a:noFill/>
          </a:ln>
        </p:spPr>
      </p:pic>
      <p:sp>
        <p:nvSpPr>
          <p:cNvPr id="629" name="Google Shape;629;p137"/>
          <p:cNvSpPr txBox="1"/>
          <p:nvPr/>
        </p:nvSpPr>
        <p:spPr>
          <a:xfrm>
            <a:off x="560563" y="1315700"/>
            <a:ext cx="47601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2"/>
                </a:solidFill>
                <a:latin typeface="Trebuchet MS"/>
                <a:ea typeface="Trebuchet MS"/>
                <a:cs typeface="Trebuchet MS"/>
                <a:sym typeface="Trebuchet MS"/>
              </a:rPr>
              <a:t>Packages with the most contributors:</a:t>
            </a:r>
            <a:endParaRPr b="1" sz="2000">
              <a:solidFill>
                <a:schemeClr val="dk2"/>
              </a:solidFill>
              <a:latin typeface="Trebuchet MS"/>
              <a:ea typeface="Trebuchet MS"/>
              <a:cs typeface="Trebuchet MS"/>
              <a:sym typeface="Trebuchet MS"/>
            </a:endParaRPr>
          </a:p>
        </p:txBody>
      </p:sp>
      <p:sp>
        <p:nvSpPr>
          <p:cNvPr id="630" name="Google Shape;630;p137"/>
          <p:cNvSpPr txBox="1"/>
          <p:nvPr/>
        </p:nvSpPr>
        <p:spPr>
          <a:xfrm>
            <a:off x="5775939" y="1315700"/>
            <a:ext cx="52527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chemeClr val="dk2"/>
                </a:solidFill>
                <a:latin typeface="Trebuchet MS"/>
                <a:ea typeface="Trebuchet MS"/>
                <a:cs typeface="Trebuchet MS"/>
                <a:sym typeface="Trebuchet MS"/>
              </a:rPr>
              <a:t>Most used words in the project summary:</a:t>
            </a:r>
            <a:endParaRPr b="1" sz="2000">
              <a:solidFill>
                <a:schemeClr val="dk2"/>
              </a:solidFill>
              <a:latin typeface="Trebuchet MS"/>
              <a:ea typeface="Trebuchet MS"/>
              <a:cs typeface="Trebuchet MS"/>
              <a:sym typeface="Trebuchet MS"/>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33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Method (contd.)</a:t>
            </a:r>
            <a:endParaRPr sz="4000"/>
          </a:p>
        </p:txBody>
      </p:sp>
      <p:pic>
        <p:nvPicPr>
          <p:cNvPr descr="Rplot01.png" id="2259" name="Google Shape;2259;p335"/>
          <p:cNvPicPr preferRelativeResize="0"/>
          <p:nvPr/>
        </p:nvPicPr>
        <p:blipFill>
          <a:blip r:embed="rId3">
            <a:alphaModFix/>
          </a:blip>
          <a:stretch>
            <a:fillRect/>
          </a:stretch>
        </p:blipFill>
        <p:spPr>
          <a:xfrm>
            <a:off x="2922875" y="1022100"/>
            <a:ext cx="6651675" cy="509012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4" name="Shape 2264"/>
        <p:cNvGrpSpPr/>
        <p:nvPr/>
      </p:nvGrpSpPr>
      <p:grpSpPr>
        <a:xfrm>
          <a:off x="0" y="0"/>
          <a:ext cx="0" cy="0"/>
          <a:chOff x="0" y="0"/>
          <a:chExt cx="0" cy="0"/>
        </a:xfrm>
      </p:grpSpPr>
      <p:sp>
        <p:nvSpPr>
          <p:cNvPr id="2265" name="Google Shape;2265;p33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br>
              <a:rPr lang="en-US" sz="4000"/>
            </a:br>
            <a:r>
              <a:rPr lang="en-US" sz="4000"/>
              <a:t>Method (contd.)</a:t>
            </a:r>
            <a:endParaRPr/>
          </a:p>
          <a:p>
            <a:pPr indent="0" lvl="0" marL="0" rtl="0" algn="ctr">
              <a:spcBef>
                <a:spcPts val="0"/>
              </a:spcBef>
              <a:spcAft>
                <a:spcPts val="0"/>
              </a:spcAft>
              <a:buClr>
                <a:schemeClr val="dk1"/>
              </a:buClr>
              <a:buSzPts val="1100"/>
              <a:buFont typeface="Arial"/>
              <a:buNone/>
            </a:pPr>
            <a:r>
              <a:t/>
            </a:r>
            <a:endParaRPr sz="4000"/>
          </a:p>
          <a:p>
            <a:pPr indent="0" lvl="0" marL="0" rtl="0" algn="ctr">
              <a:spcBef>
                <a:spcPts val="0"/>
              </a:spcBef>
              <a:spcAft>
                <a:spcPts val="0"/>
              </a:spcAft>
              <a:buNone/>
            </a:pPr>
            <a:r>
              <a:t/>
            </a:r>
            <a:endParaRPr/>
          </a:p>
        </p:txBody>
      </p:sp>
      <p:pic>
        <p:nvPicPr>
          <p:cNvPr descr="Rplot.png" id="2266" name="Google Shape;2266;p336"/>
          <p:cNvPicPr preferRelativeResize="0"/>
          <p:nvPr/>
        </p:nvPicPr>
        <p:blipFill>
          <a:blip r:embed="rId3">
            <a:alphaModFix/>
          </a:blip>
          <a:stretch>
            <a:fillRect/>
          </a:stretch>
        </p:blipFill>
        <p:spPr>
          <a:xfrm>
            <a:off x="2797725" y="1022100"/>
            <a:ext cx="6638100" cy="50543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1" name="Shape 2271"/>
        <p:cNvGrpSpPr/>
        <p:nvPr/>
      </p:nvGrpSpPr>
      <p:grpSpPr>
        <a:xfrm>
          <a:off x="0" y="0"/>
          <a:ext cx="0" cy="0"/>
          <a:chOff x="0" y="0"/>
          <a:chExt cx="0" cy="0"/>
        </a:xfrm>
      </p:grpSpPr>
      <p:sp>
        <p:nvSpPr>
          <p:cNvPr id="2272" name="Google Shape;2272;p33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Automatic Weights</a:t>
            </a:r>
            <a:endParaRPr sz="4000"/>
          </a:p>
        </p:txBody>
      </p:sp>
      <p:sp>
        <p:nvSpPr>
          <p:cNvPr id="2273" name="Google Shape;2273;p337"/>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31800" lvl="0" marL="609600" rtl="0" algn="l">
              <a:lnSpc>
                <a:spcPct val="70000"/>
              </a:lnSpc>
              <a:spcBef>
                <a:spcPts val="1100"/>
              </a:spcBef>
              <a:spcAft>
                <a:spcPts val="0"/>
              </a:spcAft>
              <a:buSzPts val="2000"/>
              <a:buChar char="-"/>
            </a:pPr>
            <a:r>
              <a:rPr lang="en-US" sz="2000"/>
              <a:t>Automatically figuring out weights</a:t>
            </a:r>
            <a:endParaRPr sz="2000"/>
          </a:p>
          <a:p>
            <a:pPr indent="-431800" lvl="1" marL="1219200" rtl="0" algn="l">
              <a:lnSpc>
                <a:spcPct val="70000"/>
              </a:lnSpc>
              <a:spcBef>
                <a:spcPts val="0"/>
              </a:spcBef>
              <a:spcAft>
                <a:spcPts val="0"/>
              </a:spcAft>
              <a:buSzPts val="2000"/>
              <a:buChar char="-"/>
            </a:pPr>
            <a:r>
              <a:rPr lang="en-US" sz="2000"/>
              <a:t>Epi weights Current problem</a:t>
            </a:r>
            <a:endParaRPr sz="2000"/>
          </a:p>
          <a:p>
            <a:pPr indent="-431800" lvl="2" marL="1828800" rtl="0" algn="l">
              <a:lnSpc>
                <a:spcPct val="70000"/>
              </a:lnSpc>
              <a:spcBef>
                <a:spcPts val="0"/>
              </a:spcBef>
              <a:spcAft>
                <a:spcPts val="0"/>
              </a:spcAft>
              <a:buSzPts val="2000"/>
              <a:buChar char="-"/>
            </a:pPr>
            <a:r>
              <a:rPr lang="en-US"/>
              <a:t>a weight calculation for each pair built from Epilink calculation</a:t>
            </a:r>
            <a:endParaRPr/>
          </a:p>
          <a:p>
            <a:pPr indent="-431800" lvl="2" marL="1828800" rtl="0" algn="l">
              <a:lnSpc>
                <a:spcPct val="70000"/>
              </a:lnSpc>
              <a:spcBef>
                <a:spcPts val="0"/>
              </a:spcBef>
              <a:spcAft>
                <a:spcPts val="0"/>
              </a:spcAft>
              <a:buSzPts val="2000"/>
              <a:buChar char="-"/>
            </a:pPr>
            <a:r>
              <a:rPr lang="en-US"/>
              <a:t>run pareto threshold: Will give us an interactive way to grab thresholds!</a:t>
            </a:r>
            <a:endParaRPr/>
          </a:p>
          <a:p>
            <a:pPr indent="0" lvl="0" marL="457200" marR="0" rtl="0" algn="l">
              <a:lnSpc>
                <a:spcPct val="70000"/>
              </a:lnSpc>
              <a:spcBef>
                <a:spcPts val="1100"/>
              </a:spcBef>
              <a:spcAft>
                <a:spcPts val="0"/>
              </a:spcAft>
              <a:buNone/>
            </a:pPr>
            <a:r>
              <a:t/>
            </a:r>
            <a:endParaRPr/>
          </a:p>
        </p:txBody>
      </p:sp>
      <p:pic>
        <p:nvPicPr>
          <p:cNvPr descr="EpiWeightsThreshold.png" id="2274" name="Google Shape;2274;p337"/>
          <p:cNvPicPr preferRelativeResize="0"/>
          <p:nvPr/>
        </p:nvPicPr>
        <p:blipFill>
          <a:blip r:embed="rId3">
            <a:alphaModFix/>
          </a:blip>
          <a:stretch>
            <a:fillRect/>
          </a:stretch>
        </p:blipFill>
        <p:spPr>
          <a:xfrm>
            <a:off x="6656496" y="2631200"/>
            <a:ext cx="4461050" cy="3594500"/>
          </a:xfrm>
          <a:prstGeom prst="rect">
            <a:avLst/>
          </a:prstGeom>
          <a:noFill/>
          <a:ln>
            <a:noFill/>
          </a:ln>
        </p:spPr>
      </p:pic>
      <p:pic>
        <p:nvPicPr>
          <p:cNvPr descr="Screen Shot 2017-07-12 at 10.07.02 AM.png" id="2275" name="Google Shape;2275;p337"/>
          <p:cNvPicPr preferRelativeResize="0"/>
          <p:nvPr/>
        </p:nvPicPr>
        <p:blipFill>
          <a:blip r:embed="rId4">
            <a:alphaModFix/>
          </a:blip>
          <a:stretch>
            <a:fillRect/>
          </a:stretch>
        </p:blipFill>
        <p:spPr>
          <a:xfrm>
            <a:off x="998300" y="2911000"/>
            <a:ext cx="5753100" cy="3238500"/>
          </a:xfrm>
          <a:prstGeom prst="rect">
            <a:avLst/>
          </a:prstGeom>
          <a:noFill/>
          <a:ln>
            <a:noFill/>
          </a:ln>
        </p:spPr>
      </p:pic>
      <p:sp>
        <p:nvSpPr>
          <p:cNvPr id="2276" name="Google Shape;2276;p337"/>
          <p:cNvSpPr txBox="1"/>
          <p:nvPr/>
        </p:nvSpPr>
        <p:spPr>
          <a:xfrm>
            <a:off x="924125" y="6339200"/>
            <a:ext cx="76686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Ref: http://www.sciencedirect.com/science/article/pii/S1532046411000372?via%3Dihub#s0030</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sp>
        <p:nvSpPr>
          <p:cNvPr id="2282" name="Google Shape;2282;p33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Automatic Weights(contd.)</a:t>
            </a:r>
            <a:endParaRPr sz="4000"/>
          </a:p>
        </p:txBody>
      </p:sp>
      <p:sp>
        <p:nvSpPr>
          <p:cNvPr id="2283" name="Google Shape;2283;p338"/>
          <p:cNvSpPr txBox="1"/>
          <p:nvPr>
            <p:ph idx="1" type="body"/>
          </p:nvPr>
        </p:nvSpPr>
        <p:spPr>
          <a:xfrm>
            <a:off x="612475" y="1021975"/>
            <a:ext cx="11133300" cy="5240100"/>
          </a:xfrm>
          <a:prstGeom prst="rect">
            <a:avLst/>
          </a:prstGeom>
          <a:noFill/>
          <a:ln>
            <a:noFill/>
          </a:ln>
        </p:spPr>
        <p:txBody>
          <a:bodyPr anchorCtr="0" anchor="t" bIns="45700" lIns="91425" spcFirstLastPara="1" rIns="91425" wrap="square" tIns="45700">
            <a:noAutofit/>
          </a:bodyPr>
          <a:lstStyle/>
          <a:p>
            <a:pPr indent="-457200" lvl="0" marL="609600" rtl="0" algn="l">
              <a:lnSpc>
                <a:spcPct val="70000"/>
              </a:lnSpc>
              <a:spcBef>
                <a:spcPts val="1100"/>
              </a:spcBef>
              <a:spcAft>
                <a:spcPts val="0"/>
              </a:spcAft>
              <a:buSzPts val="2400"/>
              <a:buChar char="-"/>
            </a:pPr>
            <a:r>
              <a:rPr lang="en-US" sz="2400"/>
              <a:t>EM algorithm</a:t>
            </a:r>
            <a:endParaRPr sz="2400"/>
          </a:p>
          <a:p>
            <a:pPr indent="-457200" lvl="1" marL="1219200" rtl="0" algn="l">
              <a:lnSpc>
                <a:spcPct val="70000"/>
              </a:lnSpc>
              <a:spcBef>
                <a:spcPts val="0"/>
              </a:spcBef>
              <a:spcAft>
                <a:spcPts val="0"/>
              </a:spcAft>
              <a:buSzPts val="2400"/>
              <a:buChar char="-"/>
            </a:pPr>
            <a:r>
              <a:rPr lang="en-US"/>
              <a:t>Used to estimate the values required for weight calculation</a:t>
            </a:r>
            <a:endParaRPr/>
          </a:p>
          <a:p>
            <a:pPr indent="-457200" lvl="1" marL="1219200" rtl="0" algn="l">
              <a:lnSpc>
                <a:spcPct val="70000"/>
              </a:lnSpc>
              <a:spcBef>
                <a:spcPts val="0"/>
              </a:spcBef>
              <a:spcAft>
                <a:spcPts val="0"/>
              </a:spcAft>
              <a:buSzPts val="2400"/>
              <a:buChar char="-"/>
            </a:pPr>
            <a:r>
              <a:rPr lang="en-US"/>
              <a:t>E-step estimates whether the pair of records is actually the same</a:t>
            </a:r>
            <a:endParaRPr/>
          </a:p>
          <a:p>
            <a:pPr indent="-457200" lvl="1" marL="1219200" rtl="0" algn="l">
              <a:lnSpc>
                <a:spcPct val="70000"/>
              </a:lnSpc>
              <a:spcBef>
                <a:spcPts val="0"/>
              </a:spcBef>
              <a:spcAft>
                <a:spcPts val="0"/>
              </a:spcAft>
              <a:buSzPts val="2400"/>
              <a:buChar char="-"/>
            </a:pPr>
            <a:r>
              <a:rPr lang="en-US"/>
              <a:t>M-step updates conditional probabilities for computing weights of fields</a:t>
            </a:r>
            <a:endParaRPr/>
          </a:p>
          <a:p>
            <a:pPr indent="-457200" lvl="1" marL="1219200" rtl="0" algn="l">
              <a:lnSpc>
                <a:spcPct val="70000"/>
              </a:lnSpc>
              <a:spcBef>
                <a:spcPts val="0"/>
              </a:spcBef>
              <a:spcAft>
                <a:spcPts val="0"/>
              </a:spcAft>
              <a:buSzPts val="2400"/>
              <a:buChar char="-"/>
            </a:pPr>
            <a:r>
              <a:rPr lang="en-US"/>
              <a:t>Further reading underway!</a:t>
            </a:r>
            <a:endParaRPr sz="24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339"/>
          <p:cNvSpPr txBox="1"/>
          <p:nvPr>
            <p:ph idx="1" type="body"/>
          </p:nvPr>
        </p:nvSpPr>
        <p:spPr>
          <a:xfrm>
            <a:off x="612475" y="1021975"/>
            <a:ext cx="11133300" cy="5240100"/>
          </a:xfrm>
          <a:prstGeom prst="rect">
            <a:avLst/>
          </a:prstGeom>
          <a:noFill/>
          <a:ln>
            <a:noFill/>
          </a:ln>
        </p:spPr>
        <p:txBody>
          <a:bodyPr anchorCtr="0" anchor="t" bIns="45700" lIns="91425" spcFirstLastPara="1" rIns="91425" wrap="square" tIns="45700">
            <a:noAutofit/>
          </a:bodyPr>
          <a:lstStyle/>
          <a:p>
            <a:pPr indent="-457200" lvl="0" marL="609600" marR="0" rtl="0" algn="l">
              <a:lnSpc>
                <a:spcPct val="70000"/>
              </a:lnSpc>
              <a:spcBef>
                <a:spcPts val="1100"/>
              </a:spcBef>
              <a:spcAft>
                <a:spcPts val="0"/>
              </a:spcAft>
              <a:buClr>
                <a:schemeClr val="dk2"/>
              </a:buClr>
              <a:buSzPts val="2400"/>
              <a:buFont typeface="Arial"/>
              <a:buChar char="-"/>
            </a:pPr>
            <a:r>
              <a:rPr lang="en-US" sz="2400"/>
              <a:t>Investigate whether epiWeights or EMWeights are understandable and computationally feasibly option</a:t>
            </a:r>
            <a:endParaRPr sz="2400"/>
          </a:p>
          <a:p>
            <a:pPr indent="-457200" lvl="0" marL="609600" marR="0" rtl="0" algn="l">
              <a:lnSpc>
                <a:spcPct val="70000"/>
              </a:lnSpc>
              <a:spcBef>
                <a:spcPts val="0"/>
              </a:spcBef>
              <a:spcAft>
                <a:spcPts val="0"/>
              </a:spcAft>
              <a:buSzPts val="2400"/>
              <a:buChar char="-"/>
            </a:pPr>
            <a:r>
              <a:rPr lang="en-US" sz="2400"/>
              <a:t>Apply the method to ETO, Anasazi, and WebVision to check performance</a:t>
            </a:r>
            <a:endParaRPr sz="2400"/>
          </a:p>
          <a:p>
            <a:pPr indent="-457200" lvl="0" marL="609600" marR="0" rtl="0" algn="l">
              <a:lnSpc>
                <a:spcPct val="70000"/>
              </a:lnSpc>
              <a:spcBef>
                <a:spcPts val="0"/>
              </a:spcBef>
              <a:spcAft>
                <a:spcPts val="0"/>
              </a:spcAft>
              <a:buSzPts val="2400"/>
              <a:buChar char="-"/>
            </a:pPr>
            <a:r>
              <a:rPr lang="en-US" sz="2400"/>
              <a:t>Fine-tune parameters to create best possible matches</a:t>
            </a:r>
            <a:endParaRPr sz="2400"/>
          </a:p>
          <a:p>
            <a:pPr indent="-457200" lvl="0" marL="609600" marR="0" rtl="0" algn="l">
              <a:lnSpc>
                <a:spcPct val="70000"/>
              </a:lnSpc>
              <a:spcBef>
                <a:spcPts val="0"/>
              </a:spcBef>
              <a:spcAft>
                <a:spcPts val="0"/>
              </a:spcAft>
              <a:buSzPts val="2400"/>
              <a:buChar char="-"/>
            </a:pPr>
            <a:r>
              <a:rPr lang="en-US" sz="2400"/>
              <a:t>Package final method code in a way that the DHS team can implement it on all systems</a:t>
            </a:r>
            <a:endParaRPr sz="2400"/>
          </a:p>
        </p:txBody>
      </p:sp>
      <p:sp>
        <p:nvSpPr>
          <p:cNvPr id="2289" name="Google Shape;2289;p339"/>
          <p:cNvSpPr txBox="1"/>
          <p:nvPr>
            <p:ph type="title"/>
          </p:nvPr>
        </p:nvSpPr>
        <p:spPr>
          <a:xfrm>
            <a:off x="423425"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Next steps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Google Shape;2294;p340"/>
          <p:cNvSpPr txBox="1"/>
          <p:nvPr>
            <p:ph type="ctrTitle"/>
          </p:nvPr>
        </p:nvSpPr>
        <p:spPr>
          <a:xfrm>
            <a:off x="430300" y="497533"/>
            <a:ext cx="7111500" cy="28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SCHEV</a:t>
            </a:r>
            <a:endParaRPr sz="2800"/>
          </a:p>
          <a:p>
            <a:pPr indent="0" lvl="0" marL="0" rtl="0" algn="ctr">
              <a:spcBef>
                <a:spcPts val="0"/>
              </a:spcBef>
              <a:spcAft>
                <a:spcPts val="0"/>
              </a:spcAft>
              <a:buNone/>
            </a:pPr>
            <a:r>
              <a:rPr lang="en-US" sz="2800"/>
              <a:t>Midterm Presentation</a:t>
            </a:r>
            <a:endParaRPr sz="2800"/>
          </a:p>
        </p:txBody>
      </p:sp>
      <p:sp>
        <p:nvSpPr>
          <p:cNvPr id="2295" name="Google Shape;2295;p340"/>
          <p:cNvSpPr txBox="1"/>
          <p:nvPr>
            <p:ph idx="1" type="subTitle"/>
          </p:nvPr>
        </p:nvSpPr>
        <p:spPr>
          <a:xfrm>
            <a:off x="430306" y="3602038"/>
            <a:ext cx="6992400" cy="16557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DSPG: Sean Pilli, Kyle Morgan, Ronnie Fesco, Lata Kodali</a:t>
            </a:r>
            <a:endParaRPr/>
          </a:p>
          <a:p>
            <a:pPr indent="0" lvl="0" marL="0" rtl="0" algn="l">
              <a:spcBef>
                <a:spcPts val="1100"/>
              </a:spcBef>
              <a:spcAft>
                <a:spcPts val="0"/>
              </a:spcAft>
              <a:buNone/>
            </a:pPr>
            <a:r>
              <a:rPr lang="en-US"/>
              <a:t>PI: Aaron Schroeder</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Google Shape;2300;p34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Project Description</a:t>
            </a:r>
            <a:endParaRPr/>
          </a:p>
        </p:txBody>
      </p:sp>
      <p:sp>
        <p:nvSpPr>
          <p:cNvPr id="2301" name="Google Shape;2301;p341"/>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b="1" lang="en-US"/>
              <a:t>Sponsor</a:t>
            </a:r>
            <a:r>
              <a:rPr lang="en-US"/>
              <a:t>: State Council of Higher Education for Virginia </a:t>
            </a:r>
            <a:endParaRPr/>
          </a:p>
          <a:p>
            <a:pPr indent="-482600" lvl="0" marL="609600" rtl="0" algn="l">
              <a:spcBef>
                <a:spcPts val="0"/>
              </a:spcBef>
              <a:spcAft>
                <a:spcPts val="0"/>
              </a:spcAft>
              <a:buSzPts val="2800"/>
              <a:buChar char="•"/>
            </a:pPr>
            <a:r>
              <a:rPr b="1" lang="en-US"/>
              <a:t>SCHEV Representative:</a:t>
            </a:r>
            <a:r>
              <a:rPr lang="en-US"/>
              <a:t> Tod Massa, Director, Policy Analytics &amp; VLDS Lead</a:t>
            </a:r>
            <a:endParaRPr/>
          </a:p>
          <a:p>
            <a:pPr indent="-482600" lvl="0" marL="609600" rtl="0" algn="l">
              <a:spcBef>
                <a:spcPts val="0"/>
              </a:spcBef>
              <a:spcAft>
                <a:spcPts val="0"/>
              </a:spcAft>
              <a:buSzPts val="2800"/>
              <a:buChar char="•"/>
            </a:pPr>
            <a:r>
              <a:rPr b="1" lang="en-US"/>
              <a:t>Problem: </a:t>
            </a:r>
            <a:r>
              <a:rPr lang="en-US"/>
              <a:t>Virginia Longitudinal Data System (VLDS) contains sensitive information that cannot be released. </a:t>
            </a:r>
            <a:endParaRPr/>
          </a:p>
          <a:p>
            <a:pPr indent="-457200" lvl="1" marL="1219200" rtl="0" algn="l">
              <a:spcBef>
                <a:spcPts val="0"/>
              </a:spcBef>
              <a:spcAft>
                <a:spcPts val="0"/>
              </a:spcAft>
              <a:buSzPts val="2400"/>
              <a:buChar char="•"/>
            </a:pPr>
            <a:r>
              <a:rPr lang="en-US"/>
              <a:t>Researchers are interested in exploring these data, but they need to know what data to request.</a:t>
            </a:r>
            <a:endParaRPr/>
          </a:p>
          <a:p>
            <a:pPr indent="-457200" lvl="1" marL="1219200" rtl="0" algn="l">
              <a:spcBef>
                <a:spcPts val="0"/>
              </a:spcBef>
              <a:spcAft>
                <a:spcPts val="0"/>
              </a:spcAft>
              <a:buSzPts val="2400"/>
              <a:buChar char="•"/>
            </a:pPr>
            <a:r>
              <a:rPr lang="en-US"/>
              <a:t>These data contain many variables, and machine learning methods can be used to determine important ones.</a:t>
            </a:r>
            <a:endParaRPr/>
          </a:p>
          <a:p>
            <a:pPr indent="-482600" lvl="0" marL="609600" rtl="0" algn="l">
              <a:spcBef>
                <a:spcPts val="0"/>
              </a:spcBef>
              <a:spcAft>
                <a:spcPts val="0"/>
              </a:spcAft>
              <a:buSzPts val="2800"/>
              <a:buChar char="•"/>
            </a:pPr>
            <a:r>
              <a:rPr b="1" lang="en-US"/>
              <a:t>Solution:</a:t>
            </a:r>
            <a:r>
              <a:rPr lang="en-US"/>
              <a:t> Create synthetic VLDS data that is privatized and usable for public.</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34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Project Goals</a:t>
            </a:r>
            <a:endParaRPr/>
          </a:p>
        </p:txBody>
      </p:sp>
      <p:sp>
        <p:nvSpPr>
          <p:cNvPr id="2307" name="Google Shape;2307;p342"/>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0" lvl="0" marL="0" marR="0" rtl="0" algn="l">
              <a:lnSpc>
                <a:spcPct val="90000"/>
              </a:lnSpc>
              <a:spcBef>
                <a:spcPts val="1100"/>
              </a:spcBef>
              <a:spcAft>
                <a:spcPts val="0"/>
              </a:spcAft>
              <a:buNone/>
            </a:pPr>
            <a:r>
              <a:rPr b="1" lang="en-US"/>
              <a:t>Research Goal:</a:t>
            </a:r>
            <a:r>
              <a:rPr lang="en-US"/>
              <a:t> Create a synthetic dataset that is both usable for machine learning purposes and sufficiently privatized</a:t>
            </a:r>
            <a:endParaRPr/>
          </a:p>
          <a:p>
            <a:pPr indent="-482600" lvl="0" marL="609600" marR="0" rtl="0" algn="l">
              <a:lnSpc>
                <a:spcPct val="90000"/>
              </a:lnSpc>
              <a:spcBef>
                <a:spcPts val="1100"/>
              </a:spcBef>
              <a:spcAft>
                <a:spcPts val="0"/>
              </a:spcAft>
              <a:buSzPts val="2800"/>
              <a:buChar char="•"/>
            </a:pPr>
            <a:r>
              <a:rPr b="1" lang="en-US"/>
              <a:t>Usability:</a:t>
            </a:r>
            <a:r>
              <a:rPr lang="en-US"/>
              <a:t> Are relationships preserved between original and synthetic data?</a:t>
            </a:r>
            <a:endParaRPr/>
          </a:p>
          <a:p>
            <a:pPr indent="-457200" lvl="1" marL="1219200" marR="0" rtl="0" algn="l">
              <a:lnSpc>
                <a:spcPct val="90000"/>
              </a:lnSpc>
              <a:spcBef>
                <a:spcPts val="0"/>
              </a:spcBef>
              <a:spcAft>
                <a:spcPts val="0"/>
              </a:spcAft>
              <a:buSzPts val="2400"/>
              <a:buChar char="•"/>
            </a:pPr>
            <a:r>
              <a:rPr lang="en-US"/>
              <a:t>Compare using regression models and machine learning.</a:t>
            </a:r>
            <a:endParaRPr/>
          </a:p>
          <a:p>
            <a:pPr indent="-482600" lvl="0" marL="609600" marR="0" rtl="0" algn="l">
              <a:lnSpc>
                <a:spcPct val="90000"/>
              </a:lnSpc>
              <a:spcBef>
                <a:spcPts val="0"/>
              </a:spcBef>
              <a:spcAft>
                <a:spcPts val="0"/>
              </a:spcAft>
              <a:buSzPts val="2800"/>
              <a:buChar char="•"/>
            </a:pPr>
            <a:r>
              <a:rPr b="1" lang="en-US"/>
              <a:t>Privacy: </a:t>
            </a:r>
            <a:r>
              <a:rPr lang="en-US"/>
              <a:t>How vulnerable are certain individuals to </a:t>
            </a:r>
            <a:r>
              <a:rPr lang="en-US"/>
              <a:t>re-identification</a:t>
            </a:r>
            <a:r>
              <a:rPr lang="en-US"/>
              <a:t>?</a:t>
            </a:r>
            <a:endParaRPr/>
          </a:p>
          <a:p>
            <a:pPr indent="-457200" lvl="1" marL="1219200" marR="0" rtl="0" algn="l">
              <a:lnSpc>
                <a:spcPct val="90000"/>
              </a:lnSpc>
              <a:spcBef>
                <a:spcPts val="0"/>
              </a:spcBef>
              <a:spcAft>
                <a:spcPts val="0"/>
              </a:spcAft>
              <a:buSzPts val="2400"/>
              <a:buChar char="•"/>
            </a:pPr>
            <a:r>
              <a:rPr lang="en-US"/>
              <a:t>Use techniques such as smoothing or top and bottom coding.</a:t>
            </a:r>
            <a:endParaRPr/>
          </a:p>
          <a:p>
            <a:pPr indent="-457200" lvl="1" marL="1219200" marR="0" rtl="0" algn="l">
              <a:lnSpc>
                <a:spcPct val="90000"/>
              </a:lnSpc>
              <a:spcBef>
                <a:spcPts val="0"/>
              </a:spcBef>
              <a:spcAft>
                <a:spcPts val="0"/>
              </a:spcAft>
              <a:buSzPts val="2400"/>
              <a:buChar char="•"/>
            </a:pPr>
            <a:r>
              <a:rPr lang="en-US"/>
              <a:t>Note exact replicates and determine vulnerable demographics/ unique demographics combinations.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Google Shape;2312;p34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Synthpop Overview</a:t>
            </a:r>
            <a:endParaRPr/>
          </a:p>
        </p:txBody>
      </p:sp>
      <p:sp>
        <p:nvSpPr>
          <p:cNvPr id="2313" name="Google Shape;2313;p343"/>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06400" lvl="0" marL="457200" rtl="0" algn="l">
              <a:spcBef>
                <a:spcPts val="1100"/>
              </a:spcBef>
              <a:spcAft>
                <a:spcPts val="0"/>
              </a:spcAft>
              <a:buSzPts val="2800"/>
              <a:buChar char="•"/>
            </a:pPr>
            <a:r>
              <a:rPr lang="en-US"/>
              <a:t>Synthpop package in R utilizes several techniques to create synthetic data and disclosure.</a:t>
            </a:r>
            <a:endParaRPr/>
          </a:p>
          <a:p>
            <a:pPr indent="-406400" lvl="0" marL="457200" rtl="0" algn="l">
              <a:spcBef>
                <a:spcPts val="0"/>
              </a:spcBef>
              <a:spcAft>
                <a:spcPts val="0"/>
              </a:spcAft>
              <a:buSzPts val="2800"/>
              <a:buChar char="•"/>
            </a:pPr>
            <a:r>
              <a:rPr lang="en-US"/>
              <a:t>Features of the package include:</a:t>
            </a:r>
            <a:endParaRPr/>
          </a:p>
          <a:p>
            <a:pPr indent="-406400" lvl="0" marL="914400" rtl="0" algn="l">
              <a:spcBef>
                <a:spcPts val="0"/>
              </a:spcBef>
              <a:spcAft>
                <a:spcPts val="0"/>
              </a:spcAft>
              <a:buSzPts val="2800"/>
              <a:buChar char="•"/>
            </a:pPr>
            <a:r>
              <a:rPr lang="en-US"/>
              <a:t>Creation of synthetic data using </a:t>
            </a:r>
            <a:r>
              <a:rPr lang="en-US">
                <a:latin typeface="Courier New"/>
                <a:ea typeface="Courier New"/>
                <a:cs typeface="Courier New"/>
                <a:sym typeface="Courier New"/>
              </a:rPr>
              <a:t>syn()</a:t>
            </a:r>
            <a:r>
              <a:rPr lang="en-US"/>
              <a:t>.</a:t>
            </a:r>
            <a:endParaRPr/>
          </a:p>
          <a:p>
            <a:pPr indent="-406400" lvl="0" marL="914400" rtl="0" algn="l">
              <a:spcBef>
                <a:spcPts val="0"/>
              </a:spcBef>
              <a:spcAft>
                <a:spcPts val="0"/>
              </a:spcAft>
              <a:buSzPts val="2800"/>
              <a:buChar char="•"/>
            </a:pPr>
            <a:r>
              <a:rPr lang="en-US"/>
              <a:t>Compare original to synthetic using </a:t>
            </a:r>
            <a:r>
              <a:rPr lang="en-US">
                <a:latin typeface="Courier New"/>
                <a:ea typeface="Courier New"/>
                <a:cs typeface="Courier New"/>
                <a:sym typeface="Courier New"/>
              </a:rPr>
              <a:t>compare()</a:t>
            </a:r>
            <a:r>
              <a:rPr lang="en-US"/>
              <a:t>.</a:t>
            </a:r>
            <a:endParaRPr>
              <a:latin typeface="Courier New"/>
              <a:ea typeface="Courier New"/>
              <a:cs typeface="Courier New"/>
              <a:sym typeface="Courier New"/>
            </a:endParaRPr>
          </a:p>
          <a:p>
            <a:pPr indent="-406400" lvl="0" marL="914400" rtl="0" algn="l">
              <a:spcBef>
                <a:spcPts val="0"/>
              </a:spcBef>
              <a:spcAft>
                <a:spcPts val="0"/>
              </a:spcAft>
              <a:buSzPts val="2800"/>
              <a:buChar char="•"/>
            </a:pPr>
            <a:r>
              <a:rPr lang="en-US"/>
              <a:t>Compare regression models using </a:t>
            </a:r>
            <a:r>
              <a:rPr lang="en-US">
                <a:latin typeface="Courier New"/>
                <a:ea typeface="Courier New"/>
                <a:cs typeface="Courier New"/>
                <a:sym typeface="Courier New"/>
              </a:rPr>
              <a:t>compare.fit.synds()</a:t>
            </a:r>
            <a:r>
              <a:rPr lang="en-US"/>
              <a:t>.</a:t>
            </a:r>
            <a:endParaRPr/>
          </a:p>
          <a:p>
            <a:pPr indent="-406400" lvl="0" marL="914400" rtl="0" algn="l">
              <a:spcBef>
                <a:spcPts val="0"/>
              </a:spcBef>
              <a:spcAft>
                <a:spcPts val="0"/>
              </a:spcAft>
              <a:buSzPts val="2800"/>
              <a:buChar char="•"/>
            </a:pPr>
            <a:r>
              <a:rPr lang="en-US"/>
              <a:t>Evaluate or ensure privacy using </a:t>
            </a:r>
            <a:r>
              <a:rPr lang="en-US">
                <a:latin typeface="Courier New"/>
                <a:ea typeface="Courier New"/>
                <a:cs typeface="Courier New"/>
                <a:sym typeface="Courier New"/>
              </a:rPr>
              <a:t>sdc()</a:t>
            </a:r>
            <a:r>
              <a:rPr lang="en-US"/>
              <a:t>.</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Google Shape;2318;p344"/>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Methods for Synthetic Generation</a:t>
            </a:r>
            <a:endParaRPr/>
          </a:p>
        </p:txBody>
      </p:sp>
      <p:sp>
        <p:nvSpPr>
          <p:cNvPr id="2319" name="Google Shape;2319;p344"/>
          <p:cNvSpPr txBox="1"/>
          <p:nvPr>
            <p:ph idx="1" type="body"/>
          </p:nvPr>
        </p:nvSpPr>
        <p:spPr>
          <a:xfrm>
            <a:off x="5183188" y="1092820"/>
            <a:ext cx="6172500" cy="4768500"/>
          </a:xfrm>
          <a:prstGeom prst="rect">
            <a:avLst/>
          </a:prstGeom>
        </p:spPr>
        <p:txBody>
          <a:bodyPr anchorCtr="0" anchor="t" bIns="91425" lIns="91425" spcFirstLastPara="1" rIns="91425" wrap="square" tIns="91425">
            <a:noAutofit/>
          </a:bodyPr>
          <a:lstStyle/>
          <a:p>
            <a:pPr indent="-38100" lvl="0" marL="241300" rtl="0" algn="l">
              <a:spcBef>
                <a:spcPts val="1100"/>
              </a:spcBef>
              <a:spcAft>
                <a:spcPts val="0"/>
              </a:spcAft>
              <a:buNone/>
            </a:pPr>
            <a:r>
              <a:t/>
            </a:r>
            <a:endParaRPr/>
          </a:p>
          <a:p>
            <a:pPr indent="-38100" lvl="0" marL="241300" rtl="0" algn="l">
              <a:spcBef>
                <a:spcPts val="1100"/>
              </a:spcBef>
              <a:spcAft>
                <a:spcPts val="0"/>
              </a:spcAft>
              <a:buNone/>
            </a:pPr>
            <a:r>
              <a:t/>
            </a:r>
            <a:endParaRPr/>
          </a:p>
        </p:txBody>
      </p:sp>
      <p:sp>
        <p:nvSpPr>
          <p:cNvPr id="2320" name="Google Shape;2320;p344"/>
          <p:cNvSpPr txBox="1"/>
          <p:nvPr>
            <p:ph idx="2" type="body"/>
          </p:nvPr>
        </p:nvSpPr>
        <p:spPr>
          <a:xfrm>
            <a:off x="591025" y="981400"/>
            <a:ext cx="4987200" cy="51807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sz="2400"/>
              <a:t>Synthpop includes many methods:</a:t>
            </a:r>
            <a:endParaRPr sz="2400"/>
          </a:p>
          <a:p>
            <a:pPr indent="-381000" lvl="0" marL="457200" rtl="0" algn="l">
              <a:spcBef>
                <a:spcPts val="1100"/>
              </a:spcBef>
              <a:spcAft>
                <a:spcPts val="0"/>
              </a:spcAft>
              <a:buSzPts val="2400"/>
              <a:buChar char="●"/>
            </a:pPr>
            <a:r>
              <a:rPr lang="en-US" sz="2400"/>
              <a:t>Sample</a:t>
            </a:r>
            <a:endParaRPr sz="2400"/>
          </a:p>
          <a:p>
            <a:pPr indent="-381000" lvl="0" marL="457200" rtl="0" algn="l">
              <a:spcBef>
                <a:spcPts val="0"/>
              </a:spcBef>
              <a:spcAft>
                <a:spcPts val="0"/>
              </a:spcAft>
              <a:buSzPts val="2400"/>
              <a:buChar char="●"/>
            </a:pPr>
            <a:r>
              <a:rPr lang="en-US" sz="2400"/>
              <a:t>CART</a:t>
            </a:r>
            <a:endParaRPr sz="2400"/>
          </a:p>
          <a:p>
            <a:pPr indent="-381000" lvl="1" marL="914400" rtl="0" algn="l">
              <a:spcBef>
                <a:spcPts val="0"/>
              </a:spcBef>
              <a:spcAft>
                <a:spcPts val="0"/>
              </a:spcAft>
              <a:buSzPts val="2400"/>
              <a:buChar char="○"/>
            </a:pPr>
            <a:r>
              <a:rPr lang="en-US" sz="2400"/>
              <a:t>Classification and Regression Trees</a:t>
            </a:r>
            <a:endParaRPr sz="2400"/>
          </a:p>
          <a:p>
            <a:pPr indent="-381000" lvl="0" marL="457200" rtl="0" algn="l">
              <a:spcBef>
                <a:spcPts val="0"/>
              </a:spcBef>
              <a:spcAft>
                <a:spcPts val="0"/>
              </a:spcAft>
              <a:buSzPts val="2400"/>
              <a:buChar char="●"/>
            </a:pPr>
            <a:r>
              <a:rPr lang="en-US" sz="2400"/>
              <a:t>Parametric</a:t>
            </a:r>
            <a:endParaRPr sz="2400"/>
          </a:p>
          <a:p>
            <a:pPr indent="-381000" lvl="1" marL="914400" rtl="0" algn="l">
              <a:spcBef>
                <a:spcPts val="0"/>
              </a:spcBef>
              <a:spcAft>
                <a:spcPts val="0"/>
              </a:spcAft>
              <a:buSzPts val="2400"/>
              <a:buChar char="○"/>
            </a:pPr>
            <a:r>
              <a:rPr lang="en-US" sz="2400"/>
              <a:t>Norm</a:t>
            </a:r>
            <a:endParaRPr sz="2400"/>
          </a:p>
          <a:p>
            <a:pPr indent="-381000" lvl="1" marL="914400" rtl="0" algn="l">
              <a:spcBef>
                <a:spcPts val="0"/>
              </a:spcBef>
              <a:spcAft>
                <a:spcPts val="0"/>
              </a:spcAft>
              <a:buSzPts val="2400"/>
              <a:buChar char="○"/>
            </a:pPr>
            <a:r>
              <a:rPr lang="en-US" sz="2400"/>
              <a:t>Logreg</a:t>
            </a:r>
            <a:endParaRPr sz="2400"/>
          </a:p>
          <a:p>
            <a:pPr indent="-381000" lvl="0" marL="457200" rtl="0" algn="l">
              <a:spcBef>
                <a:spcPts val="0"/>
              </a:spcBef>
              <a:spcAft>
                <a:spcPts val="0"/>
              </a:spcAft>
              <a:buSzPts val="2400"/>
              <a:buChar char="●"/>
            </a:pPr>
            <a:r>
              <a:rPr lang="en-US" sz="2400"/>
              <a:t>Ctree</a:t>
            </a:r>
            <a:endParaRPr sz="2400"/>
          </a:p>
          <a:p>
            <a:pPr indent="-381000" lvl="1" marL="914400" rtl="0" algn="l">
              <a:spcBef>
                <a:spcPts val="0"/>
              </a:spcBef>
              <a:spcAft>
                <a:spcPts val="0"/>
              </a:spcAft>
              <a:buSzPts val="2400"/>
              <a:buChar char="○"/>
            </a:pPr>
            <a:r>
              <a:rPr lang="en-US" sz="2400"/>
              <a:t>Conditional Inference Tree </a:t>
            </a:r>
            <a:endParaRPr sz="2400"/>
          </a:p>
          <a:p>
            <a:pPr indent="-381000" lvl="1" marL="914400" rtl="0" algn="l">
              <a:spcBef>
                <a:spcPts val="0"/>
              </a:spcBef>
              <a:spcAft>
                <a:spcPts val="0"/>
              </a:spcAft>
              <a:buSzPts val="2400"/>
              <a:buChar char="○"/>
            </a:pPr>
            <a:r>
              <a:rPr lang="en-US" sz="2400"/>
              <a:t>Reduces selection bias</a:t>
            </a:r>
            <a:endParaRPr sz="2400"/>
          </a:p>
          <a:p>
            <a:pPr indent="0" lvl="0" marL="0" rtl="0" algn="l">
              <a:spcBef>
                <a:spcPts val="1100"/>
              </a:spcBef>
              <a:spcAft>
                <a:spcPts val="0"/>
              </a:spcAft>
              <a:buNone/>
            </a:pPr>
            <a:r>
              <a:rPr lang="en-US" sz="2400"/>
              <a:t>After exhaustive comparisons, decided on Ctree method.</a:t>
            </a:r>
            <a:endParaRPr sz="2400"/>
          </a:p>
        </p:txBody>
      </p:sp>
      <p:pic>
        <p:nvPicPr>
          <p:cNvPr id="2321" name="Google Shape;2321;p344"/>
          <p:cNvPicPr preferRelativeResize="0"/>
          <p:nvPr/>
        </p:nvPicPr>
        <p:blipFill>
          <a:blip r:embed="rId3">
            <a:alphaModFix/>
          </a:blip>
          <a:stretch>
            <a:fillRect/>
          </a:stretch>
        </p:blipFill>
        <p:spPr>
          <a:xfrm>
            <a:off x="5791550" y="1717124"/>
            <a:ext cx="5720875" cy="4486050"/>
          </a:xfrm>
          <a:prstGeom prst="rect">
            <a:avLst/>
          </a:prstGeom>
          <a:noFill/>
          <a:ln>
            <a:noFill/>
          </a:ln>
        </p:spPr>
      </p:pic>
      <p:sp>
        <p:nvSpPr>
          <p:cNvPr id="2322" name="Google Shape;2322;p344"/>
          <p:cNvSpPr txBox="1"/>
          <p:nvPr/>
        </p:nvSpPr>
        <p:spPr>
          <a:xfrm>
            <a:off x="5578188" y="1152313"/>
            <a:ext cx="61476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44546A"/>
                </a:solidFill>
                <a:latin typeface="Trebuchet MS"/>
                <a:ea typeface="Trebuchet MS"/>
                <a:cs typeface="Trebuchet MS"/>
                <a:sym typeface="Trebuchet MS"/>
              </a:rPr>
              <a:t>Ctree Diagram:</a:t>
            </a:r>
            <a:endParaRPr sz="2400">
              <a:solidFill>
                <a:srgbClr val="44546A"/>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3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Next Step: Network of R Packages</a:t>
            </a:r>
            <a:endParaRPr/>
          </a:p>
        </p:txBody>
      </p:sp>
      <p:sp>
        <p:nvSpPr>
          <p:cNvPr id="637" name="Google Shape;637;p138"/>
          <p:cNvSpPr txBox="1"/>
          <p:nvPr>
            <p:ph idx="1" type="body"/>
          </p:nvPr>
        </p:nvSpPr>
        <p:spPr>
          <a:xfrm>
            <a:off x="273525" y="1234150"/>
            <a:ext cx="5936400" cy="4599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SzPts val="2400"/>
              <a:buChar char="•"/>
            </a:pPr>
            <a:r>
              <a:rPr lang="en-US" sz="2400"/>
              <a:t>Conduct exploratory network analysis</a:t>
            </a:r>
            <a:endParaRPr sz="2400"/>
          </a:p>
          <a:p>
            <a:pPr indent="-381000" lvl="1" marL="914400" rtl="0" algn="l">
              <a:lnSpc>
                <a:spcPct val="115000"/>
              </a:lnSpc>
              <a:spcBef>
                <a:spcPts val="0"/>
              </a:spcBef>
              <a:spcAft>
                <a:spcPts val="0"/>
              </a:spcAft>
              <a:buSzPts val="2400"/>
              <a:buChar char="•"/>
            </a:pPr>
            <a:r>
              <a:rPr lang="en-US"/>
              <a:t>Generated dependency network of R Packages</a:t>
            </a:r>
            <a:endParaRPr/>
          </a:p>
          <a:p>
            <a:pPr indent="-381000" lvl="2" marL="1371600" rtl="0" algn="l">
              <a:lnSpc>
                <a:spcPct val="115000"/>
              </a:lnSpc>
              <a:spcBef>
                <a:spcPts val="0"/>
              </a:spcBef>
              <a:spcAft>
                <a:spcPts val="0"/>
              </a:spcAft>
              <a:buSzPts val="2400"/>
              <a:buChar char="•"/>
            </a:pPr>
            <a:r>
              <a:rPr lang="en-US" sz="2400"/>
              <a:t>7,547 nodes</a:t>
            </a:r>
            <a:endParaRPr sz="2400"/>
          </a:p>
          <a:p>
            <a:pPr indent="-381000" lvl="2" marL="1371600" rtl="0" algn="l">
              <a:lnSpc>
                <a:spcPct val="115000"/>
              </a:lnSpc>
              <a:spcBef>
                <a:spcPts val="0"/>
              </a:spcBef>
              <a:spcAft>
                <a:spcPts val="0"/>
              </a:spcAft>
              <a:buSzPts val="2400"/>
              <a:buChar char="•"/>
            </a:pPr>
            <a:r>
              <a:rPr lang="en-US" sz="2400"/>
              <a:t>20,641 directed edges </a:t>
            </a:r>
            <a:endParaRPr sz="2400"/>
          </a:p>
          <a:p>
            <a:pPr indent="-381000" lvl="0" marL="457200" rtl="0" algn="l">
              <a:lnSpc>
                <a:spcPct val="115000"/>
              </a:lnSpc>
              <a:spcBef>
                <a:spcPts val="0"/>
              </a:spcBef>
              <a:spcAft>
                <a:spcPts val="0"/>
              </a:spcAft>
              <a:buSzPts val="2400"/>
              <a:buChar char="•"/>
            </a:pPr>
            <a:r>
              <a:rPr lang="en-US" sz="2400"/>
              <a:t>Develop statistical models to characterize factors that affect ‘impact’ of an R package</a:t>
            </a:r>
            <a:endParaRPr sz="2400"/>
          </a:p>
          <a:p>
            <a:pPr indent="-381000" lvl="1" marL="914400" rtl="0" algn="l">
              <a:lnSpc>
                <a:spcPct val="115000"/>
              </a:lnSpc>
              <a:spcBef>
                <a:spcPts val="0"/>
              </a:spcBef>
              <a:spcAft>
                <a:spcPts val="0"/>
              </a:spcAft>
              <a:buSzPts val="2400"/>
              <a:buChar char="•"/>
            </a:pPr>
            <a:r>
              <a:rPr lang="en-US"/>
              <a:t>node characteristics</a:t>
            </a:r>
            <a:endParaRPr/>
          </a:p>
          <a:p>
            <a:pPr indent="-381000" lvl="1" marL="914400" rtl="0" algn="l">
              <a:lnSpc>
                <a:spcPct val="115000"/>
              </a:lnSpc>
              <a:spcBef>
                <a:spcPts val="0"/>
              </a:spcBef>
              <a:spcAft>
                <a:spcPts val="0"/>
              </a:spcAft>
              <a:buSzPts val="2400"/>
              <a:buChar char="•"/>
            </a:pPr>
            <a:r>
              <a:rPr lang="en-US"/>
              <a:t>network measures</a:t>
            </a:r>
            <a:endParaRPr/>
          </a:p>
        </p:txBody>
      </p:sp>
      <p:pic>
        <p:nvPicPr>
          <p:cNvPr id="638" name="Google Shape;638;p138"/>
          <p:cNvPicPr preferRelativeResize="0"/>
          <p:nvPr/>
        </p:nvPicPr>
        <p:blipFill>
          <a:blip r:embed="rId3">
            <a:alphaModFix/>
          </a:blip>
          <a:stretch>
            <a:fillRect/>
          </a:stretch>
        </p:blipFill>
        <p:spPr>
          <a:xfrm>
            <a:off x="6209926" y="1072175"/>
            <a:ext cx="5077173" cy="49346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6" name="Shape 2326"/>
        <p:cNvGrpSpPr/>
        <p:nvPr/>
      </p:nvGrpSpPr>
      <p:grpSpPr>
        <a:xfrm>
          <a:off x="0" y="0"/>
          <a:ext cx="0" cy="0"/>
          <a:chOff x="0" y="0"/>
          <a:chExt cx="0" cy="0"/>
        </a:xfrm>
      </p:grpSpPr>
      <p:sp>
        <p:nvSpPr>
          <p:cNvPr id="2327" name="Google Shape;2327;p345"/>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VLDS Sample Dataset</a:t>
            </a:r>
            <a:endParaRPr/>
          </a:p>
        </p:txBody>
      </p:sp>
      <p:sp>
        <p:nvSpPr>
          <p:cNvPr id="2328" name="Google Shape;2328;p345"/>
          <p:cNvSpPr txBox="1"/>
          <p:nvPr>
            <p:ph idx="1" type="body"/>
          </p:nvPr>
        </p:nvSpPr>
        <p:spPr>
          <a:xfrm>
            <a:off x="6267350" y="1092825"/>
            <a:ext cx="5397900" cy="5190900"/>
          </a:xfrm>
          <a:prstGeom prst="rect">
            <a:avLst/>
          </a:prstGeom>
        </p:spPr>
        <p:txBody>
          <a:bodyPr anchorCtr="0" anchor="t" bIns="91425" lIns="91425" spcFirstLastPara="1" rIns="91425" wrap="square" tIns="91425">
            <a:noAutofit/>
          </a:bodyPr>
          <a:lstStyle/>
          <a:p>
            <a:pPr indent="-38100" lvl="0" marL="241300" rtl="0" algn="l">
              <a:spcBef>
                <a:spcPts val="1100"/>
              </a:spcBef>
              <a:spcAft>
                <a:spcPts val="0"/>
              </a:spcAft>
              <a:buNone/>
            </a:pPr>
            <a:r>
              <a:rPr lang="en-US" sz="2400"/>
              <a:t>Dataset with 1000 observations.</a:t>
            </a:r>
            <a:endParaRPr sz="2400"/>
          </a:p>
          <a:p>
            <a:pPr indent="0" lvl="0" marL="0" rtl="0" algn="l">
              <a:spcBef>
                <a:spcPts val="1100"/>
              </a:spcBef>
              <a:spcAft>
                <a:spcPts val="0"/>
              </a:spcAft>
              <a:buNone/>
            </a:pPr>
            <a:r>
              <a:t/>
            </a:r>
            <a:endParaRPr sz="2400"/>
          </a:p>
          <a:p>
            <a:pPr indent="0" lvl="0" marL="457200" rtl="0" algn="l">
              <a:spcBef>
                <a:spcPts val="1100"/>
              </a:spcBef>
              <a:spcAft>
                <a:spcPts val="0"/>
              </a:spcAft>
              <a:buNone/>
            </a:pPr>
            <a:r>
              <a:t/>
            </a:r>
            <a:endParaRPr sz="2400"/>
          </a:p>
          <a:p>
            <a:pPr indent="0" lvl="0" marL="457200" rtl="0" algn="l">
              <a:spcBef>
                <a:spcPts val="1100"/>
              </a:spcBef>
              <a:spcAft>
                <a:spcPts val="0"/>
              </a:spcAft>
              <a:buNone/>
            </a:pPr>
            <a:r>
              <a:t/>
            </a:r>
            <a:endParaRPr sz="2400"/>
          </a:p>
          <a:p>
            <a:pPr indent="0" lvl="0" marL="0" rtl="0" algn="l">
              <a:spcBef>
                <a:spcPts val="1100"/>
              </a:spcBef>
              <a:spcAft>
                <a:spcPts val="0"/>
              </a:spcAft>
              <a:buNone/>
            </a:pPr>
            <a:r>
              <a:t/>
            </a:r>
            <a:endParaRPr sz="2400"/>
          </a:p>
          <a:p>
            <a:pPr indent="-38100" lvl="0" marL="241300" rtl="0" algn="l">
              <a:spcBef>
                <a:spcPts val="1100"/>
              </a:spcBef>
              <a:spcAft>
                <a:spcPts val="0"/>
              </a:spcAft>
              <a:buNone/>
            </a:pPr>
            <a:r>
              <a:t/>
            </a:r>
            <a:endParaRPr sz="2400"/>
          </a:p>
          <a:p>
            <a:pPr indent="-38100" lvl="0" marL="241300" rtl="0" algn="l">
              <a:spcBef>
                <a:spcPts val="1100"/>
              </a:spcBef>
              <a:spcAft>
                <a:spcPts val="0"/>
              </a:spcAft>
              <a:buNone/>
            </a:pPr>
            <a:r>
              <a:t/>
            </a:r>
            <a:endParaRPr sz="2400"/>
          </a:p>
          <a:p>
            <a:pPr indent="-38100" lvl="0" marL="241300" rtl="0" algn="l">
              <a:spcBef>
                <a:spcPts val="1100"/>
              </a:spcBef>
              <a:spcAft>
                <a:spcPts val="0"/>
              </a:spcAft>
              <a:buNone/>
            </a:pPr>
            <a:r>
              <a:t/>
            </a:r>
            <a:endParaRPr sz="2400"/>
          </a:p>
          <a:p>
            <a:pPr indent="-38100" lvl="0" marL="241300" rtl="0" algn="l">
              <a:spcBef>
                <a:spcPts val="1100"/>
              </a:spcBef>
              <a:spcAft>
                <a:spcPts val="0"/>
              </a:spcAft>
              <a:buNone/>
            </a:pPr>
            <a:r>
              <a:rPr b="1" lang="en-US" sz="2400"/>
              <a:t>ADP</a:t>
            </a:r>
            <a:r>
              <a:rPr b="1" lang="en-US" sz="2400"/>
              <a:t>:</a:t>
            </a:r>
            <a:r>
              <a:rPr lang="en-US" sz="2400"/>
              <a:t> ranges from 0-181 with 137 NA’s</a:t>
            </a:r>
            <a:endParaRPr sz="2400"/>
          </a:p>
        </p:txBody>
      </p:sp>
      <p:pic>
        <p:nvPicPr>
          <p:cNvPr descr="VLDs_snap.JPG" id="2329" name="Google Shape;2329;p345"/>
          <p:cNvPicPr preferRelativeResize="0"/>
          <p:nvPr/>
        </p:nvPicPr>
        <p:blipFill>
          <a:blip r:embed="rId3">
            <a:alphaModFix/>
          </a:blip>
          <a:stretch>
            <a:fillRect/>
          </a:stretch>
        </p:blipFill>
        <p:spPr>
          <a:xfrm>
            <a:off x="591025" y="1092825"/>
            <a:ext cx="5676325" cy="5263703"/>
          </a:xfrm>
          <a:prstGeom prst="rect">
            <a:avLst/>
          </a:prstGeom>
          <a:noFill/>
          <a:ln>
            <a:noFill/>
          </a:ln>
        </p:spPr>
      </p:pic>
      <p:graphicFrame>
        <p:nvGraphicFramePr>
          <p:cNvPr id="2330" name="Google Shape;2330;p345"/>
          <p:cNvGraphicFramePr/>
          <p:nvPr/>
        </p:nvGraphicFramePr>
        <p:xfrm>
          <a:off x="6587325" y="1914150"/>
          <a:ext cx="3000000" cy="3000000"/>
        </p:xfrm>
        <a:graphic>
          <a:graphicData uri="http://schemas.openxmlformats.org/drawingml/2006/table">
            <a:tbl>
              <a:tblPr>
                <a:noFill/>
                <a:tableStyleId>{020FCF1E-ECCD-40E1-A6CB-5F374742C74B}</a:tableStyleId>
              </a:tblPr>
              <a:tblGrid>
                <a:gridCol w="1476050"/>
                <a:gridCol w="1062900"/>
                <a:gridCol w="1269475"/>
                <a:gridCol w="1269475"/>
              </a:tblGrid>
              <a:tr h="446350">
                <a:tc>
                  <a:txBody>
                    <a:bodyPr>
                      <a:noAutofit/>
                    </a:bodyPr>
                    <a:lstStyle/>
                    <a:p>
                      <a:pPr indent="0" lvl="0" marL="0" rtl="0" algn="ctr">
                        <a:spcBef>
                          <a:spcPts val="0"/>
                        </a:spcBef>
                        <a:spcAft>
                          <a:spcPts val="0"/>
                        </a:spcAft>
                        <a:buClr>
                          <a:schemeClr val="dk1"/>
                        </a:buClr>
                        <a:buSzPts val="1100"/>
                        <a:buFont typeface="Arial"/>
                        <a:buNone/>
                      </a:pPr>
                      <a:r>
                        <a:rPr b="1" lang="en-US" sz="2000">
                          <a:solidFill>
                            <a:srgbClr val="44546A"/>
                          </a:solidFill>
                          <a:latin typeface="Trebuchet MS"/>
                          <a:ea typeface="Trebuchet MS"/>
                          <a:cs typeface="Trebuchet MS"/>
                          <a:sym typeface="Trebuchet MS"/>
                        </a:rPr>
                        <a:t>Birth Year</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1980s</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1990s</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2000s</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r h="405625">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Count</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25</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507</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468</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bl>
          </a:graphicData>
        </a:graphic>
      </p:graphicFrame>
      <p:graphicFrame>
        <p:nvGraphicFramePr>
          <p:cNvPr id="2331" name="Google Shape;2331;p345"/>
          <p:cNvGraphicFramePr/>
          <p:nvPr/>
        </p:nvGraphicFramePr>
        <p:xfrm>
          <a:off x="6579975" y="3048000"/>
          <a:ext cx="3000000" cy="3000000"/>
        </p:xfrm>
        <a:graphic>
          <a:graphicData uri="http://schemas.openxmlformats.org/drawingml/2006/table">
            <a:tbl>
              <a:tblPr>
                <a:noFill/>
                <a:tableStyleId>{020FCF1E-ECCD-40E1-A6CB-5F374742C74B}</a:tableStyleId>
              </a:tblPr>
              <a:tblGrid>
                <a:gridCol w="1689900"/>
                <a:gridCol w="1689900"/>
                <a:gridCol w="1689900"/>
              </a:tblGrid>
              <a:tr h="381000">
                <a:tc>
                  <a:txBody>
                    <a:bodyPr>
                      <a:noAutofit/>
                    </a:bodyPr>
                    <a:lstStyle/>
                    <a:p>
                      <a:pPr indent="0" lvl="0" marL="0" rtl="0" algn="ctr">
                        <a:spcBef>
                          <a:spcPts val="0"/>
                        </a:spcBef>
                        <a:spcAft>
                          <a:spcPts val="0"/>
                        </a:spcAft>
                        <a:buNone/>
                      </a:pPr>
                      <a:r>
                        <a:rPr b="1" lang="en-US" sz="2000">
                          <a:solidFill>
                            <a:srgbClr val="44546A"/>
                          </a:solidFill>
                        </a:rPr>
                        <a:t>Gender</a:t>
                      </a:r>
                      <a:endParaRPr b="1"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rPr>
                        <a:t>Male</a:t>
                      </a:r>
                      <a:endParaRPr b="1"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rPr>
                        <a:t>Female</a:t>
                      </a:r>
                      <a:endParaRPr b="1"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US" sz="2000">
                          <a:solidFill>
                            <a:srgbClr val="44546A"/>
                          </a:solidFill>
                        </a:rPr>
                        <a:t>Count</a:t>
                      </a:r>
                      <a:endParaRPr b="1"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rPr>
                        <a:t>517</a:t>
                      </a:r>
                      <a:endParaRPr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rPr>
                        <a:t>483</a:t>
                      </a:r>
                      <a:endParaRPr sz="2000">
                        <a:solidFill>
                          <a:srgbClr val="44546A"/>
                        </a:solidFill>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bl>
          </a:graphicData>
        </a:graphic>
      </p:graphicFrame>
      <p:graphicFrame>
        <p:nvGraphicFramePr>
          <p:cNvPr id="2332" name="Google Shape;2332;p345"/>
          <p:cNvGraphicFramePr/>
          <p:nvPr/>
        </p:nvGraphicFramePr>
        <p:xfrm>
          <a:off x="6431525" y="4278475"/>
          <a:ext cx="3000000" cy="3000000"/>
        </p:xfrm>
        <a:graphic>
          <a:graphicData uri="http://schemas.openxmlformats.org/drawingml/2006/table">
            <a:tbl>
              <a:tblPr>
                <a:noFill/>
                <a:tableStyleId>{020FCF1E-ECCD-40E1-A6CB-5F374742C74B}</a:tableStyleId>
              </a:tblPr>
              <a:tblGrid>
                <a:gridCol w="1466625"/>
                <a:gridCol w="382850"/>
                <a:gridCol w="382850"/>
                <a:gridCol w="392950"/>
                <a:gridCol w="596150"/>
                <a:gridCol w="514875"/>
                <a:gridCol w="607150"/>
                <a:gridCol w="426000"/>
                <a:gridCol w="546300"/>
              </a:tblGrid>
              <a:tr h="381000">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Race Type</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0</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1</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2</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3</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4</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5</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6</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99</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b="1" lang="en-US" sz="2000">
                          <a:solidFill>
                            <a:srgbClr val="44546A"/>
                          </a:solidFill>
                          <a:latin typeface="Trebuchet MS"/>
                          <a:ea typeface="Trebuchet MS"/>
                          <a:cs typeface="Trebuchet MS"/>
                          <a:sym typeface="Trebuchet MS"/>
                        </a:rPr>
                        <a:t>Count</a:t>
                      </a:r>
                      <a:endParaRPr b="1"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1</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2</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8</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719</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23</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228</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2</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000">
                          <a:solidFill>
                            <a:srgbClr val="44546A"/>
                          </a:solidFill>
                          <a:latin typeface="Trebuchet MS"/>
                          <a:ea typeface="Trebuchet MS"/>
                          <a:cs typeface="Trebuchet MS"/>
                          <a:sym typeface="Trebuchet MS"/>
                        </a:rPr>
                        <a:t>17</a:t>
                      </a:r>
                      <a:endParaRPr sz="2000">
                        <a:solidFill>
                          <a:srgbClr val="44546A"/>
                        </a:solidFill>
                        <a:latin typeface="Trebuchet MS"/>
                        <a:ea typeface="Trebuchet MS"/>
                        <a:cs typeface="Trebuchet MS"/>
                        <a:sym typeface="Trebuchet MS"/>
                      </a:endParaRPr>
                    </a:p>
                  </a:txBody>
                  <a:tcPr marT="91425" marB="91425" marR="91425" marL="91425">
                    <a:lnL cap="flat" cmpd="sng" w="19050">
                      <a:solidFill>
                        <a:srgbClr val="44546A"/>
                      </a:solidFill>
                      <a:prstDash val="solid"/>
                      <a:round/>
                      <a:headEnd len="sm" w="sm" type="none"/>
                      <a:tailEnd len="sm" w="sm" type="none"/>
                    </a:lnL>
                    <a:lnR cap="flat" cmpd="sng" w="19050">
                      <a:solidFill>
                        <a:srgbClr val="44546A"/>
                      </a:solidFill>
                      <a:prstDash val="solid"/>
                      <a:round/>
                      <a:headEnd len="sm" w="sm" type="none"/>
                      <a:tailEnd len="sm" w="sm" type="none"/>
                    </a:lnR>
                    <a:lnT cap="flat" cmpd="sng" w="19050">
                      <a:solidFill>
                        <a:srgbClr val="44546A"/>
                      </a:solidFill>
                      <a:prstDash val="solid"/>
                      <a:round/>
                      <a:headEnd len="sm" w="sm" type="none"/>
                      <a:tailEnd len="sm" w="sm" type="none"/>
                    </a:lnT>
                    <a:lnB cap="flat" cmpd="sng" w="19050">
                      <a:solidFill>
                        <a:srgbClr val="44546A"/>
                      </a:solidFill>
                      <a:prstDash val="solid"/>
                      <a:round/>
                      <a:headEnd len="sm" w="sm" type="none"/>
                      <a:tailEnd len="sm" w="sm" type="none"/>
                    </a:lnB>
                  </a:tcPr>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6" name="Shape 2336"/>
        <p:cNvGrpSpPr/>
        <p:nvPr/>
      </p:nvGrpSpPr>
      <p:grpSpPr>
        <a:xfrm>
          <a:off x="0" y="0"/>
          <a:ext cx="0" cy="0"/>
          <a:chOff x="0" y="0"/>
          <a:chExt cx="0" cy="0"/>
        </a:xfrm>
      </p:grpSpPr>
      <p:sp>
        <p:nvSpPr>
          <p:cNvPr id="2337" name="Google Shape;2337;p34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Usability</a:t>
            </a:r>
            <a:endParaRPr sz="4000"/>
          </a:p>
        </p:txBody>
      </p:sp>
      <p:sp>
        <p:nvSpPr>
          <p:cNvPr id="2338" name="Google Shape;2338;p346"/>
          <p:cNvSpPr txBox="1"/>
          <p:nvPr>
            <p:ph idx="1" type="body"/>
          </p:nvPr>
        </p:nvSpPr>
        <p:spPr>
          <a:xfrm>
            <a:off x="689075" y="1129350"/>
            <a:ext cx="108612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sz="2600"/>
              <a:t>Preserving </a:t>
            </a:r>
            <a:r>
              <a:rPr b="1" lang="en-US" sz="2600"/>
              <a:t>relationships</a:t>
            </a:r>
            <a:r>
              <a:rPr lang="en-US" sz="2600"/>
              <a:t> are between original and synthetic data</a:t>
            </a:r>
            <a:endParaRPr b="1" sz="2600"/>
          </a:p>
          <a:p>
            <a:pPr indent="-393700" lvl="0" marL="457200" rtl="0" algn="l">
              <a:spcBef>
                <a:spcPts val="1100"/>
              </a:spcBef>
              <a:spcAft>
                <a:spcPts val="0"/>
              </a:spcAft>
              <a:buSzPts val="2600"/>
              <a:buChar char="•"/>
            </a:pPr>
            <a:r>
              <a:rPr lang="en-US" sz="2600"/>
              <a:t>Regression models: statistical properties such as model estimates and inferences</a:t>
            </a:r>
            <a:endParaRPr sz="2600"/>
          </a:p>
          <a:p>
            <a:pPr indent="-393700" lvl="0" marL="457200" rtl="0" algn="l">
              <a:spcBef>
                <a:spcPts val="0"/>
              </a:spcBef>
              <a:spcAft>
                <a:spcPts val="0"/>
              </a:spcAft>
              <a:buSzPts val="2600"/>
              <a:buChar char="•"/>
            </a:pPr>
            <a:r>
              <a:rPr lang="en-US" sz="2600"/>
              <a:t>Machine learning: unique demographic combinations preservations</a:t>
            </a:r>
            <a:endParaRPr sz="2600"/>
          </a:p>
          <a:p>
            <a:pPr indent="0" lvl="0" marL="0" rtl="0" algn="l">
              <a:spcBef>
                <a:spcPts val="1100"/>
              </a:spcBef>
              <a:spcAft>
                <a:spcPts val="0"/>
              </a:spcAft>
              <a:buNone/>
            </a:pPr>
            <a:r>
              <a:t/>
            </a:r>
            <a:endParaRPr b="1" sz="1800"/>
          </a:p>
          <a:p>
            <a:pPr indent="0" lvl="0" marL="0" rtl="0" algn="ctr">
              <a:spcBef>
                <a:spcPts val="1100"/>
              </a:spcBef>
              <a:spcAft>
                <a:spcPts val="0"/>
              </a:spcAft>
              <a:buNone/>
            </a:pPr>
            <a:r>
              <a:rPr b="1" lang="en-US"/>
              <a:t> Original (left) vs. Synthetic via Ctree (right)</a:t>
            </a:r>
            <a:endParaRPr b="1"/>
          </a:p>
          <a:p>
            <a:pPr indent="-50800" lvl="0" marL="241300" rtl="0" algn="l">
              <a:spcBef>
                <a:spcPts val="1100"/>
              </a:spcBef>
              <a:spcAft>
                <a:spcPts val="0"/>
              </a:spcAft>
              <a:buNone/>
            </a:pPr>
            <a:r>
              <a:t/>
            </a:r>
            <a:endParaRPr/>
          </a:p>
        </p:txBody>
      </p:sp>
      <p:pic>
        <p:nvPicPr>
          <p:cNvPr id="2339" name="Google Shape;2339;p346"/>
          <p:cNvPicPr preferRelativeResize="0"/>
          <p:nvPr/>
        </p:nvPicPr>
        <p:blipFill>
          <a:blip r:embed="rId3">
            <a:alphaModFix/>
          </a:blip>
          <a:stretch>
            <a:fillRect/>
          </a:stretch>
        </p:blipFill>
        <p:spPr>
          <a:xfrm>
            <a:off x="1037888" y="4136150"/>
            <a:ext cx="10163575" cy="1956775"/>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34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Comparison of Original vs. Synthetic</a:t>
            </a:r>
            <a:endParaRPr/>
          </a:p>
        </p:txBody>
      </p:sp>
      <p:pic>
        <p:nvPicPr>
          <p:cNvPr id="2345" name="Google Shape;2345;p347"/>
          <p:cNvPicPr preferRelativeResize="0"/>
          <p:nvPr/>
        </p:nvPicPr>
        <p:blipFill>
          <a:blip r:embed="rId3">
            <a:alphaModFix/>
          </a:blip>
          <a:stretch>
            <a:fillRect/>
          </a:stretch>
        </p:blipFill>
        <p:spPr>
          <a:xfrm>
            <a:off x="1898528" y="1127100"/>
            <a:ext cx="7994700" cy="5158625"/>
          </a:xfrm>
          <a:prstGeom prst="rect">
            <a:avLst/>
          </a:prstGeom>
          <a:noFill/>
          <a:ln cap="flat" cmpd="sng" w="19050">
            <a:solidFill>
              <a:srgbClr val="44546A"/>
            </a:solidFill>
            <a:prstDash val="solid"/>
            <a:round/>
            <a:headEnd len="sm" w="sm" type="none"/>
            <a:tailEnd len="sm" w="sm" type="none"/>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34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Regression Models</a:t>
            </a:r>
            <a:endParaRPr/>
          </a:p>
        </p:txBody>
      </p:sp>
      <p:pic>
        <p:nvPicPr>
          <p:cNvPr id="2352" name="Google Shape;2352;p348"/>
          <p:cNvPicPr preferRelativeResize="0"/>
          <p:nvPr/>
        </p:nvPicPr>
        <p:blipFill>
          <a:blip r:embed="rId3">
            <a:alphaModFix/>
          </a:blip>
          <a:stretch>
            <a:fillRect/>
          </a:stretch>
        </p:blipFill>
        <p:spPr>
          <a:xfrm>
            <a:off x="115625" y="1911475"/>
            <a:ext cx="6496050" cy="4610100"/>
          </a:xfrm>
          <a:prstGeom prst="rect">
            <a:avLst/>
          </a:prstGeom>
          <a:noFill/>
          <a:ln>
            <a:noFill/>
          </a:ln>
        </p:spPr>
      </p:pic>
      <p:pic>
        <p:nvPicPr>
          <p:cNvPr id="2353" name="Google Shape;2353;p348"/>
          <p:cNvPicPr preferRelativeResize="0"/>
          <p:nvPr/>
        </p:nvPicPr>
        <p:blipFill>
          <a:blip r:embed="rId4">
            <a:alphaModFix/>
          </a:blip>
          <a:stretch>
            <a:fillRect/>
          </a:stretch>
        </p:blipFill>
        <p:spPr>
          <a:xfrm>
            <a:off x="5496525" y="1916225"/>
            <a:ext cx="6400800" cy="4600575"/>
          </a:xfrm>
          <a:prstGeom prst="rect">
            <a:avLst/>
          </a:prstGeom>
          <a:noFill/>
          <a:ln>
            <a:noFill/>
          </a:ln>
        </p:spPr>
      </p:pic>
      <p:sp>
        <p:nvSpPr>
          <p:cNvPr id="2354" name="Google Shape;2354;p348"/>
          <p:cNvSpPr txBox="1"/>
          <p:nvPr/>
        </p:nvSpPr>
        <p:spPr>
          <a:xfrm>
            <a:off x="328125" y="1279725"/>
            <a:ext cx="112056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4546A"/>
                </a:solidFill>
                <a:latin typeface="Trebuchet MS"/>
                <a:ea typeface="Trebuchet MS"/>
                <a:cs typeface="Trebuchet MS"/>
                <a:sym typeface="Trebuchet MS"/>
              </a:rPr>
              <a:t>Regressing on aggregrate_days_presen</a:t>
            </a:r>
            <a:r>
              <a:rPr lang="en-US" sz="2400">
                <a:solidFill>
                  <a:srgbClr val="44546A"/>
                </a:solidFill>
                <a:latin typeface="Trebuchet MS"/>
                <a:ea typeface="Trebuchet MS"/>
                <a:cs typeface="Trebuchet MS"/>
                <a:sym typeface="Trebuchet MS"/>
              </a:rPr>
              <a:t>t:	</a:t>
            </a:r>
            <a:r>
              <a:rPr lang="en-US" sz="2400">
                <a:solidFill>
                  <a:srgbClr val="44546A"/>
                </a:solidFill>
                <a:latin typeface="Trebuchet MS"/>
                <a:ea typeface="Trebuchet MS"/>
                <a:cs typeface="Trebuchet MS"/>
                <a:sym typeface="Trebuchet MS"/>
              </a:rPr>
              <a:t>		Regressing on gender:</a:t>
            </a:r>
            <a:endParaRPr sz="2400">
              <a:solidFill>
                <a:srgbClr val="44546A"/>
              </a:solidFill>
              <a:latin typeface="Trebuchet MS"/>
              <a:ea typeface="Trebuchet MS"/>
              <a:cs typeface="Trebuchet MS"/>
              <a:sym typeface="Trebuchet MS"/>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34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Machine Learning</a:t>
            </a:r>
            <a:endParaRPr/>
          </a:p>
        </p:txBody>
      </p:sp>
      <p:sp>
        <p:nvSpPr>
          <p:cNvPr id="2360" name="Google Shape;2360;p349"/>
          <p:cNvSpPr txBox="1"/>
          <p:nvPr>
            <p:ph idx="1" type="body"/>
          </p:nvPr>
        </p:nvSpPr>
        <p:spPr>
          <a:xfrm>
            <a:off x="838200" y="817385"/>
            <a:ext cx="10515600" cy="4599300"/>
          </a:xfrm>
          <a:prstGeom prst="rect">
            <a:avLst/>
          </a:prstGeom>
        </p:spPr>
        <p:txBody>
          <a:bodyPr anchorCtr="0" anchor="t" bIns="91425" lIns="91425" spcFirstLastPara="1" rIns="91425" wrap="square" tIns="91425">
            <a:noAutofit/>
          </a:bodyPr>
          <a:lstStyle/>
          <a:p>
            <a:pPr indent="-50800" lvl="0" marL="241300" rtl="0" algn="l">
              <a:spcBef>
                <a:spcPts val="1100"/>
              </a:spcBef>
              <a:spcAft>
                <a:spcPts val="0"/>
              </a:spcAft>
              <a:buNone/>
            </a:pPr>
            <a:r>
              <a:rPr b="1" lang="en-US" sz="2400"/>
              <a:t>Partitioning Around Medoids (PAM) Clustering </a:t>
            </a:r>
            <a:r>
              <a:rPr lang="en-US" sz="2400"/>
              <a:t>with</a:t>
            </a:r>
            <a:r>
              <a:rPr b="1" lang="en-US" sz="2400"/>
              <a:t> </a:t>
            </a:r>
            <a:r>
              <a:rPr lang="en-US" sz="2400"/>
              <a:t>Gower Distances</a:t>
            </a:r>
            <a:r>
              <a:rPr lang="en-US" sz="2400"/>
              <a:t> (incorporates </a:t>
            </a:r>
            <a:r>
              <a:rPr lang="en-US" sz="2400"/>
              <a:t>categorical</a:t>
            </a:r>
            <a:r>
              <a:rPr lang="en-US" sz="2400"/>
              <a:t> variables) . </a:t>
            </a:r>
            <a:endParaRPr sz="2400"/>
          </a:p>
          <a:p>
            <a:pPr indent="-50800" lvl="0" marL="241300" rtl="0" algn="l">
              <a:spcBef>
                <a:spcPts val="1100"/>
              </a:spcBef>
              <a:spcAft>
                <a:spcPts val="0"/>
              </a:spcAft>
              <a:buNone/>
            </a:pPr>
            <a:r>
              <a:rPr lang="en-US" sz="2400"/>
              <a:t>Essentially K-Means but the centers are physical data-points. </a:t>
            </a:r>
            <a:endParaRPr sz="2400"/>
          </a:p>
          <a:p>
            <a:pPr indent="0" lvl="0" marL="190500" rtl="0" algn="l">
              <a:spcBef>
                <a:spcPts val="1100"/>
              </a:spcBef>
              <a:spcAft>
                <a:spcPts val="0"/>
              </a:spcAft>
              <a:buNone/>
            </a:pPr>
            <a:r>
              <a:t/>
            </a:r>
            <a:endParaRPr sz="1800"/>
          </a:p>
        </p:txBody>
      </p:sp>
      <p:pic>
        <p:nvPicPr>
          <p:cNvPr descr="proper ctree cluster orig.png" id="2361" name="Google Shape;2361;p349"/>
          <p:cNvPicPr preferRelativeResize="0"/>
          <p:nvPr/>
        </p:nvPicPr>
        <p:blipFill>
          <a:blip r:embed="rId3">
            <a:alphaModFix/>
          </a:blip>
          <a:stretch>
            <a:fillRect/>
          </a:stretch>
        </p:blipFill>
        <p:spPr>
          <a:xfrm>
            <a:off x="0" y="2309450"/>
            <a:ext cx="11848500" cy="4548551"/>
          </a:xfrm>
          <a:prstGeom prst="rect">
            <a:avLst/>
          </a:prstGeom>
          <a:noFill/>
          <a:ln>
            <a:noFill/>
          </a:ln>
        </p:spPr>
      </p:pic>
      <p:cxnSp>
        <p:nvCxnSpPr>
          <p:cNvPr id="2362" name="Google Shape;2362;p349"/>
          <p:cNvCxnSpPr/>
          <p:nvPr/>
        </p:nvCxnSpPr>
        <p:spPr>
          <a:xfrm flipH="1">
            <a:off x="1001125" y="2664725"/>
            <a:ext cx="4826100" cy="1030800"/>
          </a:xfrm>
          <a:prstGeom prst="straightConnector1">
            <a:avLst/>
          </a:prstGeom>
          <a:noFill/>
          <a:ln cap="flat" cmpd="sng" w="9525">
            <a:solidFill>
              <a:schemeClr val="dk2"/>
            </a:solidFill>
            <a:prstDash val="solid"/>
            <a:round/>
            <a:headEnd len="med" w="med" type="none"/>
            <a:tailEnd len="med" w="med" type="none"/>
          </a:ln>
        </p:spPr>
      </p:cxnSp>
      <p:cxnSp>
        <p:nvCxnSpPr>
          <p:cNvPr id="2363" name="Google Shape;2363;p349"/>
          <p:cNvCxnSpPr/>
          <p:nvPr/>
        </p:nvCxnSpPr>
        <p:spPr>
          <a:xfrm rot="10800000">
            <a:off x="911650" y="4158700"/>
            <a:ext cx="1195200" cy="1942500"/>
          </a:xfrm>
          <a:prstGeom prst="straightConnector1">
            <a:avLst/>
          </a:prstGeom>
          <a:noFill/>
          <a:ln cap="flat" cmpd="sng" w="9525">
            <a:solidFill>
              <a:schemeClr val="dk2"/>
            </a:solidFill>
            <a:prstDash val="solid"/>
            <a:round/>
            <a:headEnd len="med" w="med" type="none"/>
            <a:tailEnd len="med" w="med" type="none"/>
          </a:ln>
        </p:spPr>
      </p:cxnSp>
      <p:cxnSp>
        <p:nvCxnSpPr>
          <p:cNvPr id="2364" name="Google Shape;2364;p349"/>
          <p:cNvCxnSpPr/>
          <p:nvPr/>
        </p:nvCxnSpPr>
        <p:spPr>
          <a:xfrm flipH="1">
            <a:off x="911650" y="3695525"/>
            <a:ext cx="119700" cy="582600"/>
          </a:xfrm>
          <a:prstGeom prst="straightConnector1">
            <a:avLst/>
          </a:prstGeom>
          <a:noFill/>
          <a:ln cap="flat" cmpd="sng" w="9525">
            <a:solidFill>
              <a:schemeClr val="dk2"/>
            </a:solidFill>
            <a:prstDash val="solid"/>
            <a:round/>
            <a:headEnd len="med" w="med" type="none"/>
            <a:tailEnd len="med" w="med" type="none"/>
          </a:ln>
        </p:spPr>
      </p:cxnSp>
      <p:cxnSp>
        <p:nvCxnSpPr>
          <p:cNvPr id="2365" name="Google Shape;2365;p349"/>
          <p:cNvCxnSpPr/>
          <p:nvPr/>
        </p:nvCxnSpPr>
        <p:spPr>
          <a:xfrm flipH="1" rot="10800000">
            <a:off x="2151675" y="4562250"/>
            <a:ext cx="2853900" cy="1524000"/>
          </a:xfrm>
          <a:prstGeom prst="straightConnector1">
            <a:avLst/>
          </a:prstGeom>
          <a:noFill/>
          <a:ln cap="flat" cmpd="sng" w="9525">
            <a:solidFill>
              <a:schemeClr val="dk2"/>
            </a:solidFill>
            <a:prstDash val="solid"/>
            <a:round/>
            <a:headEnd len="med" w="med" type="none"/>
            <a:tailEnd len="med" w="med" type="none"/>
          </a:ln>
        </p:spPr>
      </p:cxnSp>
      <p:cxnSp>
        <p:nvCxnSpPr>
          <p:cNvPr id="2366" name="Google Shape;2366;p349"/>
          <p:cNvCxnSpPr/>
          <p:nvPr/>
        </p:nvCxnSpPr>
        <p:spPr>
          <a:xfrm flipH="1" rot="10800000">
            <a:off x="5020400" y="3889775"/>
            <a:ext cx="1987200" cy="642600"/>
          </a:xfrm>
          <a:prstGeom prst="straightConnector1">
            <a:avLst/>
          </a:prstGeom>
          <a:noFill/>
          <a:ln cap="flat" cmpd="sng" w="9525">
            <a:solidFill>
              <a:schemeClr val="dk2"/>
            </a:solidFill>
            <a:prstDash val="solid"/>
            <a:round/>
            <a:headEnd len="med" w="med" type="none"/>
            <a:tailEnd len="med" w="med" type="none"/>
          </a:ln>
        </p:spPr>
      </p:cxnSp>
      <p:cxnSp>
        <p:nvCxnSpPr>
          <p:cNvPr id="2367" name="Google Shape;2367;p349"/>
          <p:cNvCxnSpPr/>
          <p:nvPr/>
        </p:nvCxnSpPr>
        <p:spPr>
          <a:xfrm rot="10800000">
            <a:off x="6962875" y="3023375"/>
            <a:ext cx="44700" cy="821700"/>
          </a:xfrm>
          <a:prstGeom prst="straightConnector1">
            <a:avLst/>
          </a:prstGeom>
          <a:noFill/>
          <a:ln cap="flat" cmpd="sng" w="9525">
            <a:solidFill>
              <a:schemeClr val="dk2"/>
            </a:solidFill>
            <a:prstDash val="solid"/>
            <a:round/>
            <a:headEnd len="med" w="med" type="none"/>
            <a:tailEnd len="med" w="med" type="none"/>
          </a:ln>
        </p:spPr>
      </p:cxnSp>
      <p:cxnSp>
        <p:nvCxnSpPr>
          <p:cNvPr id="2368" name="Google Shape;2368;p349"/>
          <p:cNvCxnSpPr/>
          <p:nvPr/>
        </p:nvCxnSpPr>
        <p:spPr>
          <a:xfrm rot="10800000">
            <a:off x="5871950" y="2664800"/>
            <a:ext cx="1016100" cy="358500"/>
          </a:xfrm>
          <a:prstGeom prst="straightConnector1">
            <a:avLst/>
          </a:prstGeom>
          <a:noFill/>
          <a:ln cap="flat" cmpd="sng" w="9525">
            <a:solidFill>
              <a:schemeClr val="dk2"/>
            </a:solidFill>
            <a:prstDash val="solid"/>
            <a:round/>
            <a:headEnd len="med" w="med" type="none"/>
            <a:tailEnd len="med" w="med" type="none"/>
          </a:ln>
        </p:spPr>
      </p:cxnSp>
      <p:pic>
        <p:nvPicPr>
          <p:cNvPr descr="PROOOOPER ctree.JPG" id="2369" name="Google Shape;2369;p349"/>
          <p:cNvPicPr preferRelativeResize="0"/>
          <p:nvPr/>
        </p:nvPicPr>
        <p:blipFill>
          <a:blip r:embed="rId4">
            <a:alphaModFix/>
          </a:blip>
          <a:stretch>
            <a:fillRect/>
          </a:stretch>
        </p:blipFill>
        <p:spPr>
          <a:xfrm>
            <a:off x="838200" y="2309450"/>
            <a:ext cx="11010301" cy="4228100"/>
          </a:xfrm>
          <a:prstGeom prst="rect">
            <a:avLst/>
          </a:prstGeom>
          <a:noFill/>
          <a:ln>
            <a:noFill/>
          </a:ln>
        </p:spPr>
      </p:pic>
      <p:cxnSp>
        <p:nvCxnSpPr>
          <p:cNvPr id="2370" name="Google Shape;2370;p349"/>
          <p:cNvCxnSpPr/>
          <p:nvPr/>
        </p:nvCxnSpPr>
        <p:spPr>
          <a:xfrm flipH="1" rot="10800000">
            <a:off x="1494575" y="2996100"/>
            <a:ext cx="1596900" cy="1064400"/>
          </a:xfrm>
          <a:prstGeom prst="straightConnector1">
            <a:avLst/>
          </a:prstGeom>
          <a:noFill/>
          <a:ln cap="flat" cmpd="sng" w="9525">
            <a:solidFill>
              <a:schemeClr val="dk2"/>
            </a:solidFill>
            <a:prstDash val="solid"/>
            <a:round/>
            <a:headEnd len="med" w="med" type="none"/>
            <a:tailEnd len="med" w="med" type="none"/>
          </a:ln>
        </p:spPr>
      </p:cxnSp>
      <p:cxnSp>
        <p:nvCxnSpPr>
          <p:cNvPr id="2371" name="Google Shape;2371;p349"/>
          <p:cNvCxnSpPr/>
          <p:nvPr/>
        </p:nvCxnSpPr>
        <p:spPr>
          <a:xfrm flipH="1" rot="10800000">
            <a:off x="3152775" y="2975350"/>
            <a:ext cx="3684900" cy="41100"/>
          </a:xfrm>
          <a:prstGeom prst="straightConnector1">
            <a:avLst/>
          </a:prstGeom>
          <a:noFill/>
          <a:ln cap="flat" cmpd="sng" w="9525">
            <a:solidFill>
              <a:schemeClr val="dk2"/>
            </a:solidFill>
            <a:prstDash val="solid"/>
            <a:round/>
            <a:headEnd len="med" w="med" type="none"/>
            <a:tailEnd len="med" w="med" type="none"/>
          </a:ln>
        </p:spPr>
      </p:cxnSp>
      <p:cxnSp>
        <p:nvCxnSpPr>
          <p:cNvPr id="2372" name="Google Shape;2372;p349"/>
          <p:cNvCxnSpPr/>
          <p:nvPr/>
        </p:nvCxnSpPr>
        <p:spPr>
          <a:xfrm>
            <a:off x="6919550" y="2995975"/>
            <a:ext cx="2947800" cy="491400"/>
          </a:xfrm>
          <a:prstGeom prst="straightConnector1">
            <a:avLst/>
          </a:prstGeom>
          <a:noFill/>
          <a:ln cap="flat" cmpd="sng" w="9525">
            <a:solidFill>
              <a:schemeClr val="dk2"/>
            </a:solidFill>
            <a:prstDash val="solid"/>
            <a:round/>
            <a:headEnd len="med" w="med" type="none"/>
            <a:tailEnd len="med" w="med" type="none"/>
          </a:ln>
        </p:spPr>
      </p:cxnSp>
      <p:cxnSp>
        <p:nvCxnSpPr>
          <p:cNvPr id="2373" name="Google Shape;2373;p349"/>
          <p:cNvCxnSpPr/>
          <p:nvPr/>
        </p:nvCxnSpPr>
        <p:spPr>
          <a:xfrm flipH="1">
            <a:off x="8618575" y="3589650"/>
            <a:ext cx="1167000" cy="491400"/>
          </a:xfrm>
          <a:prstGeom prst="straightConnector1">
            <a:avLst/>
          </a:prstGeom>
          <a:noFill/>
          <a:ln cap="flat" cmpd="sng" w="9525">
            <a:solidFill>
              <a:schemeClr val="dk2"/>
            </a:solidFill>
            <a:prstDash val="solid"/>
            <a:round/>
            <a:headEnd len="med" w="med" type="none"/>
            <a:tailEnd len="med" w="med" type="none"/>
          </a:ln>
        </p:spPr>
      </p:cxnSp>
      <p:cxnSp>
        <p:nvCxnSpPr>
          <p:cNvPr id="2374" name="Google Shape;2374;p349"/>
          <p:cNvCxnSpPr/>
          <p:nvPr/>
        </p:nvCxnSpPr>
        <p:spPr>
          <a:xfrm flipH="1">
            <a:off x="3828450" y="4060500"/>
            <a:ext cx="4749300" cy="429900"/>
          </a:xfrm>
          <a:prstGeom prst="straightConnector1">
            <a:avLst/>
          </a:prstGeom>
          <a:noFill/>
          <a:ln cap="flat" cmpd="sng" w="9525">
            <a:solidFill>
              <a:schemeClr val="dk2"/>
            </a:solidFill>
            <a:prstDash val="solid"/>
            <a:round/>
            <a:headEnd len="med" w="med" type="none"/>
            <a:tailEnd len="med" w="med" type="none"/>
          </a:ln>
        </p:spPr>
      </p:cxnSp>
      <p:cxnSp>
        <p:nvCxnSpPr>
          <p:cNvPr id="2375" name="Google Shape;2375;p349"/>
          <p:cNvCxnSpPr/>
          <p:nvPr/>
        </p:nvCxnSpPr>
        <p:spPr>
          <a:xfrm rot="10800000">
            <a:off x="1658225" y="4408425"/>
            <a:ext cx="2108700" cy="61500"/>
          </a:xfrm>
          <a:prstGeom prst="straightConnector1">
            <a:avLst/>
          </a:prstGeom>
          <a:noFill/>
          <a:ln cap="flat" cmpd="sng" w="9525">
            <a:solidFill>
              <a:schemeClr val="dk2"/>
            </a:solidFill>
            <a:prstDash val="solid"/>
            <a:round/>
            <a:headEnd len="med" w="med" type="none"/>
            <a:tailEnd len="med" w="med" type="none"/>
          </a:ln>
        </p:spPr>
      </p:cxnSp>
      <p:cxnSp>
        <p:nvCxnSpPr>
          <p:cNvPr id="2376" name="Google Shape;2376;p349"/>
          <p:cNvCxnSpPr/>
          <p:nvPr/>
        </p:nvCxnSpPr>
        <p:spPr>
          <a:xfrm rot="10800000">
            <a:off x="1453750" y="4080975"/>
            <a:ext cx="204600" cy="34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35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Machine Learning</a:t>
            </a:r>
            <a:endParaRPr/>
          </a:p>
        </p:txBody>
      </p:sp>
      <p:sp>
        <p:nvSpPr>
          <p:cNvPr id="2382" name="Google Shape;2382;p350"/>
          <p:cNvSpPr txBox="1"/>
          <p:nvPr>
            <p:ph idx="1" type="body"/>
          </p:nvPr>
        </p:nvSpPr>
        <p:spPr>
          <a:xfrm>
            <a:off x="-8162" y="441025"/>
            <a:ext cx="117660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t/>
            </a:r>
            <a:endParaRPr sz="2000"/>
          </a:p>
          <a:p>
            <a:pPr indent="0" lvl="0" marL="0" rtl="0" algn="l">
              <a:spcBef>
                <a:spcPts val="1100"/>
              </a:spcBef>
              <a:spcAft>
                <a:spcPts val="0"/>
              </a:spcAft>
              <a:buNone/>
            </a:pPr>
            <a:r>
              <a:rPr b="1" lang="en-US" sz="2000"/>
              <a:t>How do I interpret axes in higher than 2D? </a:t>
            </a:r>
            <a:endParaRPr b="1" sz="2000"/>
          </a:p>
          <a:p>
            <a:pPr indent="-355600" lvl="0" marL="457200" rtl="0" algn="l">
              <a:spcBef>
                <a:spcPts val="1100"/>
              </a:spcBef>
              <a:spcAft>
                <a:spcPts val="0"/>
              </a:spcAft>
              <a:buSzPts val="2000"/>
              <a:buChar char="•"/>
            </a:pPr>
            <a:r>
              <a:rPr lang="en-US" sz="2000"/>
              <a:t>Planning on Graphing 2 numeric variables at a time via a scatterplot and allowing their colors to be defined by their cluster identity.</a:t>
            </a:r>
            <a:endParaRPr sz="2000"/>
          </a:p>
          <a:p>
            <a:pPr indent="0" lvl="0" marL="0" rtl="0" algn="l">
              <a:spcBef>
                <a:spcPts val="1100"/>
              </a:spcBef>
              <a:spcAft>
                <a:spcPts val="0"/>
              </a:spcAft>
              <a:buNone/>
            </a:pPr>
            <a:r>
              <a:rPr b="1" lang="en-US" sz="2000"/>
              <a:t>Determining Usability: </a:t>
            </a:r>
            <a:endParaRPr b="1" sz="2000"/>
          </a:p>
          <a:p>
            <a:pPr indent="-355600" lvl="0" marL="457200" rtl="0" algn="l">
              <a:spcBef>
                <a:spcPts val="1100"/>
              </a:spcBef>
              <a:spcAft>
                <a:spcPts val="0"/>
              </a:spcAft>
              <a:buSzPts val="2000"/>
              <a:buChar char="•"/>
            </a:pPr>
            <a:r>
              <a:rPr lang="en-US" sz="2000"/>
              <a:t>PAM algorithm in R allows us to save the clusters as data frames so we intend to find clusters that have similar frequencies of unique demographic combinations in the dataset.</a:t>
            </a:r>
            <a:endParaRPr sz="2000"/>
          </a:p>
          <a:p>
            <a:pPr indent="0" lvl="0" marL="0" rtl="0" algn="l">
              <a:spcBef>
                <a:spcPts val="1100"/>
              </a:spcBef>
              <a:spcAft>
                <a:spcPts val="0"/>
              </a:spcAft>
              <a:buNone/>
            </a:pPr>
            <a:r>
              <a:t/>
            </a:r>
            <a:endParaRPr sz="1800"/>
          </a:p>
        </p:txBody>
      </p:sp>
      <p:pic>
        <p:nvPicPr>
          <p:cNvPr descr="SYNTHETIC proper ctreeeee 2 clusters.JPG" id="2383" name="Google Shape;2383;p350"/>
          <p:cNvPicPr preferRelativeResize="0"/>
          <p:nvPr/>
        </p:nvPicPr>
        <p:blipFill>
          <a:blip r:embed="rId3">
            <a:alphaModFix/>
          </a:blip>
          <a:stretch>
            <a:fillRect/>
          </a:stretch>
        </p:blipFill>
        <p:spPr>
          <a:xfrm>
            <a:off x="631200" y="3396825"/>
            <a:ext cx="11126650" cy="336592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35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Privacy</a:t>
            </a:r>
            <a:endParaRPr/>
          </a:p>
        </p:txBody>
      </p:sp>
      <p:sp>
        <p:nvSpPr>
          <p:cNvPr id="2389" name="Google Shape;2389;p351"/>
          <p:cNvSpPr txBox="1"/>
          <p:nvPr>
            <p:ph idx="1" type="body"/>
          </p:nvPr>
        </p:nvSpPr>
        <p:spPr>
          <a:xfrm>
            <a:off x="6121300" y="1210225"/>
            <a:ext cx="5454900" cy="45993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US" sz="2100"/>
              <a:t>Method:</a:t>
            </a:r>
            <a:endParaRPr sz="2100"/>
          </a:p>
          <a:p>
            <a:pPr indent="-361950" lvl="0" marL="457200" rtl="0" algn="l">
              <a:spcBef>
                <a:spcPts val="800"/>
              </a:spcBef>
              <a:spcAft>
                <a:spcPts val="0"/>
              </a:spcAft>
              <a:buSzPts val="2100"/>
              <a:buChar char="•"/>
            </a:pPr>
            <a:r>
              <a:rPr lang="en-US" sz="2100"/>
              <a:t>Run syn() to create synthetic data</a:t>
            </a:r>
            <a:endParaRPr sz="2100"/>
          </a:p>
          <a:p>
            <a:pPr indent="-361950" lvl="0" marL="457200" rtl="0" algn="l">
              <a:spcBef>
                <a:spcPts val="0"/>
              </a:spcBef>
              <a:spcAft>
                <a:spcPts val="0"/>
              </a:spcAft>
              <a:buSzPts val="2100"/>
              <a:buChar char="•"/>
            </a:pPr>
            <a:r>
              <a:rPr lang="en-US" sz="2100"/>
              <a:t>Use sdc() to detect and remove any rows of data that are exact replicates</a:t>
            </a:r>
            <a:endParaRPr sz="2100"/>
          </a:p>
          <a:p>
            <a:pPr indent="-361950" lvl="0" marL="457200" rtl="0" algn="l">
              <a:spcBef>
                <a:spcPts val="0"/>
              </a:spcBef>
              <a:spcAft>
                <a:spcPts val="0"/>
              </a:spcAft>
              <a:buSzPts val="2100"/>
              <a:buChar char="•"/>
            </a:pPr>
            <a:r>
              <a:rPr lang="en-US" sz="2100"/>
              <a:t>Repeat 100 times</a:t>
            </a:r>
            <a:endParaRPr sz="2100"/>
          </a:p>
          <a:p>
            <a:pPr indent="0" lvl="0" marL="139700" rtl="0" algn="l">
              <a:spcBef>
                <a:spcPts val="800"/>
              </a:spcBef>
              <a:spcAft>
                <a:spcPts val="0"/>
              </a:spcAft>
              <a:buNone/>
            </a:pPr>
            <a:r>
              <a:t/>
            </a:r>
            <a:endParaRPr sz="2100"/>
          </a:p>
          <a:p>
            <a:pPr indent="0" lvl="0" marL="139700" rtl="0" algn="l">
              <a:spcBef>
                <a:spcPts val="800"/>
              </a:spcBef>
              <a:spcAft>
                <a:spcPts val="0"/>
              </a:spcAft>
              <a:buClr>
                <a:schemeClr val="dk1"/>
              </a:buClr>
              <a:buSzPts val="1100"/>
              <a:buFont typeface="Arial"/>
              <a:buNone/>
            </a:pPr>
            <a:r>
              <a:rPr lang="en-US" sz="2100"/>
              <a:t>Out of 1,000 rows of data, an exact copy of a row showed up an average of 94 times in the 1,000-row synthetic data</a:t>
            </a:r>
            <a:endParaRPr/>
          </a:p>
        </p:txBody>
      </p:sp>
      <p:pic>
        <p:nvPicPr>
          <p:cNvPr descr="SCHEV_ctree_number_replicates.JPG" id="2390" name="Google Shape;2390;p351"/>
          <p:cNvPicPr preferRelativeResize="0"/>
          <p:nvPr/>
        </p:nvPicPr>
        <p:blipFill>
          <a:blip r:embed="rId3">
            <a:alphaModFix/>
          </a:blip>
          <a:stretch>
            <a:fillRect/>
          </a:stretch>
        </p:blipFill>
        <p:spPr>
          <a:xfrm>
            <a:off x="671775" y="1109801"/>
            <a:ext cx="5232525" cy="5461722"/>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35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Privacy</a:t>
            </a:r>
            <a:endParaRPr/>
          </a:p>
        </p:txBody>
      </p:sp>
      <p:sp>
        <p:nvSpPr>
          <p:cNvPr id="2396" name="Google Shape;2396;p352"/>
          <p:cNvSpPr txBox="1"/>
          <p:nvPr>
            <p:ph idx="1" type="body"/>
          </p:nvPr>
        </p:nvSpPr>
        <p:spPr>
          <a:xfrm>
            <a:off x="838200" y="1210225"/>
            <a:ext cx="5581200" cy="45993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US" sz="2100"/>
              <a:t>Method:</a:t>
            </a:r>
            <a:endParaRPr sz="2100"/>
          </a:p>
          <a:p>
            <a:pPr indent="-361950" lvl="0" marL="457200" rtl="0" algn="l">
              <a:spcBef>
                <a:spcPts val="800"/>
              </a:spcBef>
              <a:spcAft>
                <a:spcPts val="0"/>
              </a:spcAft>
              <a:buSzPts val="2100"/>
              <a:buChar char="•"/>
            </a:pPr>
            <a:r>
              <a:rPr lang="en-US" sz="2100"/>
              <a:t>Run syn() to create synthetic data</a:t>
            </a:r>
            <a:endParaRPr sz="2100"/>
          </a:p>
          <a:p>
            <a:pPr indent="-361950" lvl="0" marL="457200" rtl="0" algn="l">
              <a:spcBef>
                <a:spcPts val="0"/>
              </a:spcBef>
              <a:spcAft>
                <a:spcPts val="0"/>
              </a:spcAft>
              <a:buSzPts val="2100"/>
              <a:buChar char="•"/>
            </a:pPr>
            <a:r>
              <a:rPr lang="en-US" sz="2100"/>
              <a:t>Use sdc() to detect and remove any rows of data that are exact replicates</a:t>
            </a:r>
            <a:endParaRPr sz="2100"/>
          </a:p>
          <a:p>
            <a:pPr indent="-361950" lvl="0" marL="457200" rtl="0" algn="l">
              <a:spcBef>
                <a:spcPts val="0"/>
              </a:spcBef>
              <a:spcAft>
                <a:spcPts val="0"/>
              </a:spcAft>
              <a:buSzPts val="2100"/>
              <a:buChar char="•"/>
            </a:pPr>
            <a:r>
              <a:rPr lang="en-US" sz="2100"/>
              <a:t>Repeat 100 times</a:t>
            </a:r>
            <a:endParaRPr sz="2100"/>
          </a:p>
          <a:p>
            <a:pPr indent="0" lvl="0" marL="139700" rtl="0" algn="l">
              <a:spcBef>
                <a:spcPts val="800"/>
              </a:spcBef>
              <a:spcAft>
                <a:spcPts val="0"/>
              </a:spcAft>
              <a:buClr>
                <a:schemeClr val="dk1"/>
              </a:buClr>
              <a:buSzPts val="1100"/>
              <a:buFont typeface="Arial"/>
              <a:buNone/>
            </a:pPr>
            <a:r>
              <a:t/>
            </a:r>
            <a:endParaRPr sz="2100"/>
          </a:p>
          <a:p>
            <a:pPr indent="0" lvl="0" marL="139700" rtl="0" algn="l">
              <a:spcBef>
                <a:spcPts val="800"/>
              </a:spcBef>
              <a:spcAft>
                <a:spcPts val="0"/>
              </a:spcAft>
              <a:buNone/>
            </a:pPr>
            <a:r>
              <a:rPr lang="en-US" sz="2100"/>
              <a:t>There were a total of 649 unique rows of data that showed up unchanged in the synthetic data at least once.</a:t>
            </a:r>
            <a:endParaRPr sz="2100"/>
          </a:p>
          <a:p>
            <a:pPr indent="0" lvl="0" marL="139700" rtl="0" algn="l">
              <a:spcBef>
                <a:spcPts val="800"/>
              </a:spcBef>
              <a:spcAft>
                <a:spcPts val="0"/>
              </a:spcAft>
              <a:buNone/>
            </a:pPr>
            <a:r>
              <a:t/>
            </a:r>
            <a:endParaRPr sz="2100"/>
          </a:p>
          <a:p>
            <a:pPr indent="0" lvl="0" marL="139700" rtl="0" algn="l">
              <a:spcBef>
                <a:spcPts val="800"/>
              </a:spcBef>
              <a:spcAft>
                <a:spcPts val="0"/>
              </a:spcAft>
              <a:buNone/>
            </a:pPr>
            <a:r>
              <a:rPr lang="en-US" sz="2100"/>
              <a:t>Of these, the maximum was 46 of 100 runs. </a:t>
            </a:r>
            <a:endParaRPr sz="2100"/>
          </a:p>
          <a:p>
            <a:pPr indent="0" lvl="0" marL="139700" rtl="0" algn="l">
              <a:spcBef>
                <a:spcPts val="800"/>
              </a:spcBef>
              <a:spcAft>
                <a:spcPts val="0"/>
              </a:spcAft>
              <a:buClr>
                <a:schemeClr val="dk1"/>
              </a:buClr>
              <a:buSzPts val="1100"/>
              <a:buFont typeface="Arial"/>
              <a:buNone/>
            </a:pPr>
            <a:r>
              <a:t/>
            </a:r>
            <a:endParaRPr sz="2100"/>
          </a:p>
        </p:txBody>
      </p:sp>
      <p:pic>
        <p:nvPicPr>
          <p:cNvPr descr="SCHEV_ctree_times_replicated.JPG" id="2397" name="Google Shape;2397;p352"/>
          <p:cNvPicPr preferRelativeResize="0"/>
          <p:nvPr/>
        </p:nvPicPr>
        <p:blipFill>
          <a:blip r:embed="rId3">
            <a:alphaModFix/>
          </a:blip>
          <a:stretch>
            <a:fillRect/>
          </a:stretch>
        </p:blipFill>
        <p:spPr>
          <a:xfrm>
            <a:off x="6490400" y="1210225"/>
            <a:ext cx="4863399" cy="5076626"/>
          </a:xfrm>
          <a:prstGeom prst="rect">
            <a:avLst/>
          </a:prstGeom>
          <a:noFill/>
          <a:ln>
            <a:noFill/>
          </a:ln>
        </p:spPr>
      </p:pic>
      <p:pic>
        <p:nvPicPr>
          <p:cNvPr id="2398" name="Google Shape;2398;p352"/>
          <p:cNvPicPr preferRelativeResize="0"/>
          <p:nvPr/>
        </p:nvPicPr>
        <p:blipFill>
          <a:blip r:embed="rId4">
            <a:alphaModFix/>
          </a:blip>
          <a:stretch>
            <a:fillRect/>
          </a:stretch>
        </p:blipFill>
        <p:spPr>
          <a:xfrm>
            <a:off x="838200" y="5659575"/>
            <a:ext cx="5652300" cy="7905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35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Next Steps</a:t>
            </a:r>
            <a:endParaRPr/>
          </a:p>
        </p:txBody>
      </p:sp>
      <p:sp>
        <p:nvSpPr>
          <p:cNvPr id="2404" name="Google Shape;2404;p353"/>
          <p:cNvSpPr txBox="1"/>
          <p:nvPr>
            <p:ph idx="1" type="body"/>
          </p:nvPr>
        </p:nvSpPr>
        <p:spPr>
          <a:xfrm>
            <a:off x="838200" y="1210225"/>
            <a:ext cx="10515600" cy="4735800"/>
          </a:xfrm>
          <a:prstGeom prst="rect">
            <a:avLst/>
          </a:prstGeom>
        </p:spPr>
        <p:txBody>
          <a:bodyPr anchorCtr="0" anchor="t" bIns="91425" lIns="91425" spcFirstLastPara="1" rIns="91425" wrap="square" tIns="91425">
            <a:noAutofit/>
          </a:bodyPr>
          <a:lstStyle/>
          <a:p>
            <a:pPr indent="-406400" lvl="0" marL="457200" rtl="0" algn="l">
              <a:spcBef>
                <a:spcPts val="1100"/>
              </a:spcBef>
              <a:spcAft>
                <a:spcPts val="0"/>
              </a:spcAft>
              <a:buSzPts val="2800"/>
              <a:buChar char="•"/>
            </a:pPr>
            <a:r>
              <a:rPr lang="en-US"/>
              <a:t>Repeat everything using a larger VLDS dataset.</a:t>
            </a:r>
            <a:endParaRPr/>
          </a:p>
          <a:p>
            <a:pPr indent="-406400" lvl="0" marL="457200" rtl="0" algn="l">
              <a:spcBef>
                <a:spcPts val="0"/>
              </a:spcBef>
              <a:spcAft>
                <a:spcPts val="0"/>
              </a:spcAft>
              <a:buSzPts val="2800"/>
              <a:buChar char="•"/>
            </a:pPr>
            <a:r>
              <a:rPr lang="en-US"/>
              <a:t>Machine Learning: </a:t>
            </a:r>
            <a:endParaRPr/>
          </a:p>
          <a:p>
            <a:pPr indent="-406400" lvl="2" marL="1371600" rtl="0" algn="l">
              <a:spcBef>
                <a:spcPts val="0"/>
              </a:spcBef>
              <a:spcAft>
                <a:spcPts val="0"/>
              </a:spcAft>
              <a:buSzPts val="2800"/>
              <a:buChar char="•"/>
            </a:pPr>
            <a:r>
              <a:rPr lang="en-US" sz="2800"/>
              <a:t>Compare clusters from original and synthetic to see if demographics are preserved.</a:t>
            </a:r>
            <a:endParaRPr sz="2800"/>
          </a:p>
          <a:p>
            <a:pPr indent="-406400" lvl="0" marL="457200" rtl="0" algn="l">
              <a:spcBef>
                <a:spcPts val="0"/>
              </a:spcBef>
              <a:spcAft>
                <a:spcPts val="0"/>
              </a:spcAft>
              <a:buSzPts val="2800"/>
              <a:buChar char="•"/>
            </a:pPr>
            <a:r>
              <a:rPr lang="en-US"/>
              <a:t>Data Privacy:</a:t>
            </a:r>
            <a:endParaRPr/>
          </a:p>
          <a:p>
            <a:pPr indent="-406400" lvl="0" marL="1371600" rtl="0" algn="l">
              <a:spcBef>
                <a:spcPts val="0"/>
              </a:spcBef>
              <a:spcAft>
                <a:spcPts val="0"/>
              </a:spcAft>
              <a:buSzPts val="2800"/>
              <a:buChar char="•"/>
            </a:pPr>
            <a:r>
              <a:rPr lang="en-US"/>
              <a:t>Use top and bottom coding to remove outliers that have high risk of disclosure</a:t>
            </a:r>
            <a:endParaRPr/>
          </a:p>
          <a:p>
            <a:pPr indent="-406400" lvl="0" marL="1371600" rtl="0" algn="l">
              <a:spcBef>
                <a:spcPts val="0"/>
              </a:spcBef>
              <a:spcAft>
                <a:spcPts val="0"/>
              </a:spcAft>
              <a:buSzPts val="2800"/>
              <a:buChar char="•"/>
            </a:pPr>
            <a:r>
              <a:rPr lang="en-US"/>
              <a:t>Evaluate whether smoothing numerical variables in the syn() function is better</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8" name="Shape 2408"/>
        <p:cNvGrpSpPr/>
        <p:nvPr/>
      </p:nvGrpSpPr>
      <p:grpSpPr>
        <a:xfrm>
          <a:off x="0" y="0"/>
          <a:ext cx="0" cy="0"/>
          <a:chOff x="0" y="0"/>
          <a:chExt cx="0" cy="0"/>
        </a:xfrm>
      </p:grpSpPr>
      <p:sp>
        <p:nvSpPr>
          <p:cNvPr id="2409" name="Google Shape;2409;p35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Comments</a:t>
            </a:r>
            <a:endParaRPr/>
          </a:p>
        </p:txBody>
      </p:sp>
      <p:sp>
        <p:nvSpPr>
          <p:cNvPr id="2410" name="Google Shape;2410;p354"/>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50800" lvl="0" marL="241300" rtl="0" algn="ctr">
              <a:spcBef>
                <a:spcPts val="1100"/>
              </a:spcBef>
              <a:spcAft>
                <a:spcPts val="0"/>
              </a:spcAft>
              <a:buNone/>
            </a:pPr>
            <a:r>
              <a:rPr b="1" lang="en-US" sz="3200"/>
              <a:t>Thank you!</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Questions?</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Suggestions?</a:t>
            </a:r>
            <a:endParaRPr b="1" sz="3200"/>
          </a:p>
          <a:p>
            <a:pPr indent="-50800" lvl="0" marL="241300" rtl="0" algn="ctr">
              <a:spcBef>
                <a:spcPts val="1100"/>
              </a:spcBef>
              <a:spcAft>
                <a:spcPts val="0"/>
              </a:spcAft>
              <a:buNone/>
            </a:pPr>
            <a:r>
              <a:t/>
            </a:r>
            <a:endParaRPr b="1" sz="3200"/>
          </a:p>
          <a:p>
            <a:pPr indent="-50800" lvl="0" marL="241300" rtl="0" algn="ctr">
              <a:spcBef>
                <a:spcPts val="1100"/>
              </a:spcBef>
              <a:spcAft>
                <a:spcPts val="0"/>
              </a:spcAft>
              <a:buNone/>
            </a:pPr>
            <a:r>
              <a:rPr b="1" lang="en-US" sz="3200"/>
              <a:t>Thoughts?</a:t>
            </a:r>
            <a:endParaRPr b="1"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39"/>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4000"/>
              <a:t>Conclusion</a:t>
            </a:r>
            <a:endParaRPr sz="4000"/>
          </a:p>
        </p:txBody>
      </p:sp>
      <p:sp>
        <p:nvSpPr>
          <p:cNvPr id="645" name="Google Shape;645;p139"/>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127000" lvl="0" marL="241300" rtl="0" algn="l">
              <a:spcBef>
                <a:spcPts val="1100"/>
              </a:spcBef>
              <a:spcAft>
                <a:spcPts val="0"/>
              </a:spcAft>
              <a:buNone/>
            </a:pPr>
            <a:r>
              <a:rPr lang="en-US"/>
              <a:t>Next Steps:</a:t>
            </a:r>
            <a:endParaRPr/>
          </a:p>
          <a:p>
            <a:pPr indent="-406400" lvl="0" marL="914400" rtl="0" algn="l">
              <a:spcBef>
                <a:spcPts val="1100"/>
              </a:spcBef>
              <a:spcAft>
                <a:spcPts val="0"/>
              </a:spcAft>
              <a:buSzPts val="2800"/>
              <a:buChar char="•"/>
            </a:pPr>
            <a:r>
              <a:rPr lang="en-US"/>
              <a:t>Complete data collection, where appropriate</a:t>
            </a:r>
            <a:endParaRPr/>
          </a:p>
          <a:p>
            <a:pPr indent="-406400" lvl="0" marL="914400" rtl="0" algn="l">
              <a:spcBef>
                <a:spcPts val="0"/>
              </a:spcBef>
              <a:spcAft>
                <a:spcPts val="0"/>
              </a:spcAft>
              <a:buSzPts val="2800"/>
              <a:buChar char="•"/>
            </a:pPr>
            <a:r>
              <a:rPr lang="en-US"/>
              <a:t>Begin model building</a:t>
            </a:r>
            <a:endParaRPr/>
          </a:p>
          <a:p>
            <a:pPr indent="-406400" lvl="0" marL="914400" rtl="0" algn="l">
              <a:spcBef>
                <a:spcPts val="0"/>
              </a:spcBef>
              <a:spcAft>
                <a:spcPts val="0"/>
              </a:spcAft>
              <a:buSzPts val="2800"/>
              <a:buChar char="•"/>
            </a:pPr>
            <a:r>
              <a:rPr lang="en-US"/>
              <a:t>Ongoing questions:</a:t>
            </a:r>
            <a:endParaRPr/>
          </a:p>
          <a:p>
            <a:pPr indent="-381000" lvl="1" marL="1371600" rtl="0" algn="l">
              <a:spcBef>
                <a:spcPts val="0"/>
              </a:spcBef>
              <a:spcAft>
                <a:spcPts val="0"/>
              </a:spcAft>
              <a:buSzPts val="2400"/>
              <a:buChar char="•"/>
            </a:pPr>
            <a:r>
              <a:rPr lang="en-US"/>
              <a:t>How do we define impact/cost/benefit?</a:t>
            </a:r>
            <a:endParaRPr/>
          </a:p>
          <a:p>
            <a:pPr indent="-381000" lvl="1" marL="1371600" rtl="0" algn="l">
              <a:spcBef>
                <a:spcPts val="0"/>
              </a:spcBef>
              <a:spcAft>
                <a:spcPts val="0"/>
              </a:spcAft>
              <a:buSzPts val="2400"/>
              <a:buChar char="•"/>
            </a:pPr>
            <a:r>
              <a:rPr lang="en-US"/>
              <a:t>How do we define the universe? </a:t>
            </a:r>
            <a:endParaRPr/>
          </a:p>
          <a:p>
            <a:pPr indent="-381000" lvl="1" marL="1371600" rtl="0" algn="l">
              <a:spcBef>
                <a:spcPts val="0"/>
              </a:spcBef>
              <a:spcAft>
                <a:spcPts val="0"/>
              </a:spcAft>
              <a:buSzPts val="2400"/>
              <a:buChar char="•"/>
            </a:pPr>
            <a:r>
              <a:rPr lang="en-US"/>
              <a:t>How do we keep up with the speed of OSS innovation?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40"/>
          <p:cNvSpPr txBox="1"/>
          <p:nvPr>
            <p:ph type="title"/>
          </p:nvPr>
        </p:nvSpPr>
        <p:spPr>
          <a:xfrm>
            <a:off x="443753" y="0"/>
            <a:ext cx="11322300" cy="1022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Questions</a:t>
            </a:r>
            <a:endParaRPr/>
          </a:p>
        </p:txBody>
      </p:sp>
      <p:sp>
        <p:nvSpPr>
          <p:cNvPr id="652" name="Google Shape;652;p140"/>
          <p:cNvSpPr txBox="1"/>
          <p:nvPr>
            <p:ph idx="1" type="body"/>
          </p:nvPr>
        </p:nvSpPr>
        <p:spPr>
          <a:xfrm>
            <a:off x="838200" y="1210235"/>
            <a:ext cx="10515600" cy="4599300"/>
          </a:xfrm>
          <a:prstGeom prst="rect">
            <a:avLst/>
          </a:prstGeom>
        </p:spPr>
        <p:txBody>
          <a:bodyPr anchorCtr="0" anchor="t" bIns="121900" lIns="121900" spcFirstLastPara="1" rIns="121900" wrap="square" tIns="121900">
            <a:noAutofit/>
          </a:bodyPr>
          <a:lstStyle/>
          <a:p>
            <a:pPr indent="127000" lvl="0" marL="241300" rtl="0" algn="ctr">
              <a:spcBef>
                <a:spcPts val="1100"/>
              </a:spcBef>
              <a:spcAft>
                <a:spcPts val="0"/>
              </a:spcAft>
              <a:buNone/>
            </a:pPr>
            <a:r>
              <a:rPr lang="en-US"/>
              <a:t>Thank you.</a:t>
            </a:r>
            <a:endParaRPr/>
          </a:p>
          <a:p>
            <a:pPr indent="127000" lvl="0" marL="241300" rtl="0" algn="ctr">
              <a:spcBef>
                <a:spcPts val="1100"/>
              </a:spcBef>
              <a:spcAft>
                <a:spcPts val="0"/>
              </a:spcAft>
              <a:buNone/>
            </a:pPr>
            <a:r>
              <a:t/>
            </a:r>
            <a:endParaRPr/>
          </a:p>
          <a:p>
            <a:pPr indent="127000" lvl="0" marL="241300" rtl="0" algn="ctr">
              <a:spcBef>
                <a:spcPts val="1100"/>
              </a:spcBef>
              <a:spcAft>
                <a:spcPts val="0"/>
              </a:spcAft>
              <a:buNone/>
            </a:pPr>
            <a:r>
              <a:rPr lang="en-US"/>
              <a:t>Comments?</a:t>
            </a:r>
            <a:endParaRPr/>
          </a:p>
          <a:p>
            <a:pPr indent="127000" lvl="0" marL="241300" rtl="0" algn="ctr">
              <a:spcBef>
                <a:spcPts val="1100"/>
              </a:spcBef>
              <a:spcAft>
                <a:spcPts val="0"/>
              </a:spcAft>
              <a:buNone/>
            </a:pPr>
            <a:r>
              <a:t/>
            </a:r>
            <a:endParaRPr/>
          </a:p>
          <a:p>
            <a:pPr indent="127000" lvl="0" marL="241300" rtl="0" algn="ctr">
              <a:spcBef>
                <a:spcPts val="1100"/>
              </a:spcBef>
              <a:spcAft>
                <a:spcPts val="0"/>
              </a:spcAft>
              <a:buNone/>
            </a:pPr>
            <a:r>
              <a:rPr lang="en-US"/>
              <a:t>Suggestions?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56" name="Shape 656"/>
        <p:cNvGrpSpPr/>
        <p:nvPr/>
      </p:nvGrpSpPr>
      <p:grpSpPr>
        <a:xfrm>
          <a:off x="0" y="0"/>
          <a:ext cx="0" cy="0"/>
          <a:chOff x="0" y="0"/>
          <a:chExt cx="0" cy="0"/>
        </a:xfrm>
      </p:grpSpPr>
      <p:sp>
        <p:nvSpPr>
          <p:cNvPr id="657" name="Google Shape;657;p141"/>
          <p:cNvSpPr txBox="1"/>
          <p:nvPr>
            <p:ph type="ctrTitle"/>
          </p:nvPr>
        </p:nvSpPr>
        <p:spPr>
          <a:xfrm>
            <a:off x="235750" y="1093575"/>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Measuring Business Innovation</a:t>
            </a:r>
            <a:endParaRPr sz="3200"/>
          </a:p>
        </p:txBody>
      </p:sp>
      <p:sp>
        <p:nvSpPr>
          <p:cNvPr id="658" name="Google Shape;658;p141"/>
          <p:cNvSpPr txBox="1"/>
          <p:nvPr/>
        </p:nvSpPr>
        <p:spPr>
          <a:xfrm>
            <a:off x="235749" y="3602000"/>
            <a:ext cx="121422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a:t>
            </a:r>
            <a:r>
              <a:rPr lang="en-US" sz="2000">
                <a:solidFill>
                  <a:schemeClr val="dk2"/>
                </a:solidFill>
                <a:latin typeface="Trebuchet MS"/>
                <a:ea typeface="Trebuchet MS"/>
                <a:cs typeface="Trebuchet MS"/>
                <a:sym typeface="Trebuchet MS"/>
              </a:rPr>
              <a:t>Stephanie Shipp</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Claire Kelling(Penn State), Harsimrat Pandher(VT), Daniel Wilkin(VT), </a:t>
            </a:r>
            <a:endParaRPr sz="2000">
              <a:solidFill>
                <a:srgbClr val="44546A"/>
              </a:solidFill>
              <a:latin typeface="Trebuchet MS"/>
              <a:ea typeface="Trebuchet MS"/>
              <a:cs typeface="Trebuchet MS"/>
              <a:sym typeface="Trebuchet MS"/>
            </a:endParaRPr>
          </a:p>
          <a:p>
            <a:pPr indent="0" lvl="0" marL="457200" rtl="0" algn="l">
              <a:lnSpc>
                <a:spcPct val="90000"/>
              </a:lnSpc>
              <a:spcBef>
                <a:spcPts val="0"/>
              </a:spcBef>
              <a:spcAft>
                <a:spcPts val="0"/>
              </a:spcAft>
              <a:buNone/>
            </a:pPr>
            <a:r>
              <a:rPr lang="en-US" sz="2000">
                <a:solidFill>
                  <a:srgbClr val="44546A"/>
                </a:solidFill>
                <a:latin typeface="Trebuchet MS"/>
                <a:ea typeface="Trebuchet MS"/>
                <a:cs typeface="Trebuchet MS"/>
                <a:sym typeface="Trebuchet MS"/>
              </a:rPr>
              <a:t>     David Park(VT), Joseph Kim(VT)</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National Science Foundation (NSF) – </a:t>
            </a:r>
            <a:endParaRPr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rPr lang="en-US" sz="2000">
                <a:solidFill>
                  <a:schemeClr val="dk2"/>
                </a:solidFill>
                <a:latin typeface="Trebuchet MS"/>
                <a:ea typeface="Trebuchet MS"/>
                <a:cs typeface="Trebuchet MS"/>
                <a:sym typeface="Trebuchet MS"/>
              </a:rPr>
              <a:t>              National Center for Science and Engineering Statistics (NCSES)</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659" name="Google Shape;659;p141"/>
          <p:cNvPicPr preferRelativeResize="0"/>
          <p:nvPr/>
        </p:nvPicPr>
        <p:blipFill rotWithShape="1">
          <a:blip r:embed="rId4">
            <a:alphaModFix/>
          </a:blip>
          <a:srcRect b="0" l="0" r="0" t="0"/>
          <a:stretch/>
        </p:blipFill>
        <p:spPr>
          <a:xfrm>
            <a:off x="4405250" y="5337327"/>
            <a:ext cx="1613100" cy="1075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42"/>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Introduction</a:t>
            </a:r>
            <a:endParaRPr/>
          </a:p>
        </p:txBody>
      </p:sp>
      <p:sp>
        <p:nvSpPr>
          <p:cNvPr id="665" name="Google Shape;665;p142"/>
          <p:cNvSpPr txBox="1"/>
          <p:nvPr>
            <p:ph idx="1" type="body"/>
          </p:nvPr>
        </p:nvSpPr>
        <p:spPr>
          <a:xfrm>
            <a:off x="797050" y="1081600"/>
            <a:ext cx="10515600" cy="51927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15000"/>
              </a:lnSpc>
              <a:spcBef>
                <a:spcPts val="0"/>
              </a:spcBef>
              <a:spcAft>
                <a:spcPts val="0"/>
              </a:spcAft>
              <a:buSzPts val="2100"/>
              <a:buChar char="•"/>
            </a:pPr>
            <a:r>
              <a:rPr lang="en-US" sz="2100"/>
              <a:t>Innovation - “implementation of a new or significantly improved product, process, marketing method, workplace organization, or new organizational method.” (Oslo Manual)</a:t>
            </a:r>
            <a:endParaRPr sz="2100"/>
          </a:p>
          <a:p>
            <a:pPr indent="-349250" lvl="0" marL="457200" marR="0" rtl="0" algn="l">
              <a:lnSpc>
                <a:spcPct val="115000"/>
              </a:lnSpc>
              <a:spcBef>
                <a:spcPts val="0"/>
              </a:spcBef>
              <a:spcAft>
                <a:spcPts val="0"/>
              </a:spcAft>
              <a:buSzPts val="2100"/>
              <a:buChar char="•"/>
            </a:pPr>
            <a:r>
              <a:rPr lang="en-US" sz="2100"/>
              <a:t>Current NSF Method - Surveys</a:t>
            </a:r>
            <a:endParaRPr sz="2100"/>
          </a:p>
          <a:p>
            <a:pPr indent="-349250" lvl="1" marL="914400" marR="0" rtl="0" algn="l">
              <a:lnSpc>
                <a:spcPct val="115000"/>
              </a:lnSpc>
              <a:spcBef>
                <a:spcPts val="0"/>
              </a:spcBef>
              <a:spcAft>
                <a:spcPts val="0"/>
              </a:spcAft>
              <a:buSzPts val="2100"/>
              <a:buChar char="•"/>
            </a:pPr>
            <a:r>
              <a:rPr lang="en-US" sz="2100"/>
              <a:t>Business R&amp;D and Innovation (BRDIS) Survey</a:t>
            </a:r>
            <a:endParaRPr sz="2100"/>
          </a:p>
          <a:p>
            <a:pPr indent="-342900" lvl="2" marL="1371600" marR="0" rtl="0" algn="l">
              <a:lnSpc>
                <a:spcPct val="115000"/>
              </a:lnSpc>
              <a:spcBef>
                <a:spcPts val="0"/>
              </a:spcBef>
              <a:spcAft>
                <a:spcPts val="0"/>
              </a:spcAft>
              <a:buSzPts val="2000"/>
              <a:buChar char="•"/>
            </a:pPr>
            <a:r>
              <a:rPr lang="en-US"/>
              <a:t>Shortcomings</a:t>
            </a:r>
            <a:endParaRPr/>
          </a:p>
          <a:p>
            <a:pPr indent="-342900" lvl="2" marL="1371600" marR="0" rtl="0" algn="l">
              <a:lnSpc>
                <a:spcPct val="115000"/>
              </a:lnSpc>
              <a:spcBef>
                <a:spcPts val="0"/>
              </a:spcBef>
              <a:spcAft>
                <a:spcPts val="0"/>
              </a:spcAft>
              <a:buSzPts val="2000"/>
              <a:buChar char="•"/>
            </a:pPr>
            <a:r>
              <a:rPr lang="en-US"/>
              <a:t>Separating R&amp;D from Innovation Survey</a:t>
            </a:r>
            <a:endParaRPr/>
          </a:p>
          <a:p>
            <a:pPr indent="-349250" lvl="0" marL="457200" marR="0" rtl="0" algn="l">
              <a:lnSpc>
                <a:spcPct val="115000"/>
              </a:lnSpc>
              <a:spcBef>
                <a:spcPts val="0"/>
              </a:spcBef>
              <a:spcAft>
                <a:spcPts val="0"/>
              </a:spcAft>
              <a:buSzPts val="2100"/>
              <a:buChar char="•"/>
            </a:pPr>
            <a:r>
              <a:rPr lang="en-US" sz="2100"/>
              <a:t>Research Question - </a:t>
            </a:r>
            <a:r>
              <a:rPr lang="en-US" sz="2000"/>
              <a:t>Can we measure business </a:t>
            </a:r>
            <a:r>
              <a:rPr lang="en-US" sz="2100"/>
              <a:t>innovation using non-traditional sources (administrative and opportunity data (e.g., websites, product announcements, social media)?</a:t>
            </a:r>
            <a:endParaRPr sz="2100"/>
          </a:p>
          <a:p>
            <a:pPr indent="-349250" lvl="0" marL="457200" marR="0" rtl="0" algn="l">
              <a:lnSpc>
                <a:spcPct val="115000"/>
              </a:lnSpc>
              <a:spcBef>
                <a:spcPts val="0"/>
              </a:spcBef>
              <a:spcAft>
                <a:spcPts val="0"/>
              </a:spcAft>
              <a:buSzPts val="2100"/>
              <a:buChar char="•"/>
            </a:pPr>
            <a:r>
              <a:rPr lang="en-US" sz="2100"/>
              <a:t>Goals:</a:t>
            </a:r>
            <a:endParaRPr sz="2100"/>
          </a:p>
          <a:p>
            <a:pPr indent="-342900" lvl="1" marL="914400" marR="0" rtl="0" algn="l">
              <a:lnSpc>
                <a:spcPct val="115000"/>
              </a:lnSpc>
              <a:spcBef>
                <a:spcPts val="0"/>
              </a:spcBef>
              <a:spcAft>
                <a:spcPts val="0"/>
              </a:spcAft>
              <a:buSzPts val="2000"/>
              <a:buChar char="•"/>
            </a:pPr>
            <a:r>
              <a:rPr lang="en-US" sz="2000"/>
              <a:t>Focus on product innovation</a:t>
            </a:r>
            <a:endParaRPr sz="2000"/>
          </a:p>
          <a:p>
            <a:pPr indent="-342900" lvl="1" marL="914400" marR="0" rtl="0" algn="l">
              <a:lnSpc>
                <a:spcPct val="115000"/>
              </a:lnSpc>
              <a:spcBef>
                <a:spcPts val="0"/>
              </a:spcBef>
              <a:spcAft>
                <a:spcPts val="0"/>
              </a:spcAft>
              <a:buSzPts val="2000"/>
              <a:buChar char="•"/>
            </a:pPr>
            <a:r>
              <a:rPr lang="en-US" sz="2000"/>
              <a:t>Identify accessible, external data sources for product launches </a:t>
            </a:r>
            <a:endParaRPr sz="2000"/>
          </a:p>
          <a:p>
            <a:pPr indent="-342900" lvl="1" marL="914400" marR="0" rtl="0" algn="l">
              <a:lnSpc>
                <a:spcPct val="115000"/>
              </a:lnSpc>
              <a:spcBef>
                <a:spcPts val="0"/>
              </a:spcBef>
              <a:spcAft>
                <a:spcPts val="0"/>
              </a:spcAft>
              <a:buSzPts val="2000"/>
              <a:buChar char="•"/>
            </a:pPr>
            <a:r>
              <a:rPr lang="en-US" sz="2000"/>
              <a:t>Company </a:t>
            </a:r>
            <a:r>
              <a:rPr lang="en-US" sz="2000"/>
              <a:t>deep dives</a:t>
            </a:r>
            <a:r>
              <a:rPr lang="en-US" sz="2000"/>
              <a:t>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4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 Process</a:t>
            </a:r>
            <a:endParaRPr/>
          </a:p>
        </p:txBody>
      </p:sp>
      <p:sp>
        <p:nvSpPr>
          <p:cNvPr id="671" name="Google Shape;671;p143"/>
          <p:cNvSpPr/>
          <p:nvPr/>
        </p:nvSpPr>
        <p:spPr>
          <a:xfrm>
            <a:off x="1350325" y="1576158"/>
            <a:ext cx="1453200" cy="11781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Company Deep Dives</a:t>
            </a:r>
            <a:endParaRPr sz="1600"/>
          </a:p>
        </p:txBody>
      </p:sp>
      <p:sp>
        <p:nvSpPr>
          <p:cNvPr id="672" name="Google Shape;672;p143"/>
          <p:cNvSpPr/>
          <p:nvPr/>
        </p:nvSpPr>
        <p:spPr>
          <a:xfrm>
            <a:off x="1350325" y="4814553"/>
            <a:ext cx="1453200" cy="11781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Nielsen</a:t>
            </a:r>
            <a:endParaRPr sz="1600"/>
          </a:p>
        </p:txBody>
      </p:sp>
      <p:sp>
        <p:nvSpPr>
          <p:cNvPr id="673" name="Google Shape;673;p143"/>
          <p:cNvSpPr/>
          <p:nvPr/>
        </p:nvSpPr>
        <p:spPr>
          <a:xfrm>
            <a:off x="3667123" y="2586595"/>
            <a:ext cx="1998300" cy="453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600">
                <a:solidFill>
                  <a:schemeClr val="dk1"/>
                </a:solidFill>
              </a:rPr>
              <a:t>Deep Learning</a:t>
            </a:r>
            <a:endParaRPr sz="1900"/>
          </a:p>
        </p:txBody>
      </p:sp>
      <p:sp>
        <p:nvSpPr>
          <p:cNvPr id="674" name="Google Shape;674;p143"/>
          <p:cNvSpPr/>
          <p:nvPr/>
        </p:nvSpPr>
        <p:spPr>
          <a:xfrm>
            <a:off x="3664099" y="2087144"/>
            <a:ext cx="1998300" cy="453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Luna Innovations</a:t>
            </a:r>
            <a:endParaRPr sz="1900"/>
          </a:p>
        </p:txBody>
      </p:sp>
      <p:sp>
        <p:nvSpPr>
          <p:cNvPr id="675" name="Google Shape;675;p143"/>
          <p:cNvSpPr/>
          <p:nvPr/>
        </p:nvSpPr>
        <p:spPr>
          <a:xfrm>
            <a:off x="9512915" y="3661444"/>
            <a:ext cx="1998300" cy="9636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External Sources:</a:t>
            </a:r>
            <a:endParaRPr sz="1600"/>
          </a:p>
          <a:p>
            <a:pPr indent="-406400" lvl="0" marL="609600" rtl="0" algn="l">
              <a:spcBef>
                <a:spcPts val="0"/>
              </a:spcBef>
              <a:spcAft>
                <a:spcPts val="0"/>
              </a:spcAft>
              <a:buSzPts val="1600"/>
              <a:buChar char="●"/>
            </a:pPr>
            <a:r>
              <a:rPr lang="en-US" sz="1600"/>
              <a:t>Websites</a:t>
            </a:r>
            <a:endParaRPr sz="1600"/>
          </a:p>
          <a:p>
            <a:pPr indent="-406400" lvl="0" marL="609600" rtl="0" algn="l">
              <a:spcBef>
                <a:spcPts val="0"/>
              </a:spcBef>
              <a:spcAft>
                <a:spcPts val="0"/>
              </a:spcAft>
              <a:buSzPts val="1600"/>
              <a:buChar char="●"/>
            </a:pPr>
            <a:r>
              <a:rPr lang="en-US" sz="1600"/>
              <a:t>Databases</a:t>
            </a:r>
            <a:endParaRPr sz="1600"/>
          </a:p>
        </p:txBody>
      </p:sp>
      <p:sp>
        <p:nvSpPr>
          <p:cNvPr id="676" name="Google Shape;676;p143"/>
          <p:cNvSpPr/>
          <p:nvPr/>
        </p:nvSpPr>
        <p:spPr>
          <a:xfrm>
            <a:off x="5039887" y="5239047"/>
            <a:ext cx="2066400" cy="7377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Annual Innovation Reports</a:t>
            </a:r>
            <a:endParaRPr sz="1600"/>
          </a:p>
        </p:txBody>
      </p:sp>
      <p:sp>
        <p:nvSpPr>
          <p:cNvPr id="677" name="Google Shape;677;p143"/>
          <p:cNvSpPr/>
          <p:nvPr/>
        </p:nvSpPr>
        <p:spPr>
          <a:xfrm>
            <a:off x="6523067" y="2291562"/>
            <a:ext cx="2027100" cy="453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Internal Sources</a:t>
            </a:r>
            <a:endParaRPr sz="1600"/>
          </a:p>
        </p:txBody>
      </p:sp>
      <p:sp>
        <p:nvSpPr>
          <p:cNvPr id="678" name="Google Shape;678;p143"/>
          <p:cNvSpPr/>
          <p:nvPr/>
        </p:nvSpPr>
        <p:spPr>
          <a:xfrm>
            <a:off x="6523068" y="1792127"/>
            <a:ext cx="2027100" cy="45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679" name="Google Shape;679;p143"/>
          <p:cNvSpPr/>
          <p:nvPr/>
        </p:nvSpPr>
        <p:spPr>
          <a:xfrm>
            <a:off x="6523084" y="1292693"/>
            <a:ext cx="2027100" cy="45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sp>
        <p:nvSpPr>
          <p:cNvPr id="680" name="Google Shape;680;p143"/>
          <p:cNvSpPr/>
          <p:nvPr/>
        </p:nvSpPr>
        <p:spPr>
          <a:xfrm>
            <a:off x="3974011" y="3884823"/>
            <a:ext cx="1453200" cy="7377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a:t>
            </a:r>
            <a:endParaRPr sz="1600"/>
          </a:p>
        </p:txBody>
      </p:sp>
      <p:sp>
        <p:nvSpPr>
          <p:cNvPr id="681" name="Google Shape;681;p143"/>
          <p:cNvSpPr/>
          <p:nvPr/>
        </p:nvSpPr>
        <p:spPr>
          <a:xfrm>
            <a:off x="6523101" y="3758615"/>
            <a:ext cx="2027100" cy="894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 Competitors + Similar Databases </a:t>
            </a:r>
            <a:endParaRPr sz="1600"/>
          </a:p>
        </p:txBody>
      </p:sp>
      <p:sp>
        <p:nvSpPr>
          <p:cNvPr id="682" name="Google Shape;682;p143"/>
          <p:cNvSpPr/>
          <p:nvPr/>
        </p:nvSpPr>
        <p:spPr>
          <a:xfrm>
            <a:off x="3667123" y="1088275"/>
            <a:ext cx="1998300" cy="453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Procter &amp; Gamble</a:t>
            </a:r>
            <a:endParaRPr sz="1900"/>
          </a:p>
        </p:txBody>
      </p:sp>
      <p:sp>
        <p:nvSpPr>
          <p:cNvPr id="683" name="Google Shape;683;p143"/>
          <p:cNvSpPr/>
          <p:nvPr/>
        </p:nvSpPr>
        <p:spPr>
          <a:xfrm>
            <a:off x="3664116" y="1587726"/>
            <a:ext cx="1998300" cy="4530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Capital One</a:t>
            </a:r>
            <a:endParaRPr sz="1900"/>
          </a:p>
        </p:txBody>
      </p:sp>
      <p:sp>
        <p:nvSpPr>
          <p:cNvPr id="684" name="Google Shape;684;p143"/>
          <p:cNvSpPr/>
          <p:nvPr/>
        </p:nvSpPr>
        <p:spPr>
          <a:xfrm>
            <a:off x="6523101" y="1792127"/>
            <a:ext cx="2027100" cy="453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685" name="Google Shape;685;p143"/>
          <p:cNvSpPr/>
          <p:nvPr/>
        </p:nvSpPr>
        <p:spPr>
          <a:xfrm>
            <a:off x="6523118" y="1292693"/>
            <a:ext cx="2027100" cy="453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cxnSp>
        <p:nvCxnSpPr>
          <p:cNvPr id="686" name="Google Shape;686;p143"/>
          <p:cNvCxnSpPr/>
          <p:nvPr/>
        </p:nvCxnSpPr>
        <p:spPr>
          <a:xfrm>
            <a:off x="7345109" y="5439626"/>
            <a:ext cx="2928600" cy="22500"/>
          </a:xfrm>
          <a:prstGeom prst="straightConnector1">
            <a:avLst/>
          </a:prstGeom>
          <a:noFill/>
          <a:ln cap="flat" cmpd="sng" w="28575">
            <a:solidFill>
              <a:schemeClr val="dk2"/>
            </a:solidFill>
            <a:prstDash val="solid"/>
            <a:round/>
            <a:headEnd len="med" w="med" type="none"/>
            <a:tailEnd len="med" w="med" type="none"/>
          </a:ln>
        </p:spPr>
      </p:cxnSp>
      <p:cxnSp>
        <p:nvCxnSpPr>
          <p:cNvPr id="687" name="Google Shape;687;p143"/>
          <p:cNvCxnSpPr/>
          <p:nvPr/>
        </p:nvCxnSpPr>
        <p:spPr>
          <a:xfrm>
            <a:off x="2905968" y="2063019"/>
            <a:ext cx="659400" cy="300"/>
          </a:xfrm>
          <a:prstGeom prst="straightConnector1">
            <a:avLst/>
          </a:prstGeom>
          <a:noFill/>
          <a:ln cap="flat" cmpd="sng" w="28575">
            <a:solidFill>
              <a:schemeClr val="dk2"/>
            </a:solidFill>
            <a:prstDash val="solid"/>
            <a:round/>
            <a:headEnd len="med" w="med" type="none"/>
            <a:tailEnd len="med" w="med" type="triangle"/>
          </a:ln>
        </p:spPr>
      </p:cxnSp>
      <p:cxnSp>
        <p:nvCxnSpPr>
          <p:cNvPr id="688" name="Google Shape;688;p143"/>
          <p:cNvCxnSpPr/>
          <p:nvPr/>
        </p:nvCxnSpPr>
        <p:spPr>
          <a:xfrm>
            <a:off x="5702201" y="2063019"/>
            <a:ext cx="659400" cy="300"/>
          </a:xfrm>
          <a:prstGeom prst="straightConnector1">
            <a:avLst/>
          </a:prstGeom>
          <a:noFill/>
          <a:ln cap="flat" cmpd="sng" w="28575">
            <a:solidFill>
              <a:schemeClr val="dk2"/>
            </a:solidFill>
            <a:prstDash val="solid"/>
            <a:round/>
            <a:headEnd len="med" w="med" type="none"/>
            <a:tailEnd len="med" w="med" type="triangle"/>
          </a:ln>
        </p:spPr>
      </p:cxnSp>
      <p:cxnSp>
        <p:nvCxnSpPr>
          <p:cNvPr id="689" name="Google Shape;689;p143"/>
          <p:cNvCxnSpPr/>
          <p:nvPr/>
        </p:nvCxnSpPr>
        <p:spPr>
          <a:xfrm flipH="1" rot="10800000">
            <a:off x="10273734" y="4781458"/>
            <a:ext cx="1200" cy="680700"/>
          </a:xfrm>
          <a:prstGeom prst="straightConnector1">
            <a:avLst/>
          </a:prstGeom>
          <a:noFill/>
          <a:ln cap="flat" cmpd="sng" w="28575">
            <a:solidFill>
              <a:schemeClr val="dk2"/>
            </a:solidFill>
            <a:prstDash val="solid"/>
            <a:round/>
            <a:headEnd len="med" w="med" type="none"/>
            <a:tailEnd len="med" w="med" type="triangle"/>
          </a:ln>
        </p:spPr>
      </p:cxnSp>
      <p:cxnSp>
        <p:nvCxnSpPr>
          <p:cNvPr id="690" name="Google Shape;690;p143"/>
          <p:cNvCxnSpPr/>
          <p:nvPr/>
        </p:nvCxnSpPr>
        <p:spPr>
          <a:xfrm>
            <a:off x="3111109" y="5462258"/>
            <a:ext cx="1673100" cy="9900"/>
          </a:xfrm>
          <a:prstGeom prst="straightConnector1">
            <a:avLst/>
          </a:prstGeom>
          <a:noFill/>
          <a:ln cap="flat" cmpd="sng" w="28575">
            <a:solidFill>
              <a:schemeClr val="dk2"/>
            </a:solidFill>
            <a:prstDash val="solid"/>
            <a:round/>
            <a:headEnd len="med" w="med" type="none"/>
            <a:tailEnd len="med" w="med" type="triangle"/>
          </a:ln>
        </p:spPr>
      </p:cxnSp>
      <p:cxnSp>
        <p:nvCxnSpPr>
          <p:cNvPr id="691" name="Google Shape;691;p143"/>
          <p:cNvCxnSpPr/>
          <p:nvPr/>
        </p:nvCxnSpPr>
        <p:spPr>
          <a:xfrm>
            <a:off x="5628377" y="4205441"/>
            <a:ext cx="659400" cy="300"/>
          </a:xfrm>
          <a:prstGeom prst="straightConnector1">
            <a:avLst/>
          </a:prstGeom>
          <a:noFill/>
          <a:ln cap="flat" cmpd="sng" w="28575">
            <a:solidFill>
              <a:schemeClr val="dk2"/>
            </a:solidFill>
            <a:prstDash val="solid"/>
            <a:round/>
            <a:headEnd len="med" w="med" type="none"/>
            <a:tailEnd len="med" w="med" type="triangle"/>
          </a:ln>
        </p:spPr>
      </p:cxnSp>
      <p:cxnSp>
        <p:nvCxnSpPr>
          <p:cNvPr id="692" name="Google Shape;692;p143"/>
          <p:cNvCxnSpPr/>
          <p:nvPr/>
        </p:nvCxnSpPr>
        <p:spPr>
          <a:xfrm>
            <a:off x="8650668" y="4161885"/>
            <a:ext cx="659400" cy="300"/>
          </a:xfrm>
          <a:prstGeom prst="straightConnector1">
            <a:avLst/>
          </a:prstGeom>
          <a:noFill/>
          <a:ln cap="flat" cmpd="sng" w="28575">
            <a:solidFill>
              <a:schemeClr val="dk2"/>
            </a:solidFill>
            <a:prstDash val="solid"/>
            <a:round/>
            <a:headEnd len="med" w="med" type="none"/>
            <a:tailEnd len="med" w="med" type="triangle"/>
          </a:ln>
        </p:spPr>
      </p:cxnSp>
      <p:cxnSp>
        <p:nvCxnSpPr>
          <p:cNvPr id="693" name="Google Shape;693;p143"/>
          <p:cNvCxnSpPr/>
          <p:nvPr/>
        </p:nvCxnSpPr>
        <p:spPr>
          <a:xfrm flipH="1">
            <a:off x="4666015" y="3141858"/>
            <a:ext cx="300" cy="701100"/>
          </a:xfrm>
          <a:prstGeom prst="straightConnector1">
            <a:avLst/>
          </a:prstGeom>
          <a:noFill/>
          <a:ln cap="flat" cmpd="sng" w="28575">
            <a:solidFill>
              <a:schemeClr val="dk2"/>
            </a:solidFill>
            <a:prstDash val="solid"/>
            <a:round/>
            <a:headEnd len="med" w="med" type="none"/>
            <a:tailEnd len="med" w="med" type="triangle"/>
          </a:ln>
        </p:spPr>
      </p:cxnSp>
      <p:cxnSp>
        <p:nvCxnSpPr>
          <p:cNvPr id="694" name="Google Shape;694;p143"/>
          <p:cNvCxnSpPr/>
          <p:nvPr/>
        </p:nvCxnSpPr>
        <p:spPr>
          <a:xfrm flipH="1" rot="10800000">
            <a:off x="8734220" y="1986658"/>
            <a:ext cx="1539600" cy="3600"/>
          </a:xfrm>
          <a:prstGeom prst="straightConnector1">
            <a:avLst/>
          </a:prstGeom>
          <a:noFill/>
          <a:ln cap="flat" cmpd="sng" w="28575">
            <a:solidFill>
              <a:schemeClr val="dk2"/>
            </a:solidFill>
            <a:prstDash val="solid"/>
            <a:round/>
            <a:headEnd len="med" w="med" type="none"/>
            <a:tailEnd len="med" w="med" type="none"/>
          </a:ln>
        </p:spPr>
      </p:cxnSp>
      <p:cxnSp>
        <p:nvCxnSpPr>
          <p:cNvPr id="695" name="Google Shape;695;p143"/>
          <p:cNvCxnSpPr/>
          <p:nvPr/>
        </p:nvCxnSpPr>
        <p:spPr>
          <a:xfrm>
            <a:off x="10273734" y="1986637"/>
            <a:ext cx="0" cy="1482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14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 Process</a:t>
            </a:r>
            <a:endParaRPr/>
          </a:p>
        </p:txBody>
      </p:sp>
      <p:sp>
        <p:nvSpPr>
          <p:cNvPr id="701" name="Google Shape;701;p144"/>
          <p:cNvSpPr txBox="1"/>
          <p:nvPr>
            <p:ph idx="1" type="body"/>
          </p:nvPr>
        </p:nvSpPr>
        <p:spPr>
          <a:xfrm>
            <a:off x="714725" y="1129360"/>
            <a:ext cx="10515600" cy="4599300"/>
          </a:xfrm>
          <a:prstGeom prst="rect">
            <a:avLst/>
          </a:prstGeom>
        </p:spPr>
        <p:txBody>
          <a:bodyPr anchorCtr="0" anchor="t" bIns="91425" lIns="91425" spcFirstLastPara="1" rIns="91425" wrap="square" tIns="91425">
            <a:noAutofit/>
          </a:bodyPr>
          <a:lstStyle/>
          <a:p>
            <a:pPr indent="-457200" lvl="0" marL="609600" rtl="0" algn="l">
              <a:lnSpc>
                <a:spcPct val="115000"/>
              </a:lnSpc>
              <a:spcBef>
                <a:spcPts val="1100"/>
              </a:spcBef>
              <a:spcAft>
                <a:spcPts val="0"/>
              </a:spcAft>
              <a:buSzPts val="2400"/>
              <a:buChar char="•"/>
            </a:pPr>
            <a:r>
              <a:rPr lang="en-US" sz="2400"/>
              <a:t>Identify c</a:t>
            </a:r>
            <a:r>
              <a:rPr lang="en-US" sz="2400"/>
              <a:t>riteria to classify discovered sites/databases as potentially useful:</a:t>
            </a:r>
            <a:endParaRPr sz="2400"/>
          </a:p>
          <a:p>
            <a:pPr indent="-457200" lvl="1" marL="1219200" rtl="0" algn="l">
              <a:lnSpc>
                <a:spcPct val="115000"/>
              </a:lnSpc>
              <a:spcBef>
                <a:spcPts val="0"/>
              </a:spcBef>
              <a:spcAft>
                <a:spcPts val="0"/>
              </a:spcAft>
              <a:buSzPts val="2400"/>
              <a:buChar char="•"/>
            </a:pPr>
            <a:r>
              <a:rPr lang="en-US"/>
              <a:t>Does it mention a launch?</a:t>
            </a:r>
            <a:endParaRPr/>
          </a:p>
          <a:p>
            <a:pPr indent="-457200" lvl="1" marL="1219200" rtl="0" algn="l">
              <a:lnSpc>
                <a:spcPct val="115000"/>
              </a:lnSpc>
              <a:spcBef>
                <a:spcPts val="0"/>
              </a:spcBef>
              <a:spcAft>
                <a:spcPts val="0"/>
              </a:spcAft>
              <a:buSzPts val="2400"/>
              <a:buChar char="•"/>
            </a:pPr>
            <a:r>
              <a:rPr lang="en-US"/>
              <a:t>Does it have a specific launch date?</a:t>
            </a:r>
            <a:endParaRPr/>
          </a:p>
          <a:p>
            <a:pPr indent="-457200" lvl="1" marL="1219200" rtl="0" algn="l">
              <a:lnSpc>
                <a:spcPct val="115000"/>
              </a:lnSpc>
              <a:spcBef>
                <a:spcPts val="0"/>
              </a:spcBef>
              <a:spcAft>
                <a:spcPts val="0"/>
              </a:spcAft>
              <a:buSzPts val="2400"/>
              <a:buChar char="•"/>
            </a:pPr>
            <a:r>
              <a:rPr lang="en-US"/>
              <a:t>Was the article released at the time of the launch?</a:t>
            </a:r>
            <a:endParaRPr/>
          </a:p>
          <a:p>
            <a:pPr indent="-457200" lvl="1" marL="1219200" rtl="0" algn="l">
              <a:lnSpc>
                <a:spcPct val="115000"/>
              </a:lnSpc>
              <a:spcBef>
                <a:spcPts val="0"/>
              </a:spcBef>
              <a:spcAft>
                <a:spcPts val="0"/>
              </a:spcAft>
              <a:buSzPts val="2400"/>
              <a:buChar char="•"/>
            </a:pPr>
            <a:r>
              <a:rPr lang="en-US"/>
              <a:t>Can the previous criteria be applied to other products?</a:t>
            </a:r>
            <a:endParaRPr/>
          </a:p>
          <a:p>
            <a:pPr indent="-457200" lvl="1" marL="1219200" rtl="0" algn="l">
              <a:lnSpc>
                <a:spcPct val="115000"/>
              </a:lnSpc>
              <a:spcBef>
                <a:spcPts val="0"/>
              </a:spcBef>
              <a:spcAft>
                <a:spcPts val="0"/>
              </a:spcAft>
              <a:buSzPts val="2400"/>
              <a:buChar char="•"/>
            </a:pPr>
            <a:r>
              <a:rPr lang="en-US"/>
              <a:t>How </a:t>
            </a:r>
            <a:r>
              <a:rPr lang="en-US"/>
              <a:t>accessible</a:t>
            </a:r>
            <a:r>
              <a:rPr lang="en-US"/>
              <a:t> is it?</a:t>
            </a:r>
            <a:endParaRPr/>
          </a:p>
          <a:p>
            <a:pPr indent="-457200" lvl="1" marL="1219200" rtl="0" algn="l">
              <a:lnSpc>
                <a:spcPct val="115000"/>
              </a:lnSpc>
              <a:spcBef>
                <a:spcPts val="0"/>
              </a:spcBef>
              <a:spcAft>
                <a:spcPts val="0"/>
              </a:spcAft>
              <a:buSzPts val="2400"/>
              <a:buChar char="•"/>
            </a:pPr>
            <a:r>
              <a:rPr lang="en-US"/>
              <a:t>Is it scalable?</a:t>
            </a:r>
            <a:endParaRPr/>
          </a:p>
          <a:p>
            <a:pPr indent="-419100" lvl="0" marL="609600" rtl="0" algn="l">
              <a:lnSpc>
                <a:spcPct val="115000"/>
              </a:lnSpc>
              <a:spcBef>
                <a:spcPts val="1100"/>
              </a:spcBef>
              <a:spcAft>
                <a:spcPts val="0"/>
              </a:spcAft>
              <a:buNone/>
            </a:pPr>
            <a:r>
              <a:t/>
            </a:r>
            <a:endParaRPr sz="2400"/>
          </a:p>
          <a:p>
            <a:pPr indent="0" lvl="0" marL="0" rtl="0" algn="l">
              <a:lnSpc>
                <a:spcPct val="115000"/>
              </a:lnSpc>
              <a:spcBef>
                <a:spcPts val="1100"/>
              </a:spcBef>
              <a:spcAft>
                <a:spcPts val="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72" name="Shape 472"/>
        <p:cNvGrpSpPr/>
        <p:nvPr/>
      </p:nvGrpSpPr>
      <p:grpSpPr>
        <a:xfrm>
          <a:off x="0" y="0"/>
          <a:ext cx="0" cy="0"/>
          <a:chOff x="0" y="0"/>
          <a:chExt cx="0" cy="0"/>
        </a:xfrm>
      </p:grpSpPr>
      <p:sp>
        <p:nvSpPr>
          <p:cNvPr id="473" name="Google Shape;473;p118"/>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Measuring the Scope and Impact of Open Source Software</a:t>
            </a:r>
            <a:endParaRPr sz="3200"/>
          </a:p>
        </p:txBody>
      </p:sp>
      <p:sp>
        <p:nvSpPr>
          <p:cNvPr id="474" name="Google Shape;474;p118"/>
          <p:cNvSpPr txBox="1"/>
          <p:nvPr/>
        </p:nvSpPr>
        <p:spPr>
          <a:xfrm>
            <a:off x="272254" y="3586546"/>
            <a:ext cx="105291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Gizem Korkmaz &amp; </a:t>
            </a:r>
            <a:r>
              <a:rPr lang="en-US" sz="2000">
                <a:solidFill>
                  <a:schemeClr val="dk2"/>
                </a:solidFill>
                <a:latin typeface="Trebuchet MS"/>
                <a:ea typeface="Trebuchet MS"/>
                <a:cs typeface="Trebuchet MS"/>
                <a:sym typeface="Trebuchet MS"/>
              </a:rPr>
              <a:t>Stephanie Shipp</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Claire Kelling (Penn State), Sayali Phadke (Penn State) </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lang="en-US" sz="2000">
                <a:solidFill>
                  <a:srgbClr val="44546A"/>
                </a:solidFill>
                <a:latin typeface="Trebuchet MS"/>
                <a:ea typeface="Trebuchet MS"/>
                <a:cs typeface="Trebuchet MS"/>
                <a:sym typeface="Trebuchet MS"/>
              </a:rPr>
              <a:t>           Ben Swartz (VT), Eirik Iversen (VT), Ronnie Fecso (VT)</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National Science Foundation (NSF) – </a:t>
            </a:r>
            <a:endParaRPr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rPr lang="en-US" sz="2000">
                <a:solidFill>
                  <a:schemeClr val="dk2"/>
                </a:solidFill>
                <a:latin typeface="Trebuchet MS"/>
                <a:ea typeface="Trebuchet MS"/>
                <a:cs typeface="Trebuchet MS"/>
                <a:sym typeface="Trebuchet MS"/>
              </a:rPr>
              <a:t>              National Center for Science and Engineering Statistics (NCSES)</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475" name="Google Shape;475;p118"/>
          <p:cNvPicPr preferRelativeResize="0"/>
          <p:nvPr/>
        </p:nvPicPr>
        <p:blipFill rotWithShape="1">
          <a:blip r:embed="rId4">
            <a:alphaModFix/>
          </a:blip>
          <a:srcRect b="0" l="0" r="0" t="0"/>
          <a:stretch/>
        </p:blipFill>
        <p:spPr>
          <a:xfrm>
            <a:off x="4405250" y="5337327"/>
            <a:ext cx="1613100" cy="107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4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 Process</a:t>
            </a:r>
            <a:endParaRPr/>
          </a:p>
        </p:txBody>
      </p:sp>
      <p:sp>
        <p:nvSpPr>
          <p:cNvPr id="707" name="Google Shape;707;p145"/>
          <p:cNvSpPr/>
          <p:nvPr/>
        </p:nvSpPr>
        <p:spPr>
          <a:xfrm>
            <a:off x="1350333" y="1602100"/>
            <a:ext cx="1441500" cy="1171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Company Deep Dives</a:t>
            </a:r>
            <a:endParaRPr sz="1600"/>
          </a:p>
        </p:txBody>
      </p:sp>
      <p:sp>
        <p:nvSpPr>
          <p:cNvPr id="708" name="Google Shape;708;p145"/>
          <p:cNvSpPr/>
          <p:nvPr/>
        </p:nvSpPr>
        <p:spPr>
          <a:xfrm>
            <a:off x="1350333" y="4821467"/>
            <a:ext cx="1441500" cy="11712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Nielsen </a:t>
            </a:r>
            <a:endParaRPr sz="1600"/>
          </a:p>
        </p:txBody>
      </p:sp>
      <p:sp>
        <p:nvSpPr>
          <p:cNvPr id="709" name="Google Shape;709;p145"/>
          <p:cNvSpPr/>
          <p:nvPr/>
        </p:nvSpPr>
        <p:spPr>
          <a:xfrm>
            <a:off x="3648600" y="2606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600">
                <a:solidFill>
                  <a:schemeClr val="dk1"/>
                </a:solidFill>
              </a:rPr>
              <a:t>Deep Learning</a:t>
            </a:r>
            <a:endParaRPr sz="1900"/>
          </a:p>
        </p:txBody>
      </p:sp>
      <p:sp>
        <p:nvSpPr>
          <p:cNvPr id="710" name="Google Shape;710;p145"/>
          <p:cNvSpPr/>
          <p:nvPr/>
        </p:nvSpPr>
        <p:spPr>
          <a:xfrm>
            <a:off x="3645600" y="2110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Luna Innovations</a:t>
            </a:r>
            <a:endParaRPr sz="1900"/>
          </a:p>
        </p:txBody>
      </p:sp>
      <p:sp>
        <p:nvSpPr>
          <p:cNvPr id="711" name="Google Shape;711;p145"/>
          <p:cNvSpPr/>
          <p:nvPr/>
        </p:nvSpPr>
        <p:spPr>
          <a:xfrm>
            <a:off x="9447633" y="3675133"/>
            <a:ext cx="1982400" cy="957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External Sources:</a:t>
            </a:r>
            <a:endParaRPr sz="1600"/>
          </a:p>
          <a:p>
            <a:pPr indent="-406400" lvl="0" marL="609600" rtl="0" algn="l">
              <a:spcBef>
                <a:spcPts val="0"/>
              </a:spcBef>
              <a:spcAft>
                <a:spcPts val="0"/>
              </a:spcAft>
              <a:buSzPts val="1600"/>
              <a:buChar char="●"/>
            </a:pPr>
            <a:r>
              <a:rPr lang="en-US" sz="1600"/>
              <a:t>Websites</a:t>
            </a:r>
            <a:endParaRPr sz="1600"/>
          </a:p>
          <a:p>
            <a:pPr indent="-406400" lvl="0" marL="609600" rtl="0" algn="l">
              <a:spcBef>
                <a:spcPts val="0"/>
              </a:spcBef>
              <a:spcAft>
                <a:spcPts val="0"/>
              </a:spcAft>
              <a:buSzPts val="1600"/>
              <a:buChar char="●"/>
            </a:pPr>
            <a:r>
              <a:rPr lang="en-US" sz="1600"/>
              <a:t>Databases</a:t>
            </a:r>
            <a:endParaRPr sz="1600"/>
          </a:p>
        </p:txBody>
      </p:sp>
      <p:sp>
        <p:nvSpPr>
          <p:cNvPr id="712" name="Google Shape;712;p145"/>
          <p:cNvSpPr/>
          <p:nvPr/>
        </p:nvSpPr>
        <p:spPr>
          <a:xfrm>
            <a:off x="5010384" y="5243467"/>
            <a:ext cx="2049900" cy="7335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Annual Innovation Reports</a:t>
            </a:r>
            <a:endParaRPr sz="1600"/>
          </a:p>
        </p:txBody>
      </p:sp>
      <p:sp>
        <p:nvSpPr>
          <p:cNvPr id="713" name="Google Shape;713;p145"/>
          <p:cNvSpPr/>
          <p:nvPr/>
        </p:nvSpPr>
        <p:spPr>
          <a:xfrm>
            <a:off x="6481700" y="2313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Internal Sources</a:t>
            </a:r>
            <a:endParaRPr sz="1600"/>
          </a:p>
        </p:txBody>
      </p:sp>
      <p:sp>
        <p:nvSpPr>
          <p:cNvPr id="714" name="Google Shape;714;p145"/>
          <p:cNvSpPr/>
          <p:nvPr/>
        </p:nvSpPr>
        <p:spPr>
          <a:xfrm>
            <a:off x="6481700" y="18168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715" name="Google Shape;715;p145"/>
          <p:cNvSpPr/>
          <p:nvPr/>
        </p:nvSpPr>
        <p:spPr>
          <a:xfrm>
            <a:off x="6481717" y="13203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sp>
        <p:nvSpPr>
          <p:cNvPr id="716" name="Google Shape;716;p145"/>
          <p:cNvSpPr/>
          <p:nvPr/>
        </p:nvSpPr>
        <p:spPr>
          <a:xfrm>
            <a:off x="3953033" y="3897200"/>
            <a:ext cx="1441500" cy="7335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a:t>
            </a:r>
            <a:endParaRPr sz="1600"/>
          </a:p>
        </p:txBody>
      </p:sp>
      <p:sp>
        <p:nvSpPr>
          <p:cNvPr id="717" name="Google Shape;717;p145"/>
          <p:cNvSpPr/>
          <p:nvPr/>
        </p:nvSpPr>
        <p:spPr>
          <a:xfrm>
            <a:off x="6481733" y="3771733"/>
            <a:ext cx="2010900" cy="88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 Competitors + Similar Databases </a:t>
            </a:r>
            <a:endParaRPr sz="1600"/>
          </a:p>
        </p:txBody>
      </p:sp>
      <p:sp>
        <p:nvSpPr>
          <p:cNvPr id="718" name="Google Shape;718;p145"/>
          <p:cNvSpPr/>
          <p:nvPr/>
        </p:nvSpPr>
        <p:spPr>
          <a:xfrm>
            <a:off x="3648600" y="1117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Procter &amp; Gamble</a:t>
            </a:r>
            <a:endParaRPr sz="1900"/>
          </a:p>
        </p:txBody>
      </p:sp>
      <p:sp>
        <p:nvSpPr>
          <p:cNvPr id="719" name="Google Shape;719;p145"/>
          <p:cNvSpPr/>
          <p:nvPr/>
        </p:nvSpPr>
        <p:spPr>
          <a:xfrm>
            <a:off x="3645617" y="1613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Capital One</a:t>
            </a:r>
            <a:endParaRPr sz="1900"/>
          </a:p>
        </p:txBody>
      </p:sp>
      <p:sp>
        <p:nvSpPr>
          <p:cNvPr id="720" name="Google Shape;720;p145"/>
          <p:cNvSpPr/>
          <p:nvPr/>
        </p:nvSpPr>
        <p:spPr>
          <a:xfrm>
            <a:off x="6481734" y="18168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721" name="Google Shape;721;p145"/>
          <p:cNvSpPr/>
          <p:nvPr/>
        </p:nvSpPr>
        <p:spPr>
          <a:xfrm>
            <a:off x="6481750" y="1320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cxnSp>
        <p:nvCxnSpPr>
          <p:cNvPr id="722" name="Google Shape;722;p145"/>
          <p:cNvCxnSpPr/>
          <p:nvPr/>
        </p:nvCxnSpPr>
        <p:spPr>
          <a:xfrm>
            <a:off x="7297167" y="5442867"/>
            <a:ext cx="2905200" cy="22500"/>
          </a:xfrm>
          <a:prstGeom prst="straightConnector1">
            <a:avLst/>
          </a:prstGeom>
          <a:noFill/>
          <a:ln cap="flat" cmpd="sng" w="28575">
            <a:solidFill>
              <a:schemeClr val="dk2"/>
            </a:solidFill>
            <a:prstDash val="solid"/>
            <a:round/>
            <a:headEnd len="med" w="med" type="none"/>
            <a:tailEnd len="med" w="med" type="none"/>
          </a:ln>
        </p:spPr>
      </p:cxnSp>
      <p:cxnSp>
        <p:nvCxnSpPr>
          <p:cNvPr id="723" name="Google Shape;723;p145"/>
          <p:cNvCxnSpPr/>
          <p:nvPr/>
        </p:nvCxnSpPr>
        <p:spPr>
          <a:xfrm>
            <a:off x="2893533"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24" name="Google Shape;724;p145"/>
          <p:cNvCxnSpPr/>
          <p:nvPr/>
        </p:nvCxnSpPr>
        <p:spPr>
          <a:xfrm>
            <a:off x="5667400"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25" name="Google Shape;725;p145"/>
          <p:cNvCxnSpPr/>
          <p:nvPr/>
        </p:nvCxnSpPr>
        <p:spPr>
          <a:xfrm flipH="1" rot="10800000">
            <a:off x="10202367" y="4788467"/>
            <a:ext cx="1200" cy="676800"/>
          </a:xfrm>
          <a:prstGeom prst="straightConnector1">
            <a:avLst/>
          </a:prstGeom>
          <a:noFill/>
          <a:ln cap="flat" cmpd="sng" w="28575">
            <a:solidFill>
              <a:schemeClr val="dk2"/>
            </a:solidFill>
            <a:prstDash val="solid"/>
            <a:round/>
            <a:headEnd len="med" w="med" type="none"/>
            <a:tailEnd len="med" w="med" type="triangle"/>
          </a:ln>
        </p:spPr>
      </p:cxnSp>
      <p:cxnSp>
        <p:nvCxnSpPr>
          <p:cNvPr id="726" name="Google Shape;726;p145"/>
          <p:cNvCxnSpPr/>
          <p:nvPr/>
        </p:nvCxnSpPr>
        <p:spPr>
          <a:xfrm>
            <a:off x="3097033" y="5465367"/>
            <a:ext cx="1659600" cy="9900"/>
          </a:xfrm>
          <a:prstGeom prst="straightConnector1">
            <a:avLst/>
          </a:prstGeom>
          <a:noFill/>
          <a:ln cap="flat" cmpd="sng" w="28575">
            <a:solidFill>
              <a:schemeClr val="dk2"/>
            </a:solidFill>
            <a:prstDash val="solid"/>
            <a:round/>
            <a:headEnd len="med" w="med" type="none"/>
            <a:tailEnd len="med" w="med" type="triangle"/>
          </a:ln>
        </p:spPr>
      </p:cxnSp>
      <p:cxnSp>
        <p:nvCxnSpPr>
          <p:cNvPr id="727" name="Google Shape;727;p145"/>
          <p:cNvCxnSpPr/>
          <p:nvPr/>
        </p:nvCxnSpPr>
        <p:spPr>
          <a:xfrm>
            <a:off x="5594167" y="42159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28" name="Google Shape;728;p145"/>
          <p:cNvCxnSpPr/>
          <p:nvPr/>
        </p:nvCxnSpPr>
        <p:spPr>
          <a:xfrm>
            <a:off x="8592283" y="41726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29" name="Google Shape;729;p145"/>
          <p:cNvCxnSpPr/>
          <p:nvPr/>
        </p:nvCxnSpPr>
        <p:spPr>
          <a:xfrm flipH="1">
            <a:off x="4639500" y="3158600"/>
            <a:ext cx="300" cy="696900"/>
          </a:xfrm>
          <a:prstGeom prst="straightConnector1">
            <a:avLst/>
          </a:prstGeom>
          <a:noFill/>
          <a:ln cap="flat" cmpd="sng" w="28575">
            <a:solidFill>
              <a:schemeClr val="dk2"/>
            </a:solidFill>
            <a:prstDash val="solid"/>
            <a:round/>
            <a:headEnd len="med" w="med" type="none"/>
            <a:tailEnd len="med" w="med" type="triangle"/>
          </a:ln>
        </p:spPr>
      </p:cxnSp>
      <p:cxnSp>
        <p:nvCxnSpPr>
          <p:cNvPr id="730" name="Google Shape;730;p145"/>
          <p:cNvCxnSpPr/>
          <p:nvPr/>
        </p:nvCxnSpPr>
        <p:spPr>
          <a:xfrm flipH="1" rot="10800000">
            <a:off x="8675167" y="2010167"/>
            <a:ext cx="1527300" cy="3600"/>
          </a:xfrm>
          <a:prstGeom prst="straightConnector1">
            <a:avLst/>
          </a:prstGeom>
          <a:noFill/>
          <a:ln cap="flat" cmpd="sng" w="28575">
            <a:solidFill>
              <a:schemeClr val="dk2"/>
            </a:solidFill>
            <a:prstDash val="solid"/>
            <a:round/>
            <a:headEnd len="med" w="med" type="none"/>
            <a:tailEnd len="med" w="med" type="none"/>
          </a:ln>
        </p:spPr>
      </p:cxnSp>
      <p:cxnSp>
        <p:nvCxnSpPr>
          <p:cNvPr id="731" name="Google Shape;731;p145"/>
          <p:cNvCxnSpPr/>
          <p:nvPr/>
        </p:nvCxnSpPr>
        <p:spPr>
          <a:xfrm>
            <a:off x="10202367" y="2010167"/>
            <a:ext cx="0" cy="1473300"/>
          </a:xfrm>
          <a:prstGeom prst="straightConnector1">
            <a:avLst/>
          </a:prstGeom>
          <a:noFill/>
          <a:ln cap="flat" cmpd="sng" w="28575">
            <a:solidFill>
              <a:schemeClr val="dk2"/>
            </a:solidFill>
            <a:prstDash val="solid"/>
            <a:round/>
            <a:headEnd len="med" w="med" type="none"/>
            <a:tailEnd len="med" w="med" type="triangle"/>
          </a:ln>
        </p:spPr>
      </p:cxnSp>
      <p:sp>
        <p:nvSpPr>
          <p:cNvPr id="732" name="Google Shape;732;p145"/>
          <p:cNvSpPr/>
          <p:nvPr/>
        </p:nvSpPr>
        <p:spPr>
          <a:xfrm>
            <a:off x="843793" y="754925"/>
            <a:ext cx="5501100" cy="3016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4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Company Deep Dive</a:t>
            </a:r>
            <a:endParaRPr/>
          </a:p>
        </p:txBody>
      </p:sp>
      <p:sp>
        <p:nvSpPr>
          <p:cNvPr id="738" name="Google Shape;738;p146"/>
          <p:cNvSpPr txBox="1"/>
          <p:nvPr>
            <p:ph idx="1" type="body"/>
          </p:nvPr>
        </p:nvSpPr>
        <p:spPr>
          <a:xfrm>
            <a:off x="838200" y="905424"/>
            <a:ext cx="10515600" cy="51111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Purpose</a:t>
            </a:r>
            <a:endParaRPr/>
          </a:p>
          <a:p>
            <a:pPr indent="-457200" lvl="1" marL="1219200" rtl="0" algn="l">
              <a:spcBef>
                <a:spcPts val="0"/>
              </a:spcBef>
              <a:spcAft>
                <a:spcPts val="0"/>
              </a:spcAft>
              <a:buSzPts val="2400"/>
              <a:buChar char="•"/>
            </a:pPr>
            <a:r>
              <a:rPr lang="en-US"/>
              <a:t>Identify potential data sources to measure product innovation</a:t>
            </a:r>
            <a:endParaRPr/>
          </a:p>
          <a:p>
            <a:pPr indent="-457200" lvl="1" marL="1219200" rtl="0" algn="l">
              <a:spcBef>
                <a:spcPts val="0"/>
              </a:spcBef>
              <a:spcAft>
                <a:spcPts val="0"/>
              </a:spcAft>
              <a:buSzPts val="2400"/>
              <a:buChar char="•"/>
            </a:pPr>
            <a:r>
              <a:rPr lang="en-US"/>
              <a:t>Interview to validate findings (next step)</a:t>
            </a:r>
            <a:endParaRPr/>
          </a:p>
          <a:p>
            <a:pPr indent="-482600" lvl="0" marL="609600" rtl="0" algn="l">
              <a:spcBef>
                <a:spcPts val="0"/>
              </a:spcBef>
              <a:spcAft>
                <a:spcPts val="0"/>
              </a:spcAft>
              <a:buSzPts val="2800"/>
              <a:buChar char="•"/>
            </a:pPr>
            <a:r>
              <a:rPr lang="en-US"/>
              <a:t>Initial set of companies:</a:t>
            </a:r>
            <a:endParaRPr/>
          </a:p>
          <a:p>
            <a:pPr indent="-457200" lvl="1" marL="1219200" rtl="0" algn="l">
              <a:spcBef>
                <a:spcPts val="0"/>
              </a:spcBef>
              <a:spcAft>
                <a:spcPts val="0"/>
              </a:spcAft>
              <a:buSzPts val="2400"/>
              <a:buChar char="•"/>
            </a:pPr>
            <a:r>
              <a:rPr lang="en-US"/>
              <a:t>Procter &amp; Gamble</a:t>
            </a:r>
            <a:endParaRPr/>
          </a:p>
          <a:p>
            <a:pPr indent="-457200" lvl="1" marL="1219200" rtl="0" algn="l">
              <a:spcBef>
                <a:spcPts val="0"/>
              </a:spcBef>
              <a:spcAft>
                <a:spcPts val="0"/>
              </a:spcAft>
              <a:buSzPts val="2400"/>
              <a:buChar char="•"/>
            </a:pPr>
            <a:r>
              <a:rPr lang="en-US"/>
              <a:t>Capital One</a:t>
            </a:r>
            <a:endParaRPr/>
          </a:p>
          <a:p>
            <a:pPr indent="-457200" lvl="1" marL="1219200" rtl="0" algn="l">
              <a:spcBef>
                <a:spcPts val="0"/>
              </a:spcBef>
              <a:spcAft>
                <a:spcPts val="0"/>
              </a:spcAft>
              <a:buSzPts val="2400"/>
              <a:buChar char="•"/>
            </a:pPr>
            <a:r>
              <a:rPr lang="en-US"/>
              <a:t>Luna Innovations</a:t>
            </a:r>
            <a:endParaRPr/>
          </a:p>
          <a:p>
            <a:pPr indent="-457200" lvl="1" marL="1219200" rtl="0" algn="l">
              <a:spcBef>
                <a:spcPts val="0"/>
              </a:spcBef>
              <a:spcAft>
                <a:spcPts val="0"/>
              </a:spcAft>
              <a:buSzPts val="2400"/>
              <a:buChar char="•"/>
            </a:pPr>
            <a:r>
              <a:rPr lang="en-US"/>
              <a:t>Deep Machine Learning</a:t>
            </a:r>
            <a:endParaRPr/>
          </a:p>
          <a:p>
            <a:pPr indent="-482600" lvl="0" marL="609600" rtl="0" algn="l">
              <a:spcBef>
                <a:spcPts val="0"/>
              </a:spcBef>
              <a:spcAft>
                <a:spcPts val="0"/>
              </a:spcAft>
              <a:buSzPts val="2800"/>
              <a:buChar char="•"/>
            </a:pPr>
            <a:r>
              <a:rPr lang="en-US"/>
              <a:t>Selection Criteria</a:t>
            </a:r>
            <a:endParaRPr/>
          </a:p>
          <a:p>
            <a:pPr indent="-457200" lvl="1" marL="1219200" rtl="0" algn="l">
              <a:spcBef>
                <a:spcPts val="0"/>
              </a:spcBef>
              <a:spcAft>
                <a:spcPts val="0"/>
              </a:spcAft>
              <a:buSzPts val="2400"/>
              <a:buChar char="•"/>
            </a:pPr>
            <a:r>
              <a:rPr lang="en-US"/>
              <a:t>Size</a:t>
            </a:r>
            <a:endParaRPr/>
          </a:p>
          <a:p>
            <a:pPr indent="-457200" lvl="1" marL="1219200" rtl="0" algn="l">
              <a:spcBef>
                <a:spcPts val="0"/>
              </a:spcBef>
              <a:spcAft>
                <a:spcPts val="0"/>
              </a:spcAft>
              <a:buSzPts val="2400"/>
              <a:buChar char="•"/>
            </a:pPr>
            <a:r>
              <a:rPr lang="en-US"/>
              <a:t>Industry</a:t>
            </a:r>
            <a:endParaRPr/>
          </a:p>
          <a:p>
            <a:pPr indent="-457200" lvl="1" marL="1219200" rtl="0" algn="l">
              <a:spcBef>
                <a:spcPts val="0"/>
              </a:spcBef>
              <a:spcAft>
                <a:spcPts val="0"/>
              </a:spcAft>
              <a:buSzPts val="2400"/>
              <a:buChar char="•"/>
            </a:pPr>
            <a:r>
              <a:rPr lang="en-US"/>
              <a:t>Connections </a:t>
            </a:r>
            <a:endParaRPr/>
          </a:p>
          <a:p>
            <a:pPr indent="0" lvl="0" marL="190500" rtl="0" algn="l">
              <a:spcBef>
                <a:spcPts val="11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4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Procter &amp; Gamble</a:t>
            </a:r>
            <a:endParaRPr/>
          </a:p>
        </p:txBody>
      </p:sp>
      <p:sp>
        <p:nvSpPr>
          <p:cNvPr id="744" name="Google Shape;744;p147"/>
          <p:cNvSpPr txBox="1"/>
          <p:nvPr>
            <p:ph idx="1" type="body"/>
          </p:nvPr>
        </p:nvSpPr>
        <p:spPr>
          <a:xfrm>
            <a:off x="838200" y="829225"/>
            <a:ext cx="7200000" cy="459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US"/>
              <a:t>General Info:</a:t>
            </a:r>
            <a:endParaRPr/>
          </a:p>
          <a:p>
            <a:pPr indent="-444500" lvl="1" marL="1219200" rtl="0" algn="l">
              <a:spcBef>
                <a:spcPts val="500"/>
              </a:spcBef>
              <a:spcAft>
                <a:spcPts val="0"/>
              </a:spcAft>
              <a:buSzPts val="2200"/>
              <a:buChar char="•"/>
            </a:pPr>
            <a:r>
              <a:rPr lang="en-US" sz="2200"/>
              <a:t>Consumer Goods Industry</a:t>
            </a:r>
            <a:endParaRPr sz="2200"/>
          </a:p>
          <a:p>
            <a:pPr indent="-444500" lvl="1" marL="1219200" rtl="0" algn="l">
              <a:spcBef>
                <a:spcPts val="0"/>
              </a:spcBef>
              <a:spcAft>
                <a:spcPts val="0"/>
              </a:spcAft>
              <a:buSzPts val="2200"/>
              <a:buChar char="•"/>
            </a:pPr>
            <a:r>
              <a:rPr lang="en-US" sz="2200"/>
              <a:t>105,000 employees across 6 continents</a:t>
            </a:r>
            <a:endParaRPr sz="2200"/>
          </a:p>
          <a:p>
            <a:pPr indent="0" lvl="0" marL="0" rtl="0" algn="l">
              <a:spcBef>
                <a:spcPts val="1100"/>
              </a:spcBef>
              <a:spcAft>
                <a:spcPts val="0"/>
              </a:spcAft>
              <a:buNone/>
            </a:pPr>
            <a:r>
              <a:rPr lang="en-US"/>
              <a:t>Innovation:</a:t>
            </a:r>
            <a:endParaRPr/>
          </a:p>
          <a:p>
            <a:pPr indent="-444500" lvl="1" marL="1219200" rtl="0" algn="l">
              <a:spcBef>
                <a:spcPts val="500"/>
              </a:spcBef>
              <a:spcAft>
                <a:spcPts val="0"/>
              </a:spcAft>
              <a:buSzPts val="2200"/>
              <a:buChar char="•"/>
            </a:pPr>
            <a:r>
              <a:rPr lang="en-US" sz="2200"/>
              <a:t>“Innovation starts with the customer”</a:t>
            </a:r>
            <a:endParaRPr sz="2200"/>
          </a:p>
          <a:p>
            <a:pPr indent="-444500" lvl="1" marL="1219200" rtl="0" algn="l">
              <a:spcBef>
                <a:spcPts val="0"/>
              </a:spcBef>
              <a:spcAft>
                <a:spcPts val="0"/>
              </a:spcAft>
              <a:buSzPts val="2200"/>
              <a:buChar char="•"/>
            </a:pPr>
            <a:r>
              <a:rPr lang="en-US" sz="2200"/>
              <a:t>Open Innovation: Connect + Develop</a:t>
            </a:r>
            <a:endParaRPr sz="2200"/>
          </a:p>
          <a:p>
            <a:pPr indent="-444500" lvl="1" marL="1219200" rtl="0" algn="l">
              <a:spcBef>
                <a:spcPts val="0"/>
              </a:spcBef>
              <a:spcAft>
                <a:spcPts val="0"/>
              </a:spcAft>
              <a:buSzPts val="2200"/>
              <a:buChar char="•"/>
            </a:pPr>
            <a:r>
              <a:rPr lang="en-US" sz="2200"/>
              <a:t>Product &amp; Marketing Innovation</a:t>
            </a:r>
            <a:endParaRPr sz="2200"/>
          </a:p>
          <a:p>
            <a:pPr indent="-431800" lvl="2" marL="1828800" rtl="0" algn="l">
              <a:spcBef>
                <a:spcPts val="0"/>
              </a:spcBef>
              <a:spcAft>
                <a:spcPts val="0"/>
              </a:spcAft>
              <a:buSzPts val="2000"/>
              <a:buChar char="•"/>
            </a:pPr>
            <a:r>
              <a:rPr lang="en-US"/>
              <a:t>Gillette Flexball, Tide Pods</a:t>
            </a:r>
            <a:endParaRPr/>
          </a:p>
          <a:p>
            <a:pPr indent="0" lvl="0" marL="0" rtl="0" algn="l">
              <a:spcBef>
                <a:spcPts val="1100"/>
              </a:spcBef>
              <a:spcAft>
                <a:spcPts val="0"/>
              </a:spcAft>
              <a:buNone/>
            </a:pPr>
            <a:r>
              <a:rPr lang="en-US"/>
              <a:t>Data Sources: </a:t>
            </a:r>
            <a:endParaRPr/>
          </a:p>
          <a:p>
            <a:pPr indent="-444500" lvl="1" marL="1219200" rtl="0" algn="l">
              <a:spcBef>
                <a:spcPts val="500"/>
              </a:spcBef>
              <a:spcAft>
                <a:spcPts val="0"/>
              </a:spcAft>
              <a:buSzPts val="2200"/>
              <a:buChar char="•"/>
            </a:pPr>
            <a:r>
              <a:rPr lang="en-US" sz="2200"/>
              <a:t>P&amp;G Website: “Our Approach to Innovation/ Recent Innovations”</a:t>
            </a:r>
            <a:endParaRPr sz="2200"/>
          </a:p>
          <a:p>
            <a:pPr indent="-444500" lvl="1" marL="1219200" rtl="0" algn="l">
              <a:spcBef>
                <a:spcPts val="0"/>
              </a:spcBef>
              <a:spcAft>
                <a:spcPts val="0"/>
              </a:spcAft>
              <a:buSzPts val="2200"/>
              <a:buChar char="•"/>
            </a:pPr>
            <a:r>
              <a:rPr lang="en-US" sz="2200"/>
              <a:t>Annual Reports</a:t>
            </a:r>
            <a:endParaRPr sz="2200"/>
          </a:p>
          <a:p>
            <a:pPr indent="-444500" lvl="1" marL="1219200" rtl="0" algn="l">
              <a:spcBef>
                <a:spcPts val="0"/>
              </a:spcBef>
              <a:spcAft>
                <a:spcPts val="0"/>
              </a:spcAft>
              <a:buSzPts val="2200"/>
              <a:buChar char="•"/>
            </a:pPr>
            <a:r>
              <a:rPr lang="en-US" sz="2200"/>
              <a:t>Social media</a:t>
            </a:r>
            <a:endParaRPr sz="2200"/>
          </a:p>
        </p:txBody>
      </p:sp>
      <p:pic>
        <p:nvPicPr>
          <p:cNvPr id="745" name="Google Shape;745;p147"/>
          <p:cNvPicPr preferRelativeResize="0"/>
          <p:nvPr/>
        </p:nvPicPr>
        <p:blipFill>
          <a:blip r:embed="rId3">
            <a:alphaModFix/>
          </a:blip>
          <a:stretch>
            <a:fillRect/>
          </a:stretch>
        </p:blipFill>
        <p:spPr>
          <a:xfrm>
            <a:off x="7807200" y="1147201"/>
            <a:ext cx="4000500" cy="2273300"/>
          </a:xfrm>
          <a:prstGeom prst="rect">
            <a:avLst/>
          </a:prstGeom>
          <a:noFill/>
          <a:ln>
            <a:noFill/>
          </a:ln>
        </p:spPr>
      </p:pic>
      <p:sp>
        <p:nvSpPr>
          <p:cNvPr id="746" name="Google Shape;746;p147"/>
          <p:cNvSpPr txBox="1"/>
          <p:nvPr/>
        </p:nvSpPr>
        <p:spPr>
          <a:xfrm>
            <a:off x="8038300" y="5800867"/>
            <a:ext cx="7411200" cy="864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u="sng">
                <a:solidFill>
                  <a:schemeClr val="hlink"/>
                </a:solidFill>
                <a:hlinkClick r:id="rId4"/>
              </a:rPr>
              <a:t>https://www.pg.com/it_IT/pdf/Relazione_Annuale_2016.pdf</a:t>
            </a:r>
            <a:endParaRPr sz="1100"/>
          </a:p>
        </p:txBody>
      </p:sp>
      <p:pic>
        <p:nvPicPr>
          <p:cNvPr id="747" name="Google Shape;747;p147"/>
          <p:cNvPicPr preferRelativeResize="0"/>
          <p:nvPr/>
        </p:nvPicPr>
        <p:blipFill>
          <a:blip r:embed="rId5">
            <a:alphaModFix/>
          </a:blip>
          <a:stretch>
            <a:fillRect/>
          </a:stretch>
        </p:blipFill>
        <p:spPr>
          <a:xfrm>
            <a:off x="8190700" y="3504017"/>
            <a:ext cx="3538300" cy="22133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4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Luna Innovations</a:t>
            </a:r>
            <a:endParaRPr/>
          </a:p>
        </p:txBody>
      </p:sp>
      <p:sp>
        <p:nvSpPr>
          <p:cNvPr id="753" name="Google Shape;753;p148"/>
          <p:cNvSpPr txBox="1"/>
          <p:nvPr>
            <p:ph idx="1" type="body"/>
          </p:nvPr>
        </p:nvSpPr>
        <p:spPr>
          <a:xfrm>
            <a:off x="838200" y="981635"/>
            <a:ext cx="10515600" cy="45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900"/>
              <a:t>General Info:</a:t>
            </a:r>
            <a:endParaRPr sz="2900"/>
          </a:p>
          <a:p>
            <a:pPr indent="-457200" lvl="0" marL="609600" rtl="0" algn="l">
              <a:spcBef>
                <a:spcPts val="1000"/>
              </a:spcBef>
              <a:spcAft>
                <a:spcPts val="0"/>
              </a:spcAft>
              <a:buSzPts val="2400"/>
              <a:buChar char="•"/>
            </a:pPr>
            <a:r>
              <a:rPr lang="en-US" sz="2400"/>
              <a:t>Founded in Blacksburg, VA</a:t>
            </a:r>
            <a:endParaRPr sz="2400"/>
          </a:p>
          <a:p>
            <a:pPr indent="-457200" lvl="0" marL="609600" rtl="0" algn="l">
              <a:spcBef>
                <a:spcPts val="0"/>
              </a:spcBef>
              <a:spcAft>
                <a:spcPts val="0"/>
              </a:spcAft>
              <a:buSzPts val="2400"/>
              <a:buChar char="•"/>
            </a:pPr>
            <a:r>
              <a:rPr lang="en-US" sz="2400"/>
              <a:t>About 185 employees</a:t>
            </a:r>
            <a:endParaRPr sz="2400"/>
          </a:p>
          <a:p>
            <a:pPr indent="-457200" lvl="0" marL="609600" rtl="0" algn="l">
              <a:spcBef>
                <a:spcPts val="0"/>
              </a:spcBef>
              <a:spcAft>
                <a:spcPts val="0"/>
              </a:spcAft>
              <a:buSzPts val="2400"/>
              <a:buChar char="•"/>
            </a:pPr>
            <a:r>
              <a:rPr lang="en-US" sz="2400"/>
              <a:t>Aerospace, Telecommunications, Medical, Energy, Defense </a:t>
            </a:r>
            <a:endParaRPr sz="2400"/>
          </a:p>
          <a:p>
            <a:pPr indent="0" lvl="0" marL="0" rtl="0" algn="l">
              <a:spcBef>
                <a:spcPts val="0"/>
              </a:spcBef>
              <a:spcAft>
                <a:spcPts val="0"/>
              </a:spcAft>
              <a:buNone/>
            </a:pPr>
            <a:r>
              <a:rPr lang="en-US" sz="2900"/>
              <a:t>Innovation:</a:t>
            </a:r>
            <a:endParaRPr sz="2900"/>
          </a:p>
          <a:p>
            <a:pPr indent="-457200" lvl="0" marL="609600" rtl="0" algn="l">
              <a:spcBef>
                <a:spcPts val="1000"/>
              </a:spcBef>
              <a:spcAft>
                <a:spcPts val="0"/>
              </a:spcAft>
              <a:buSzPts val="2400"/>
              <a:buChar char="•"/>
            </a:pPr>
            <a:r>
              <a:rPr lang="en-US" sz="2400"/>
              <a:t>Research + Development</a:t>
            </a:r>
            <a:endParaRPr sz="2400"/>
          </a:p>
          <a:p>
            <a:pPr indent="-457200" lvl="0" marL="609600" rtl="0" algn="l">
              <a:spcBef>
                <a:spcPts val="0"/>
              </a:spcBef>
              <a:spcAft>
                <a:spcPts val="0"/>
              </a:spcAft>
              <a:buSzPts val="2400"/>
              <a:buChar char="•"/>
            </a:pPr>
            <a:r>
              <a:rPr lang="en-US" sz="2400"/>
              <a:t>Product Development</a:t>
            </a:r>
            <a:endParaRPr sz="2400"/>
          </a:p>
          <a:p>
            <a:pPr indent="-425450" lvl="1" marL="1219200" rtl="0" algn="l">
              <a:spcBef>
                <a:spcPts val="0"/>
              </a:spcBef>
              <a:spcAft>
                <a:spcPts val="0"/>
              </a:spcAft>
              <a:buSzPts val="1900"/>
              <a:buChar char="•"/>
            </a:pPr>
            <a:r>
              <a:rPr lang="en-US" sz="1900"/>
              <a:t>Fiber Optic Sensor</a:t>
            </a:r>
            <a:endParaRPr sz="1900"/>
          </a:p>
          <a:p>
            <a:pPr indent="-457200" lvl="0" marL="609600" rtl="0" algn="l">
              <a:spcBef>
                <a:spcPts val="0"/>
              </a:spcBef>
              <a:spcAft>
                <a:spcPts val="0"/>
              </a:spcAft>
              <a:buSzPts val="2400"/>
              <a:buChar char="•"/>
            </a:pPr>
            <a:r>
              <a:rPr lang="en-US" sz="2400"/>
              <a:t>Successful Products</a:t>
            </a:r>
            <a:endParaRPr sz="2400"/>
          </a:p>
          <a:p>
            <a:pPr indent="0" lvl="0" marL="0" rtl="0" algn="l">
              <a:spcBef>
                <a:spcPts val="0"/>
              </a:spcBef>
              <a:spcAft>
                <a:spcPts val="0"/>
              </a:spcAft>
              <a:buNone/>
            </a:pPr>
            <a:r>
              <a:rPr lang="en-US" sz="2900"/>
              <a:t>Data sources:</a:t>
            </a:r>
            <a:endParaRPr sz="2400"/>
          </a:p>
          <a:p>
            <a:pPr indent="-457200" lvl="0" marL="609600" rtl="0" algn="l">
              <a:spcBef>
                <a:spcPts val="1000"/>
              </a:spcBef>
              <a:spcAft>
                <a:spcPts val="0"/>
              </a:spcAft>
              <a:buSzPts val="2400"/>
              <a:buChar char="•"/>
            </a:pPr>
            <a:r>
              <a:rPr lang="en-US" sz="2400"/>
              <a:t>Local News (Roanoke Times)</a:t>
            </a:r>
            <a:endParaRPr sz="2400"/>
          </a:p>
          <a:p>
            <a:pPr indent="-457200" lvl="0" marL="609600" rtl="0" algn="l">
              <a:spcBef>
                <a:spcPts val="0"/>
              </a:spcBef>
              <a:spcAft>
                <a:spcPts val="0"/>
              </a:spcAft>
              <a:buSzPts val="2400"/>
              <a:buChar char="•"/>
            </a:pPr>
            <a:r>
              <a:rPr lang="en-US" sz="2400"/>
              <a:t>Social Media </a:t>
            </a:r>
            <a:endParaRPr sz="2400"/>
          </a:p>
          <a:p>
            <a:pPr indent="0" lvl="0" marL="0" rtl="0" algn="l">
              <a:spcBef>
                <a:spcPts val="1100"/>
              </a:spcBef>
              <a:spcAft>
                <a:spcPts val="0"/>
              </a:spcAft>
              <a:buNone/>
            </a:pPr>
            <a:r>
              <a:t/>
            </a:r>
            <a:endParaRPr sz="2400"/>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pic>
        <p:nvPicPr>
          <p:cNvPr id="754" name="Google Shape;754;p148"/>
          <p:cNvPicPr preferRelativeResize="0"/>
          <p:nvPr/>
        </p:nvPicPr>
        <p:blipFill>
          <a:blip r:embed="rId3">
            <a:alphaModFix/>
          </a:blip>
          <a:stretch>
            <a:fillRect/>
          </a:stretch>
        </p:blipFill>
        <p:spPr>
          <a:xfrm>
            <a:off x="8238567" y="1070467"/>
            <a:ext cx="3124200" cy="990600"/>
          </a:xfrm>
          <a:prstGeom prst="rect">
            <a:avLst/>
          </a:prstGeom>
          <a:noFill/>
          <a:ln>
            <a:noFill/>
          </a:ln>
        </p:spPr>
      </p:pic>
      <p:pic>
        <p:nvPicPr>
          <p:cNvPr id="755" name="Google Shape;755;p148"/>
          <p:cNvPicPr preferRelativeResize="0"/>
          <p:nvPr/>
        </p:nvPicPr>
        <p:blipFill>
          <a:blip r:embed="rId4">
            <a:alphaModFix/>
          </a:blip>
          <a:stretch>
            <a:fillRect/>
          </a:stretch>
        </p:blipFill>
        <p:spPr>
          <a:xfrm>
            <a:off x="8211261" y="3142833"/>
            <a:ext cx="3037332" cy="23610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4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Capital One</a:t>
            </a:r>
            <a:endParaRPr/>
          </a:p>
        </p:txBody>
      </p:sp>
      <p:sp>
        <p:nvSpPr>
          <p:cNvPr id="761" name="Google Shape;761;p149"/>
          <p:cNvSpPr txBox="1"/>
          <p:nvPr>
            <p:ph idx="1" type="body"/>
          </p:nvPr>
        </p:nvSpPr>
        <p:spPr>
          <a:xfrm>
            <a:off x="685800" y="753025"/>
            <a:ext cx="10960200" cy="56241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SzPts val="2400"/>
              <a:buChar char="•"/>
            </a:pPr>
            <a:r>
              <a:rPr lang="en-US" sz="2400"/>
              <a:t>General Info:</a:t>
            </a:r>
            <a:endParaRPr sz="2400"/>
          </a:p>
          <a:p>
            <a:pPr indent="-355600" lvl="1" marL="914400" rtl="0" algn="l">
              <a:lnSpc>
                <a:spcPct val="115000"/>
              </a:lnSpc>
              <a:spcBef>
                <a:spcPts val="0"/>
              </a:spcBef>
              <a:spcAft>
                <a:spcPts val="0"/>
              </a:spcAft>
              <a:buSzPts val="2000"/>
              <a:buChar char="•"/>
            </a:pPr>
            <a:r>
              <a:rPr lang="en-US" sz="2000"/>
              <a:t>Commercial banking industry</a:t>
            </a:r>
            <a:endParaRPr sz="2000"/>
          </a:p>
          <a:p>
            <a:pPr indent="-355600" lvl="1" marL="914400" rtl="0" algn="l">
              <a:lnSpc>
                <a:spcPct val="115000"/>
              </a:lnSpc>
              <a:spcBef>
                <a:spcPts val="0"/>
              </a:spcBef>
              <a:spcAft>
                <a:spcPts val="0"/>
              </a:spcAft>
              <a:buSzPts val="2000"/>
              <a:buChar char="•"/>
            </a:pPr>
            <a:r>
              <a:rPr lang="en-US" sz="2000"/>
              <a:t>47,300 employees</a:t>
            </a:r>
            <a:endParaRPr sz="2000"/>
          </a:p>
          <a:p>
            <a:pPr indent="-355600" lvl="1" marL="914400" rtl="0" algn="l">
              <a:lnSpc>
                <a:spcPct val="115000"/>
              </a:lnSpc>
              <a:spcBef>
                <a:spcPts val="0"/>
              </a:spcBef>
              <a:spcAft>
                <a:spcPts val="0"/>
              </a:spcAft>
              <a:buSzPts val="2000"/>
              <a:buChar char="•"/>
            </a:pPr>
            <a:r>
              <a:rPr lang="en-US" sz="2000"/>
              <a:t>Headquartered in Mclean VA</a:t>
            </a:r>
            <a:endParaRPr sz="2000"/>
          </a:p>
          <a:p>
            <a:pPr indent="-406400" lvl="0" marL="457200" rtl="0" algn="l">
              <a:lnSpc>
                <a:spcPct val="115000"/>
              </a:lnSpc>
              <a:spcBef>
                <a:spcPts val="0"/>
              </a:spcBef>
              <a:spcAft>
                <a:spcPts val="0"/>
              </a:spcAft>
              <a:buSzPts val="2800"/>
              <a:buChar char="•"/>
            </a:pPr>
            <a:r>
              <a:rPr lang="en-US" sz="2400"/>
              <a:t>Innovation:</a:t>
            </a:r>
            <a:r>
              <a:rPr lang="en-US"/>
              <a:t>									</a:t>
            </a:r>
            <a:endParaRPr sz="1300"/>
          </a:p>
          <a:p>
            <a:pPr indent="-355600" lvl="1" marL="914400" rtl="0" algn="l">
              <a:lnSpc>
                <a:spcPct val="115000"/>
              </a:lnSpc>
              <a:spcBef>
                <a:spcPts val="0"/>
              </a:spcBef>
              <a:spcAft>
                <a:spcPts val="0"/>
              </a:spcAft>
              <a:buSzPts val="2000"/>
              <a:buChar char="•"/>
            </a:pPr>
            <a:r>
              <a:rPr lang="en-US" sz="2000"/>
              <a:t>“To design new experiences that empower customers to better manage their finances”</a:t>
            </a:r>
            <a:endParaRPr sz="2000"/>
          </a:p>
          <a:p>
            <a:pPr indent="-355600" lvl="1" marL="914400" rtl="0" algn="l">
              <a:lnSpc>
                <a:spcPct val="115000"/>
              </a:lnSpc>
              <a:spcBef>
                <a:spcPts val="0"/>
              </a:spcBef>
              <a:spcAft>
                <a:spcPts val="0"/>
              </a:spcAft>
              <a:buSzPts val="2000"/>
              <a:buChar char="•"/>
            </a:pPr>
            <a:r>
              <a:rPr lang="en-US" sz="2000"/>
              <a:t>ENO - a new text message - based assistant that can help customers with a variety of banking and credit card activities</a:t>
            </a:r>
            <a:endParaRPr sz="2000"/>
          </a:p>
          <a:p>
            <a:pPr indent="-355600" lvl="1" marL="914400" marR="0" rtl="0" algn="l">
              <a:lnSpc>
                <a:spcPct val="115000"/>
              </a:lnSpc>
              <a:spcBef>
                <a:spcPts val="0"/>
              </a:spcBef>
              <a:spcAft>
                <a:spcPts val="0"/>
              </a:spcAft>
              <a:buSzPts val="2000"/>
              <a:buChar char="•"/>
            </a:pPr>
            <a:r>
              <a:rPr lang="en-US" sz="2000"/>
              <a:t>Capital One Labs and Capital One Digital - Cross functional team that helps Capital One towards the digital banking</a:t>
            </a:r>
            <a:endParaRPr sz="2000"/>
          </a:p>
          <a:p>
            <a:pPr indent="-381000" lvl="0" marL="457200" marR="0" rtl="0" algn="l">
              <a:lnSpc>
                <a:spcPct val="115000"/>
              </a:lnSpc>
              <a:spcBef>
                <a:spcPts val="0"/>
              </a:spcBef>
              <a:spcAft>
                <a:spcPts val="0"/>
              </a:spcAft>
              <a:buSzPts val="2400"/>
              <a:buChar char="•"/>
            </a:pPr>
            <a:r>
              <a:rPr lang="en-US" sz="2400"/>
              <a:t>Data Sources:</a:t>
            </a:r>
            <a:endParaRPr sz="2400"/>
          </a:p>
          <a:p>
            <a:pPr indent="-355600" lvl="0" marL="914400" marR="0" rtl="0" algn="l">
              <a:lnSpc>
                <a:spcPct val="115000"/>
              </a:lnSpc>
              <a:spcBef>
                <a:spcPts val="0"/>
              </a:spcBef>
              <a:spcAft>
                <a:spcPts val="0"/>
              </a:spcAft>
              <a:buSzPts val="2000"/>
              <a:buChar char="•"/>
            </a:pPr>
            <a:r>
              <a:rPr lang="en-US" sz="2000"/>
              <a:t>Capital One Website</a:t>
            </a:r>
            <a:endParaRPr sz="2000"/>
          </a:p>
          <a:p>
            <a:pPr indent="-355600" lvl="0" marL="914400" marR="0" rtl="0" algn="l">
              <a:lnSpc>
                <a:spcPct val="115000"/>
              </a:lnSpc>
              <a:spcBef>
                <a:spcPts val="0"/>
              </a:spcBef>
              <a:spcAft>
                <a:spcPts val="0"/>
              </a:spcAft>
              <a:buSzPts val="2000"/>
              <a:buChar char="•"/>
            </a:pPr>
            <a:r>
              <a:rPr lang="en-US" sz="2000"/>
              <a:t>CrunchBase</a:t>
            </a:r>
            <a:endParaRPr sz="2000"/>
          </a:p>
          <a:p>
            <a:pPr indent="0" lvl="0" marL="0" marR="0" rtl="0" algn="l">
              <a:lnSpc>
                <a:spcPct val="90000"/>
              </a:lnSpc>
              <a:spcBef>
                <a:spcPts val="500"/>
              </a:spcBef>
              <a:spcAft>
                <a:spcPts val="0"/>
              </a:spcAft>
              <a:buNone/>
            </a:pPr>
            <a:r>
              <a:t/>
            </a:r>
            <a:endParaRPr sz="2000"/>
          </a:p>
          <a:p>
            <a:pPr indent="0" lvl="0" marL="0" marR="0" rtl="0" algn="l">
              <a:lnSpc>
                <a:spcPct val="90000"/>
              </a:lnSpc>
              <a:spcBef>
                <a:spcPts val="500"/>
              </a:spcBef>
              <a:spcAft>
                <a:spcPts val="0"/>
              </a:spcAft>
              <a:buNone/>
            </a:pPr>
            <a:r>
              <a:t/>
            </a:r>
            <a:endParaRPr sz="2100"/>
          </a:p>
        </p:txBody>
      </p:sp>
      <p:pic>
        <p:nvPicPr>
          <p:cNvPr id="762" name="Google Shape;762;p149"/>
          <p:cNvPicPr preferRelativeResize="0"/>
          <p:nvPr/>
        </p:nvPicPr>
        <p:blipFill>
          <a:blip r:embed="rId3">
            <a:alphaModFix/>
          </a:blip>
          <a:stretch>
            <a:fillRect/>
          </a:stretch>
        </p:blipFill>
        <p:spPr>
          <a:xfrm>
            <a:off x="8149450" y="1022100"/>
            <a:ext cx="3302400" cy="1923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5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Deep Machine Learning</a:t>
            </a:r>
            <a:endParaRPr/>
          </a:p>
        </p:txBody>
      </p:sp>
      <p:sp>
        <p:nvSpPr>
          <p:cNvPr id="768" name="Google Shape;768;p150"/>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lnSpc>
                <a:spcPct val="115000"/>
              </a:lnSpc>
              <a:spcBef>
                <a:spcPts val="1100"/>
              </a:spcBef>
              <a:spcAft>
                <a:spcPts val="0"/>
              </a:spcAft>
              <a:buSzPts val="2800"/>
              <a:buChar char="•"/>
            </a:pPr>
            <a:r>
              <a:rPr lang="en-US"/>
              <a:t>General info</a:t>
            </a:r>
            <a:endParaRPr/>
          </a:p>
          <a:p>
            <a:pPr indent="-457200" lvl="1" marL="1219200" rtl="0" algn="l">
              <a:lnSpc>
                <a:spcPct val="115000"/>
              </a:lnSpc>
              <a:spcBef>
                <a:spcPts val="0"/>
              </a:spcBef>
              <a:spcAft>
                <a:spcPts val="0"/>
              </a:spcAft>
              <a:buSzPts val="2400"/>
              <a:buChar char="•"/>
            </a:pPr>
            <a:r>
              <a:rPr lang="en-US"/>
              <a:t>Startup</a:t>
            </a:r>
            <a:endParaRPr/>
          </a:p>
          <a:p>
            <a:pPr indent="-457200" lvl="1" marL="1219200" rtl="0" algn="l">
              <a:lnSpc>
                <a:spcPct val="115000"/>
              </a:lnSpc>
              <a:spcBef>
                <a:spcPts val="0"/>
              </a:spcBef>
              <a:spcAft>
                <a:spcPts val="0"/>
              </a:spcAft>
              <a:buSzPts val="2400"/>
              <a:buChar char="•"/>
            </a:pPr>
            <a:r>
              <a:rPr lang="en-US"/>
              <a:t>Founded in Arlington, 2013</a:t>
            </a:r>
            <a:endParaRPr/>
          </a:p>
          <a:p>
            <a:pPr indent="-457200" lvl="1" marL="1219200" rtl="0" algn="l">
              <a:lnSpc>
                <a:spcPct val="115000"/>
              </a:lnSpc>
              <a:spcBef>
                <a:spcPts val="0"/>
              </a:spcBef>
              <a:spcAft>
                <a:spcPts val="0"/>
              </a:spcAft>
              <a:buSzPts val="2400"/>
              <a:buChar char="•"/>
            </a:pPr>
            <a:r>
              <a:rPr lang="en-US"/>
              <a:t>Data Analytics Service</a:t>
            </a:r>
            <a:endParaRPr/>
          </a:p>
          <a:p>
            <a:pPr indent="-482600" lvl="0" marL="609600" rtl="0" algn="l">
              <a:lnSpc>
                <a:spcPct val="115000"/>
              </a:lnSpc>
              <a:spcBef>
                <a:spcPts val="0"/>
              </a:spcBef>
              <a:spcAft>
                <a:spcPts val="0"/>
              </a:spcAft>
              <a:buSzPts val="2800"/>
              <a:buChar char="•"/>
            </a:pPr>
            <a:r>
              <a:rPr lang="en-US"/>
              <a:t>Innovation</a:t>
            </a:r>
            <a:endParaRPr/>
          </a:p>
          <a:p>
            <a:pPr indent="-457200" lvl="1" marL="1219200" rtl="0" algn="l">
              <a:lnSpc>
                <a:spcPct val="115000"/>
              </a:lnSpc>
              <a:spcBef>
                <a:spcPts val="0"/>
              </a:spcBef>
              <a:spcAft>
                <a:spcPts val="0"/>
              </a:spcAft>
              <a:buSzPts val="2400"/>
              <a:buChar char="•"/>
            </a:pPr>
            <a:r>
              <a:rPr lang="en-US"/>
              <a:t>Focus on government service</a:t>
            </a:r>
            <a:endParaRPr/>
          </a:p>
          <a:p>
            <a:pPr indent="-457200" lvl="1" marL="1219200" rtl="0" algn="l">
              <a:lnSpc>
                <a:spcPct val="115000"/>
              </a:lnSpc>
              <a:spcBef>
                <a:spcPts val="0"/>
              </a:spcBef>
              <a:spcAft>
                <a:spcPts val="0"/>
              </a:spcAft>
              <a:buSzPts val="2400"/>
              <a:buChar char="•"/>
            </a:pPr>
            <a:r>
              <a:rPr lang="en-US"/>
              <a:t>Success due to a government contract</a:t>
            </a:r>
            <a:endParaRPr/>
          </a:p>
          <a:p>
            <a:pPr indent="-457200" lvl="1" marL="1219200" rtl="0" algn="l">
              <a:lnSpc>
                <a:spcPct val="115000"/>
              </a:lnSpc>
              <a:spcBef>
                <a:spcPts val="0"/>
              </a:spcBef>
              <a:spcAft>
                <a:spcPts val="0"/>
              </a:spcAft>
              <a:buSzPts val="2400"/>
              <a:buChar char="•"/>
            </a:pPr>
            <a:r>
              <a:rPr lang="en-US"/>
              <a:t>There is not sufficient evidence of innovation</a:t>
            </a:r>
            <a:endParaRPr/>
          </a:p>
        </p:txBody>
      </p:sp>
      <p:pic>
        <p:nvPicPr>
          <p:cNvPr id="769" name="Google Shape;769;p150"/>
          <p:cNvPicPr preferRelativeResize="0"/>
          <p:nvPr/>
        </p:nvPicPr>
        <p:blipFill>
          <a:blip r:embed="rId3">
            <a:alphaModFix/>
          </a:blip>
          <a:stretch>
            <a:fillRect/>
          </a:stretch>
        </p:blipFill>
        <p:spPr>
          <a:xfrm>
            <a:off x="8539867" y="1325800"/>
            <a:ext cx="2723633" cy="3347199"/>
          </a:xfrm>
          <a:prstGeom prst="rect">
            <a:avLst/>
          </a:prstGeom>
          <a:noFill/>
          <a:ln>
            <a:noFill/>
          </a:ln>
        </p:spPr>
      </p:pic>
      <p:pic>
        <p:nvPicPr>
          <p:cNvPr id="770" name="Google Shape;770;p150"/>
          <p:cNvPicPr preferRelativeResize="0"/>
          <p:nvPr/>
        </p:nvPicPr>
        <p:blipFill>
          <a:blip r:embed="rId4">
            <a:alphaModFix/>
          </a:blip>
          <a:stretch>
            <a:fillRect/>
          </a:stretch>
        </p:blipFill>
        <p:spPr>
          <a:xfrm>
            <a:off x="7840775" y="4837300"/>
            <a:ext cx="3790025" cy="1185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5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 Process</a:t>
            </a:r>
            <a:endParaRPr/>
          </a:p>
        </p:txBody>
      </p:sp>
      <p:sp>
        <p:nvSpPr>
          <p:cNvPr id="776" name="Google Shape;776;p151"/>
          <p:cNvSpPr/>
          <p:nvPr/>
        </p:nvSpPr>
        <p:spPr>
          <a:xfrm>
            <a:off x="1350333" y="1602100"/>
            <a:ext cx="1441500" cy="1171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Company Deep Dives</a:t>
            </a:r>
            <a:endParaRPr sz="1600"/>
          </a:p>
        </p:txBody>
      </p:sp>
      <p:sp>
        <p:nvSpPr>
          <p:cNvPr id="777" name="Google Shape;777;p151"/>
          <p:cNvSpPr/>
          <p:nvPr/>
        </p:nvSpPr>
        <p:spPr>
          <a:xfrm>
            <a:off x="1350333" y="4821467"/>
            <a:ext cx="1441500" cy="11712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Nielsen</a:t>
            </a:r>
            <a:endParaRPr sz="1600"/>
          </a:p>
        </p:txBody>
      </p:sp>
      <p:sp>
        <p:nvSpPr>
          <p:cNvPr id="778" name="Google Shape;778;p151"/>
          <p:cNvSpPr/>
          <p:nvPr/>
        </p:nvSpPr>
        <p:spPr>
          <a:xfrm>
            <a:off x="3648600" y="2606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600">
                <a:solidFill>
                  <a:schemeClr val="dk1"/>
                </a:solidFill>
              </a:rPr>
              <a:t>Deep Learning</a:t>
            </a:r>
            <a:endParaRPr sz="1900"/>
          </a:p>
        </p:txBody>
      </p:sp>
      <p:sp>
        <p:nvSpPr>
          <p:cNvPr id="779" name="Google Shape;779;p151"/>
          <p:cNvSpPr/>
          <p:nvPr/>
        </p:nvSpPr>
        <p:spPr>
          <a:xfrm>
            <a:off x="3645600" y="2110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Luna Innovations</a:t>
            </a:r>
            <a:endParaRPr sz="1900"/>
          </a:p>
        </p:txBody>
      </p:sp>
      <p:sp>
        <p:nvSpPr>
          <p:cNvPr id="780" name="Google Shape;780;p151"/>
          <p:cNvSpPr/>
          <p:nvPr/>
        </p:nvSpPr>
        <p:spPr>
          <a:xfrm>
            <a:off x="9447633" y="3675133"/>
            <a:ext cx="1982400" cy="957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External Sources:</a:t>
            </a:r>
            <a:endParaRPr sz="1600"/>
          </a:p>
          <a:p>
            <a:pPr indent="-406400" lvl="0" marL="609600" rtl="0" algn="l">
              <a:spcBef>
                <a:spcPts val="0"/>
              </a:spcBef>
              <a:spcAft>
                <a:spcPts val="0"/>
              </a:spcAft>
              <a:buSzPts val="1600"/>
              <a:buChar char="●"/>
            </a:pPr>
            <a:r>
              <a:rPr lang="en-US" sz="1600"/>
              <a:t>Websites</a:t>
            </a:r>
            <a:endParaRPr sz="1600"/>
          </a:p>
          <a:p>
            <a:pPr indent="-406400" lvl="0" marL="609600" rtl="0" algn="l">
              <a:spcBef>
                <a:spcPts val="0"/>
              </a:spcBef>
              <a:spcAft>
                <a:spcPts val="0"/>
              </a:spcAft>
              <a:buSzPts val="1600"/>
              <a:buChar char="●"/>
            </a:pPr>
            <a:r>
              <a:rPr lang="en-US" sz="1600"/>
              <a:t>Databases</a:t>
            </a:r>
            <a:endParaRPr sz="1600"/>
          </a:p>
        </p:txBody>
      </p:sp>
      <p:sp>
        <p:nvSpPr>
          <p:cNvPr id="781" name="Google Shape;781;p151"/>
          <p:cNvSpPr/>
          <p:nvPr/>
        </p:nvSpPr>
        <p:spPr>
          <a:xfrm>
            <a:off x="5010384" y="5243467"/>
            <a:ext cx="2049900" cy="7335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Annual Innovation Reports</a:t>
            </a:r>
            <a:endParaRPr sz="1600"/>
          </a:p>
        </p:txBody>
      </p:sp>
      <p:sp>
        <p:nvSpPr>
          <p:cNvPr id="782" name="Google Shape;782;p151"/>
          <p:cNvSpPr/>
          <p:nvPr/>
        </p:nvSpPr>
        <p:spPr>
          <a:xfrm>
            <a:off x="6481700" y="2313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Internal Sources</a:t>
            </a:r>
            <a:endParaRPr sz="1600"/>
          </a:p>
        </p:txBody>
      </p:sp>
      <p:sp>
        <p:nvSpPr>
          <p:cNvPr id="783" name="Google Shape;783;p151"/>
          <p:cNvSpPr/>
          <p:nvPr/>
        </p:nvSpPr>
        <p:spPr>
          <a:xfrm>
            <a:off x="6481700" y="18168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784" name="Google Shape;784;p151"/>
          <p:cNvSpPr/>
          <p:nvPr/>
        </p:nvSpPr>
        <p:spPr>
          <a:xfrm>
            <a:off x="6481717" y="13203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sp>
        <p:nvSpPr>
          <p:cNvPr id="785" name="Google Shape;785;p151"/>
          <p:cNvSpPr/>
          <p:nvPr/>
        </p:nvSpPr>
        <p:spPr>
          <a:xfrm>
            <a:off x="3953033" y="3897200"/>
            <a:ext cx="1441500" cy="7335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a:t>
            </a:r>
            <a:endParaRPr sz="1600"/>
          </a:p>
        </p:txBody>
      </p:sp>
      <p:sp>
        <p:nvSpPr>
          <p:cNvPr id="786" name="Google Shape;786;p151"/>
          <p:cNvSpPr/>
          <p:nvPr/>
        </p:nvSpPr>
        <p:spPr>
          <a:xfrm>
            <a:off x="6481733" y="3771733"/>
            <a:ext cx="2010900" cy="88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 Competitors + Similar Databases </a:t>
            </a:r>
            <a:endParaRPr sz="1600"/>
          </a:p>
        </p:txBody>
      </p:sp>
      <p:sp>
        <p:nvSpPr>
          <p:cNvPr id="787" name="Google Shape;787;p151"/>
          <p:cNvSpPr/>
          <p:nvPr/>
        </p:nvSpPr>
        <p:spPr>
          <a:xfrm>
            <a:off x="3648600" y="1117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Procter &amp; Gamble</a:t>
            </a:r>
            <a:endParaRPr sz="1900"/>
          </a:p>
        </p:txBody>
      </p:sp>
      <p:sp>
        <p:nvSpPr>
          <p:cNvPr id="788" name="Google Shape;788;p151"/>
          <p:cNvSpPr/>
          <p:nvPr/>
        </p:nvSpPr>
        <p:spPr>
          <a:xfrm>
            <a:off x="3645617" y="1613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Capital One</a:t>
            </a:r>
            <a:endParaRPr sz="1900"/>
          </a:p>
        </p:txBody>
      </p:sp>
      <p:sp>
        <p:nvSpPr>
          <p:cNvPr id="789" name="Google Shape;789;p151"/>
          <p:cNvSpPr/>
          <p:nvPr/>
        </p:nvSpPr>
        <p:spPr>
          <a:xfrm>
            <a:off x="6481734" y="18168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790" name="Google Shape;790;p151"/>
          <p:cNvSpPr/>
          <p:nvPr/>
        </p:nvSpPr>
        <p:spPr>
          <a:xfrm>
            <a:off x="6481750" y="1320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cxnSp>
        <p:nvCxnSpPr>
          <p:cNvPr id="791" name="Google Shape;791;p151"/>
          <p:cNvCxnSpPr/>
          <p:nvPr/>
        </p:nvCxnSpPr>
        <p:spPr>
          <a:xfrm>
            <a:off x="7297167" y="5442867"/>
            <a:ext cx="2905200" cy="22500"/>
          </a:xfrm>
          <a:prstGeom prst="straightConnector1">
            <a:avLst/>
          </a:prstGeom>
          <a:noFill/>
          <a:ln cap="flat" cmpd="sng" w="28575">
            <a:solidFill>
              <a:schemeClr val="dk2"/>
            </a:solidFill>
            <a:prstDash val="solid"/>
            <a:round/>
            <a:headEnd len="med" w="med" type="none"/>
            <a:tailEnd len="med" w="med" type="none"/>
          </a:ln>
        </p:spPr>
      </p:cxnSp>
      <p:cxnSp>
        <p:nvCxnSpPr>
          <p:cNvPr id="792" name="Google Shape;792;p151"/>
          <p:cNvCxnSpPr/>
          <p:nvPr/>
        </p:nvCxnSpPr>
        <p:spPr>
          <a:xfrm>
            <a:off x="2893533"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93" name="Google Shape;793;p151"/>
          <p:cNvCxnSpPr/>
          <p:nvPr/>
        </p:nvCxnSpPr>
        <p:spPr>
          <a:xfrm>
            <a:off x="5667400"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94" name="Google Shape;794;p151"/>
          <p:cNvCxnSpPr/>
          <p:nvPr/>
        </p:nvCxnSpPr>
        <p:spPr>
          <a:xfrm flipH="1" rot="10800000">
            <a:off x="10202367" y="4788467"/>
            <a:ext cx="1200" cy="676800"/>
          </a:xfrm>
          <a:prstGeom prst="straightConnector1">
            <a:avLst/>
          </a:prstGeom>
          <a:noFill/>
          <a:ln cap="flat" cmpd="sng" w="28575">
            <a:solidFill>
              <a:schemeClr val="dk2"/>
            </a:solidFill>
            <a:prstDash val="solid"/>
            <a:round/>
            <a:headEnd len="med" w="med" type="none"/>
            <a:tailEnd len="med" w="med" type="triangle"/>
          </a:ln>
        </p:spPr>
      </p:cxnSp>
      <p:cxnSp>
        <p:nvCxnSpPr>
          <p:cNvPr id="795" name="Google Shape;795;p151"/>
          <p:cNvCxnSpPr/>
          <p:nvPr/>
        </p:nvCxnSpPr>
        <p:spPr>
          <a:xfrm>
            <a:off x="3097033" y="5465367"/>
            <a:ext cx="1659600" cy="9900"/>
          </a:xfrm>
          <a:prstGeom prst="straightConnector1">
            <a:avLst/>
          </a:prstGeom>
          <a:noFill/>
          <a:ln cap="flat" cmpd="sng" w="28575">
            <a:solidFill>
              <a:schemeClr val="dk2"/>
            </a:solidFill>
            <a:prstDash val="solid"/>
            <a:round/>
            <a:headEnd len="med" w="med" type="none"/>
            <a:tailEnd len="med" w="med" type="triangle"/>
          </a:ln>
        </p:spPr>
      </p:cxnSp>
      <p:cxnSp>
        <p:nvCxnSpPr>
          <p:cNvPr id="796" name="Google Shape;796;p151"/>
          <p:cNvCxnSpPr/>
          <p:nvPr/>
        </p:nvCxnSpPr>
        <p:spPr>
          <a:xfrm>
            <a:off x="5594167" y="42159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97" name="Google Shape;797;p151"/>
          <p:cNvCxnSpPr/>
          <p:nvPr/>
        </p:nvCxnSpPr>
        <p:spPr>
          <a:xfrm>
            <a:off x="8592283" y="41726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798" name="Google Shape;798;p151"/>
          <p:cNvCxnSpPr/>
          <p:nvPr/>
        </p:nvCxnSpPr>
        <p:spPr>
          <a:xfrm flipH="1">
            <a:off x="4639500" y="3158600"/>
            <a:ext cx="300" cy="696900"/>
          </a:xfrm>
          <a:prstGeom prst="straightConnector1">
            <a:avLst/>
          </a:prstGeom>
          <a:noFill/>
          <a:ln cap="flat" cmpd="sng" w="28575">
            <a:solidFill>
              <a:schemeClr val="dk2"/>
            </a:solidFill>
            <a:prstDash val="solid"/>
            <a:round/>
            <a:headEnd len="med" w="med" type="none"/>
            <a:tailEnd len="med" w="med" type="triangle"/>
          </a:ln>
        </p:spPr>
      </p:cxnSp>
      <p:cxnSp>
        <p:nvCxnSpPr>
          <p:cNvPr id="799" name="Google Shape;799;p151"/>
          <p:cNvCxnSpPr/>
          <p:nvPr/>
        </p:nvCxnSpPr>
        <p:spPr>
          <a:xfrm flipH="1" rot="10800000">
            <a:off x="8675167" y="2010167"/>
            <a:ext cx="1527300" cy="3600"/>
          </a:xfrm>
          <a:prstGeom prst="straightConnector1">
            <a:avLst/>
          </a:prstGeom>
          <a:noFill/>
          <a:ln cap="flat" cmpd="sng" w="28575">
            <a:solidFill>
              <a:schemeClr val="dk2"/>
            </a:solidFill>
            <a:prstDash val="solid"/>
            <a:round/>
            <a:headEnd len="med" w="med" type="none"/>
            <a:tailEnd len="med" w="med" type="none"/>
          </a:ln>
        </p:spPr>
      </p:cxnSp>
      <p:cxnSp>
        <p:nvCxnSpPr>
          <p:cNvPr id="800" name="Google Shape;800;p151"/>
          <p:cNvCxnSpPr/>
          <p:nvPr/>
        </p:nvCxnSpPr>
        <p:spPr>
          <a:xfrm>
            <a:off x="10202367" y="2010167"/>
            <a:ext cx="0" cy="1473300"/>
          </a:xfrm>
          <a:prstGeom prst="straightConnector1">
            <a:avLst/>
          </a:prstGeom>
          <a:noFill/>
          <a:ln cap="flat" cmpd="sng" w="28575">
            <a:solidFill>
              <a:schemeClr val="dk2"/>
            </a:solidFill>
            <a:prstDash val="solid"/>
            <a:round/>
            <a:headEnd len="med" w="med" type="none"/>
            <a:tailEnd len="med" w="med" type="triangle"/>
          </a:ln>
        </p:spPr>
      </p:cxnSp>
      <p:sp>
        <p:nvSpPr>
          <p:cNvPr id="801" name="Google Shape;801;p151"/>
          <p:cNvSpPr/>
          <p:nvPr/>
        </p:nvSpPr>
        <p:spPr>
          <a:xfrm>
            <a:off x="838675" y="4476875"/>
            <a:ext cx="2515800" cy="1954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pic>
        <p:nvPicPr>
          <p:cNvPr id="806" name="Google Shape;806;p152"/>
          <p:cNvPicPr preferRelativeResize="0"/>
          <p:nvPr/>
        </p:nvPicPr>
        <p:blipFill>
          <a:blip r:embed="rId3">
            <a:alphaModFix/>
          </a:blip>
          <a:stretch>
            <a:fillRect/>
          </a:stretch>
        </p:blipFill>
        <p:spPr>
          <a:xfrm>
            <a:off x="6289233" y="3729300"/>
            <a:ext cx="2992166" cy="2311665"/>
          </a:xfrm>
          <a:prstGeom prst="rect">
            <a:avLst/>
          </a:prstGeom>
          <a:noFill/>
          <a:ln>
            <a:noFill/>
          </a:ln>
        </p:spPr>
      </p:pic>
      <p:sp>
        <p:nvSpPr>
          <p:cNvPr id="807" name="Google Shape;807;p15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Nielsen</a:t>
            </a:r>
            <a:endParaRPr/>
          </a:p>
        </p:txBody>
      </p:sp>
      <p:sp>
        <p:nvSpPr>
          <p:cNvPr id="808" name="Google Shape;808;p152"/>
          <p:cNvSpPr txBox="1"/>
          <p:nvPr>
            <p:ph idx="1" type="body"/>
          </p:nvPr>
        </p:nvSpPr>
        <p:spPr>
          <a:xfrm>
            <a:off x="838200" y="1210225"/>
            <a:ext cx="5085000" cy="4599300"/>
          </a:xfrm>
          <a:prstGeom prst="rect">
            <a:avLst/>
          </a:prstGeom>
        </p:spPr>
        <p:txBody>
          <a:bodyPr anchorCtr="0" anchor="t" bIns="91425" lIns="91425" spcFirstLastPara="1" rIns="91425" wrap="square" tIns="91425">
            <a:noAutofit/>
          </a:bodyPr>
          <a:lstStyle/>
          <a:p>
            <a:pPr indent="-457200" lvl="0" marL="609600" rtl="0" algn="l">
              <a:lnSpc>
                <a:spcPct val="115000"/>
              </a:lnSpc>
              <a:spcBef>
                <a:spcPts val="1100"/>
              </a:spcBef>
              <a:spcAft>
                <a:spcPts val="0"/>
              </a:spcAft>
              <a:buSzPts val="2400"/>
              <a:buChar char="•"/>
            </a:pPr>
            <a:r>
              <a:rPr lang="en-US" sz="2400"/>
              <a:t>Report of Top Innovative Products </a:t>
            </a:r>
            <a:endParaRPr sz="2400"/>
          </a:p>
          <a:p>
            <a:pPr indent="-457200" lvl="0" marL="609600" rtl="0" algn="l">
              <a:lnSpc>
                <a:spcPct val="115000"/>
              </a:lnSpc>
              <a:spcBef>
                <a:spcPts val="0"/>
              </a:spcBef>
              <a:spcAft>
                <a:spcPts val="0"/>
              </a:spcAft>
              <a:buSzPts val="2400"/>
              <a:buChar char="•"/>
            </a:pPr>
            <a:r>
              <a:rPr lang="en-US" sz="2400"/>
              <a:t>Contains product spotlights</a:t>
            </a:r>
            <a:endParaRPr sz="2400"/>
          </a:p>
          <a:p>
            <a:pPr indent="-457200" lvl="0" marL="609600" rtl="0" algn="l">
              <a:lnSpc>
                <a:spcPct val="115000"/>
              </a:lnSpc>
              <a:spcBef>
                <a:spcPts val="0"/>
              </a:spcBef>
              <a:spcAft>
                <a:spcPts val="0"/>
              </a:spcAft>
              <a:buSzPts val="2400"/>
              <a:buChar char="•"/>
            </a:pPr>
            <a:r>
              <a:rPr lang="en-US" sz="2400"/>
              <a:t>Gives certain criteria behind determining the winning products</a:t>
            </a:r>
            <a:endParaRPr sz="2400"/>
          </a:p>
        </p:txBody>
      </p:sp>
      <p:pic>
        <p:nvPicPr>
          <p:cNvPr id="809" name="Google Shape;809;p152"/>
          <p:cNvPicPr preferRelativeResize="0"/>
          <p:nvPr/>
        </p:nvPicPr>
        <p:blipFill>
          <a:blip r:embed="rId4">
            <a:alphaModFix/>
          </a:blip>
          <a:stretch>
            <a:fillRect/>
          </a:stretch>
        </p:blipFill>
        <p:spPr>
          <a:xfrm>
            <a:off x="6195500" y="998825"/>
            <a:ext cx="3078375" cy="2578175"/>
          </a:xfrm>
          <a:prstGeom prst="rect">
            <a:avLst/>
          </a:prstGeom>
          <a:noFill/>
          <a:ln>
            <a:noFill/>
          </a:ln>
        </p:spPr>
      </p:pic>
      <p:pic>
        <p:nvPicPr>
          <p:cNvPr id="810" name="Google Shape;810;p152"/>
          <p:cNvPicPr preferRelativeResize="0"/>
          <p:nvPr/>
        </p:nvPicPr>
        <p:blipFill>
          <a:blip r:embed="rId5">
            <a:alphaModFix/>
          </a:blip>
          <a:stretch>
            <a:fillRect/>
          </a:stretch>
        </p:blipFill>
        <p:spPr>
          <a:xfrm>
            <a:off x="9351850" y="1174500"/>
            <a:ext cx="2566600" cy="50932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5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a:t>
            </a:r>
            <a:endParaRPr/>
          </a:p>
        </p:txBody>
      </p:sp>
      <p:sp>
        <p:nvSpPr>
          <p:cNvPr id="817" name="Google Shape;817;p153"/>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1100"/>
              </a:spcBef>
              <a:spcAft>
                <a:spcPts val="0"/>
              </a:spcAft>
              <a:buSzPts val="2800"/>
              <a:buChar char="•"/>
            </a:pPr>
            <a:r>
              <a:rPr lang="en-US"/>
              <a:t>Documented Information about the company and product</a:t>
            </a:r>
            <a:endParaRPr/>
          </a:p>
          <a:p>
            <a:pPr indent="-381000" lvl="1" marL="914400" rtl="0" algn="l">
              <a:lnSpc>
                <a:spcPct val="115000"/>
              </a:lnSpc>
              <a:spcBef>
                <a:spcPts val="0"/>
              </a:spcBef>
              <a:spcAft>
                <a:spcPts val="0"/>
              </a:spcAft>
              <a:buSzPts val="2400"/>
              <a:buChar char="•"/>
            </a:pPr>
            <a:r>
              <a:rPr lang="en-US"/>
              <a:t>company name, sector/industry, product type, product release date, etc.</a:t>
            </a:r>
            <a:endParaRPr/>
          </a:p>
          <a:p>
            <a:pPr indent="-406400" lvl="0" marL="457200" rtl="0" algn="l">
              <a:lnSpc>
                <a:spcPct val="115000"/>
              </a:lnSpc>
              <a:spcBef>
                <a:spcPts val="0"/>
              </a:spcBef>
              <a:spcAft>
                <a:spcPts val="0"/>
              </a:spcAft>
              <a:buSzPts val="2800"/>
              <a:buChar char="•"/>
            </a:pPr>
            <a:r>
              <a:rPr lang="en-US"/>
              <a:t>Categorized sources based on products in the Nielsen Report</a:t>
            </a:r>
            <a:endParaRPr/>
          </a:p>
          <a:p>
            <a:pPr indent="-381000" lvl="1" marL="914400" rtl="0" algn="l">
              <a:lnSpc>
                <a:spcPct val="115000"/>
              </a:lnSpc>
              <a:spcBef>
                <a:spcPts val="0"/>
              </a:spcBef>
              <a:spcAft>
                <a:spcPts val="0"/>
              </a:spcAft>
              <a:buSzPts val="2400"/>
              <a:buChar char="•"/>
            </a:pPr>
            <a:r>
              <a:rPr lang="en-US"/>
              <a:t>social media, news, blogs, reports, etc. </a:t>
            </a:r>
            <a:endParaRPr/>
          </a:p>
          <a:p>
            <a:pPr indent="-406400" lvl="0" marL="457200" rtl="0" algn="l">
              <a:lnSpc>
                <a:spcPct val="115000"/>
              </a:lnSpc>
              <a:spcBef>
                <a:spcPts val="0"/>
              </a:spcBef>
              <a:spcAft>
                <a:spcPts val="0"/>
              </a:spcAft>
              <a:buSzPts val="2800"/>
              <a:buChar char="•"/>
            </a:pPr>
            <a:r>
              <a:rPr lang="en-US"/>
              <a:t>Evaluated those sources</a:t>
            </a:r>
            <a:endParaRPr/>
          </a:p>
          <a:p>
            <a:pPr indent="-381000" lvl="1" marL="914400" rtl="0" algn="l">
              <a:lnSpc>
                <a:spcPct val="115000"/>
              </a:lnSpc>
              <a:spcBef>
                <a:spcPts val="0"/>
              </a:spcBef>
              <a:spcAft>
                <a:spcPts val="0"/>
              </a:spcAft>
              <a:buSzPts val="2400"/>
              <a:buChar char="•"/>
            </a:pPr>
            <a:r>
              <a:rPr lang="en-US"/>
              <a:t>quality</a:t>
            </a:r>
            <a:endParaRPr/>
          </a:p>
          <a:p>
            <a:pPr indent="-381000" lvl="1" marL="914400" rtl="0" algn="l">
              <a:lnSpc>
                <a:spcPct val="115000"/>
              </a:lnSpc>
              <a:spcBef>
                <a:spcPts val="0"/>
              </a:spcBef>
              <a:spcAft>
                <a:spcPts val="0"/>
              </a:spcAft>
              <a:buSzPts val="2400"/>
              <a:buChar char="•"/>
            </a:pPr>
            <a:r>
              <a:rPr lang="en-US"/>
              <a:t>reasoning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5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Discovery Process</a:t>
            </a:r>
            <a:endParaRPr/>
          </a:p>
        </p:txBody>
      </p:sp>
      <p:sp>
        <p:nvSpPr>
          <p:cNvPr id="823" name="Google Shape;823;p154"/>
          <p:cNvSpPr/>
          <p:nvPr/>
        </p:nvSpPr>
        <p:spPr>
          <a:xfrm>
            <a:off x="1350333" y="1602100"/>
            <a:ext cx="1441500" cy="11712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Company Deep Dives</a:t>
            </a:r>
            <a:endParaRPr sz="1600"/>
          </a:p>
        </p:txBody>
      </p:sp>
      <p:sp>
        <p:nvSpPr>
          <p:cNvPr id="824" name="Google Shape;824;p154"/>
          <p:cNvSpPr/>
          <p:nvPr/>
        </p:nvSpPr>
        <p:spPr>
          <a:xfrm>
            <a:off x="1350333" y="4821467"/>
            <a:ext cx="1441500" cy="11712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Nielsen</a:t>
            </a:r>
            <a:endParaRPr sz="1600"/>
          </a:p>
        </p:txBody>
      </p:sp>
      <p:sp>
        <p:nvSpPr>
          <p:cNvPr id="825" name="Google Shape;825;p154"/>
          <p:cNvSpPr/>
          <p:nvPr/>
        </p:nvSpPr>
        <p:spPr>
          <a:xfrm>
            <a:off x="3648600" y="2606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600">
                <a:solidFill>
                  <a:schemeClr val="dk1"/>
                </a:solidFill>
              </a:rPr>
              <a:t>Deep Learning</a:t>
            </a:r>
            <a:endParaRPr sz="1900"/>
          </a:p>
        </p:txBody>
      </p:sp>
      <p:sp>
        <p:nvSpPr>
          <p:cNvPr id="826" name="Google Shape;826;p154"/>
          <p:cNvSpPr/>
          <p:nvPr/>
        </p:nvSpPr>
        <p:spPr>
          <a:xfrm>
            <a:off x="3645600" y="2110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Luna Innovations</a:t>
            </a:r>
            <a:endParaRPr sz="1900"/>
          </a:p>
        </p:txBody>
      </p:sp>
      <p:sp>
        <p:nvSpPr>
          <p:cNvPr id="827" name="Google Shape;827;p154"/>
          <p:cNvSpPr/>
          <p:nvPr/>
        </p:nvSpPr>
        <p:spPr>
          <a:xfrm>
            <a:off x="9447633" y="3675133"/>
            <a:ext cx="1982400" cy="957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External Sources:</a:t>
            </a:r>
            <a:endParaRPr sz="1600"/>
          </a:p>
          <a:p>
            <a:pPr indent="-406400" lvl="0" marL="609600" rtl="0" algn="l">
              <a:spcBef>
                <a:spcPts val="0"/>
              </a:spcBef>
              <a:spcAft>
                <a:spcPts val="0"/>
              </a:spcAft>
              <a:buSzPts val="1600"/>
              <a:buChar char="●"/>
            </a:pPr>
            <a:r>
              <a:rPr lang="en-US" sz="1600"/>
              <a:t>Websites</a:t>
            </a:r>
            <a:endParaRPr sz="1600"/>
          </a:p>
          <a:p>
            <a:pPr indent="-406400" lvl="0" marL="609600" rtl="0" algn="l">
              <a:spcBef>
                <a:spcPts val="0"/>
              </a:spcBef>
              <a:spcAft>
                <a:spcPts val="0"/>
              </a:spcAft>
              <a:buSzPts val="1600"/>
              <a:buChar char="●"/>
            </a:pPr>
            <a:r>
              <a:rPr lang="en-US" sz="1600"/>
              <a:t>Databases</a:t>
            </a:r>
            <a:endParaRPr sz="1600"/>
          </a:p>
        </p:txBody>
      </p:sp>
      <p:sp>
        <p:nvSpPr>
          <p:cNvPr id="828" name="Google Shape;828;p154"/>
          <p:cNvSpPr/>
          <p:nvPr/>
        </p:nvSpPr>
        <p:spPr>
          <a:xfrm>
            <a:off x="5010384" y="5243467"/>
            <a:ext cx="2049900" cy="7335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Annual Innovation Reports</a:t>
            </a:r>
            <a:endParaRPr sz="1600"/>
          </a:p>
        </p:txBody>
      </p:sp>
      <p:sp>
        <p:nvSpPr>
          <p:cNvPr id="829" name="Google Shape;829;p154"/>
          <p:cNvSpPr/>
          <p:nvPr/>
        </p:nvSpPr>
        <p:spPr>
          <a:xfrm>
            <a:off x="6481700" y="2313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Internal Sources</a:t>
            </a:r>
            <a:endParaRPr sz="1600"/>
          </a:p>
        </p:txBody>
      </p:sp>
      <p:sp>
        <p:nvSpPr>
          <p:cNvPr id="830" name="Google Shape;830;p154"/>
          <p:cNvSpPr/>
          <p:nvPr/>
        </p:nvSpPr>
        <p:spPr>
          <a:xfrm>
            <a:off x="6481700" y="18168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831" name="Google Shape;831;p154"/>
          <p:cNvSpPr/>
          <p:nvPr/>
        </p:nvSpPr>
        <p:spPr>
          <a:xfrm>
            <a:off x="6481717" y="1320300"/>
            <a:ext cx="2010900" cy="4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sp>
        <p:nvSpPr>
          <p:cNvPr id="832" name="Google Shape;832;p154"/>
          <p:cNvSpPr/>
          <p:nvPr/>
        </p:nvSpPr>
        <p:spPr>
          <a:xfrm>
            <a:off x="3953033" y="3897200"/>
            <a:ext cx="1441500" cy="7335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a:t>
            </a:r>
            <a:endParaRPr sz="1600"/>
          </a:p>
        </p:txBody>
      </p:sp>
      <p:sp>
        <p:nvSpPr>
          <p:cNvPr id="833" name="Google Shape;833;p154"/>
          <p:cNvSpPr/>
          <p:nvPr/>
        </p:nvSpPr>
        <p:spPr>
          <a:xfrm>
            <a:off x="6481733" y="3771733"/>
            <a:ext cx="2010900" cy="888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600"/>
              <a:t>Crunchbase Competitors + Similar Databases </a:t>
            </a:r>
            <a:endParaRPr sz="1600"/>
          </a:p>
        </p:txBody>
      </p:sp>
      <p:sp>
        <p:nvSpPr>
          <p:cNvPr id="834" name="Google Shape;834;p154"/>
          <p:cNvSpPr/>
          <p:nvPr/>
        </p:nvSpPr>
        <p:spPr>
          <a:xfrm>
            <a:off x="3648600" y="1117083"/>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Procter &amp; Gamble</a:t>
            </a:r>
            <a:endParaRPr sz="1900"/>
          </a:p>
        </p:txBody>
      </p:sp>
      <p:sp>
        <p:nvSpPr>
          <p:cNvPr id="835" name="Google Shape;835;p154"/>
          <p:cNvSpPr/>
          <p:nvPr/>
        </p:nvSpPr>
        <p:spPr>
          <a:xfrm>
            <a:off x="3645617" y="1613600"/>
            <a:ext cx="1982400" cy="4503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solidFill>
                  <a:schemeClr val="dk1"/>
                </a:solidFill>
              </a:rPr>
              <a:t>Capital One</a:t>
            </a:r>
            <a:endParaRPr sz="1900"/>
          </a:p>
        </p:txBody>
      </p:sp>
      <p:sp>
        <p:nvSpPr>
          <p:cNvPr id="836" name="Google Shape;836;p154"/>
          <p:cNvSpPr/>
          <p:nvPr/>
        </p:nvSpPr>
        <p:spPr>
          <a:xfrm>
            <a:off x="6481734" y="18168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Social Media</a:t>
            </a:r>
            <a:endParaRPr sz="1600"/>
          </a:p>
        </p:txBody>
      </p:sp>
      <p:sp>
        <p:nvSpPr>
          <p:cNvPr id="837" name="Google Shape;837;p154"/>
          <p:cNvSpPr/>
          <p:nvPr/>
        </p:nvSpPr>
        <p:spPr>
          <a:xfrm>
            <a:off x="6481750" y="1320300"/>
            <a:ext cx="2010900" cy="450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600"/>
              <a:t>Company Websites</a:t>
            </a:r>
            <a:endParaRPr sz="1600"/>
          </a:p>
        </p:txBody>
      </p:sp>
      <p:cxnSp>
        <p:nvCxnSpPr>
          <p:cNvPr id="838" name="Google Shape;838;p154"/>
          <p:cNvCxnSpPr/>
          <p:nvPr/>
        </p:nvCxnSpPr>
        <p:spPr>
          <a:xfrm>
            <a:off x="7297167" y="5442867"/>
            <a:ext cx="2905200" cy="22500"/>
          </a:xfrm>
          <a:prstGeom prst="straightConnector1">
            <a:avLst/>
          </a:prstGeom>
          <a:noFill/>
          <a:ln cap="flat" cmpd="sng" w="28575">
            <a:solidFill>
              <a:schemeClr val="dk2"/>
            </a:solidFill>
            <a:prstDash val="solid"/>
            <a:round/>
            <a:headEnd len="med" w="med" type="none"/>
            <a:tailEnd len="med" w="med" type="none"/>
          </a:ln>
        </p:spPr>
      </p:cxnSp>
      <p:cxnSp>
        <p:nvCxnSpPr>
          <p:cNvPr id="839" name="Google Shape;839;p154"/>
          <p:cNvCxnSpPr/>
          <p:nvPr/>
        </p:nvCxnSpPr>
        <p:spPr>
          <a:xfrm>
            <a:off x="2893533"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840" name="Google Shape;840;p154"/>
          <p:cNvCxnSpPr/>
          <p:nvPr/>
        </p:nvCxnSpPr>
        <p:spPr>
          <a:xfrm>
            <a:off x="5667400" y="2086100"/>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841" name="Google Shape;841;p154"/>
          <p:cNvCxnSpPr/>
          <p:nvPr/>
        </p:nvCxnSpPr>
        <p:spPr>
          <a:xfrm flipH="1" rot="10800000">
            <a:off x="10202367" y="4788467"/>
            <a:ext cx="1200" cy="676800"/>
          </a:xfrm>
          <a:prstGeom prst="straightConnector1">
            <a:avLst/>
          </a:prstGeom>
          <a:noFill/>
          <a:ln cap="flat" cmpd="sng" w="28575">
            <a:solidFill>
              <a:schemeClr val="dk2"/>
            </a:solidFill>
            <a:prstDash val="solid"/>
            <a:round/>
            <a:headEnd len="med" w="med" type="none"/>
            <a:tailEnd len="med" w="med" type="triangle"/>
          </a:ln>
        </p:spPr>
      </p:cxnSp>
      <p:cxnSp>
        <p:nvCxnSpPr>
          <p:cNvPr id="842" name="Google Shape;842;p154"/>
          <p:cNvCxnSpPr/>
          <p:nvPr/>
        </p:nvCxnSpPr>
        <p:spPr>
          <a:xfrm>
            <a:off x="3097033" y="5465367"/>
            <a:ext cx="1659600" cy="9900"/>
          </a:xfrm>
          <a:prstGeom prst="straightConnector1">
            <a:avLst/>
          </a:prstGeom>
          <a:noFill/>
          <a:ln cap="flat" cmpd="sng" w="28575">
            <a:solidFill>
              <a:schemeClr val="dk2"/>
            </a:solidFill>
            <a:prstDash val="solid"/>
            <a:round/>
            <a:headEnd len="med" w="med" type="none"/>
            <a:tailEnd len="med" w="med" type="triangle"/>
          </a:ln>
        </p:spPr>
      </p:cxnSp>
      <p:cxnSp>
        <p:nvCxnSpPr>
          <p:cNvPr id="843" name="Google Shape;843;p154"/>
          <p:cNvCxnSpPr/>
          <p:nvPr/>
        </p:nvCxnSpPr>
        <p:spPr>
          <a:xfrm>
            <a:off x="5594167" y="42159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844" name="Google Shape;844;p154"/>
          <p:cNvCxnSpPr/>
          <p:nvPr/>
        </p:nvCxnSpPr>
        <p:spPr>
          <a:xfrm>
            <a:off x="8592283" y="4172633"/>
            <a:ext cx="654000" cy="300"/>
          </a:xfrm>
          <a:prstGeom prst="straightConnector1">
            <a:avLst/>
          </a:prstGeom>
          <a:noFill/>
          <a:ln cap="flat" cmpd="sng" w="28575">
            <a:solidFill>
              <a:schemeClr val="dk2"/>
            </a:solidFill>
            <a:prstDash val="solid"/>
            <a:round/>
            <a:headEnd len="med" w="med" type="none"/>
            <a:tailEnd len="med" w="med" type="triangle"/>
          </a:ln>
        </p:spPr>
      </p:cxnSp>
      <p:cxnSp>
        <p:nvCxnSpPr>
          <p:cNvPr id="845" name="Google Shape;845;p154"/>
          <p:cNvCxnSpPr/>
          <p:nvPr/>
        </p:nvCxnSpPr>
        <p:spPr>
          <a:xfrm flipH="1">
            <a:off x="4639500" y="3158600"/>
            <a:ext cx="300" cy="696900"/>
          </a:xfrm>
          <a:prstGeom prst="straightConnector1">
            <a:avLst/>
          </a:prstGeom>
          <a:noFill/>
          <a:ln cap="flat" cmpd="sng" w="28575">
            <a:solidFill>
              <a:schemeClr val="dk2"/>
            </a:solidFill>
            <a:prstDash val="solid"/>
            <a:round/>
            <a:headEnd len="med" w="med" type="none"/>
            <a:tailEnd len="med" w="med" type="triangle"/>
          </a:ln>
        </p:spPr>
      </p:cxnSp>
      <p:cxnSp>
        <p:nvCxnSpPr>
          <p:cNvPr id="846" name="Google Shape;846;p154"/>
          <p:cNvCxnSpPr/>
          <p:nvPr/>
        </p:nvCxnSpPr>
        <p:spPr>
          <a:xfrm flipH="1" rot="10800000">
            <a:off x="8675167" y="2010167"/>
            <a:ext cx="1527300" cy="3600"/>
          </a:xfrm>
          <a:prstGeom prst="straightConnector1">
            <a:avLst/>
          </a:prstGeom>
          <a:noFill/>
          <a:ln cap="flat" cmpd="sng" w="28575">
            <a:solidFill>
              <a:schemeClr val="dk2"/>
            </a:solidFill>
            <a:prstDash val="solid"/>
            <a:round/>
            <a:headEnd len="med" w="med" type="none"/>
            <a:tailEnd len="med" w="med" type="none"/>
          </a:ln>
        </p:spPr>
      </p:cxnSp>
      <p:cxnSp>
        <p:nvCxnSpPr>
          <p:cNvPr id="847" name="Google Shape;847;p154"/>
          <p:cNvCxnSpPr/>
          <p:nvPr/>
        </p:nvCxnSpPr>
        <p:spPr>
          <a:xfrm>
            <a:off x="10202367" y="2010167"/>
            <a:ext cx="0" cy="1473300"/>
          </a:xfrm>
          <a:prstGeom prst="straightConnector1">
            <a:avLst/>
          </a:prstGeom>
          <a:noFill/>
          <a:ln cap="flat" cmpd="sng" w="28575">
            <a:solidFill>
              <a:schemeClr val="dk2"/>
            </a:solidFill>
            <a:prstDash val="solid"/>
            <a:round/>
            <a:headEnd len="med" w="med" type="none"/>
            <a:tailEnd len="med" w="med" type="triangle"/>
          </a:ln>
        </p:spPr>
      </p:cxnSp>
      <p:sp>
        <p:nvSpPr>
          <p:cNvPr id="848" name="Google Shape;848;p154"/>
          <p:cNvSpPr/>
          <p:nvPr/>
        </p:nvSpPr>
        <p:spPr>
          <a:xfrm>
            <a:off x="8803250" y="3027975"/>
            <a:ext cx="2988600" cy="2195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119"/>
          <p:cNvSpPr txBox="1"/>
          <p:nvPr>
            <p:ph idx="1" type="body"/>
          </p:nvPr>
        </p:nvSpPr>
        <p:spPr>
          <a:xfrm>
            <a:off x="472775" y="1083125"/>
            <a:ext cx="11164800" cy="5129400"/>
          </a:xfrm>
          <a:prstGeom prst="rect">
            <a:avLst/>
          </a:prstGeom>
          <a:noFill/>
          <a:ln>
            <a:noFill/>
          </a:ln>
        </p:spPr>
        <p:txBody>
          <a:bodyPr anchorCtr="0" anchor="t" bIns="45700" lIns="91425" spcFirstLastPara="1" rIns="91425" wrap="square" tIns="45700">
            <a:noAutofit/>
          </a:bodyPr>
          <a:lstStyle/>
          <a:p>
            <a:pPr indent="-431800" lvl="0" marL="609600" marR="0" rtl="0" algn="l">
              <a:lnSpc>
                <a:spcPct val="115000"/>
              </a:lnSpc>
              <a:spcBef>
                <a:spcPts val="1100"/>
              </a:spcBef>
              <a:spcAft>
                <a:spcPts val="0"/>
              </a:spcAft>
              <a:buSzPts val="2000"/>
              <a:buChar char="●"/>
            </a:pPr>
            <a:r>
              <a:rPr lang="en-US" sz="2000"/>
              <a:t>Can we measure the scope &amp; impact of open source software (OSS) using publicly available data?</a:t>
            </a:r>
            <a:endParaRPr sz="2000"/>
          </a:p>
          <a:p>
            <a:pPr indent="-431800" lvl="0" marL="609600" rtl="0" algn="l">
              <a:lnSpc>
                <a:spcPct val="115000"/>
              </a:lnSpc>
              <a:spcBef>
                <a:spcPts val="0"/>
              </a:spcBef>
              <a:spcAft>
                <a:spcPts val="0"/>
              </a:spcAft>
              <a:buSzPts val="2000"/>
              <a:buChar char="●"/>
            </a:pPr>
            <a:r>
              <a:rPr lang="en-US" sz="2000"/>
              <a:t>OSS is currently not measured as a university research output (e.g., publications, patents)</a:t>
            </a:r>
            <a:endParaRPr sz="2000"/>
          </a:p>
          <a:p>
            <a:pPr indent="-431800" lvl="0" marL="609600" marR="0" rtl="0" algn="l">
              <a:lnSpc>
                <a:spcPct val="115000"/>
              </a:lnSpc>
              <a:spcBef>
                <a:spcPts val="0"/>
              </a:spcBef>
              <a:spcAft>
                <a:spcPts val="0"/>
              </a:spcAft>
              <a:buSzPts val="2000"/>
              <a:buChar char="●"/>
            </a:pPr>
            <a:r>
              <a:rPr lang="en-US" sz="2000"/>
              <a:t>The project aims to test the feasibility and to develop methods to measure the impact (e.g., cost and benefit) of open source software (OSS).</a:t>
            </a:r>
            <a:endParaRPr sz="2000"/>
          </a:p>
          <a:p>
            <a:pPr indent="-431800" lvl="0" marL="609600" marR="0" rtl="0" algn="l">
              <a:lnSpc>
                <a:spcPct val="115000"/>
              </a:lnSpc>
              <a:spcBef>
                <a:spcPts val="0"/>
              </a:spcBef>
              <a:spcAft>
                <a:spcPts val="0"/>
              </a:spcAft>
              <a:buSzPts val="2000"/>
              <a:buChar char="●"/>
            </a:pPr>
            <a:r>
              <a:rPr lang="en-US" sz="2000"/>
              <a:t>Goals:</a:t>
            </a:r>
            <a:endParaRPr sz="2000"/>
          </a:p>
          <a:p>
            <a:pPr indent="-431800" lvl="1" marL="1219200" marR="0" rtl="0" algn="l">
              <a:lnSpc>
                <a:spcPct val="115000"/>
              </a:lnSpc>
              <a:spcBef>
                <a:spcPts val="0"/>
              </a:spcBef>
              <a:spcAft>
                <a:spcPts val="0"/>
              </a:spcAft>
              <a:buSzPts val="2000"/>
              <a:buChar char="○"/>
            </a:pPr>
            <a:r>
              <a:rPr lang="en-US" sz="2000"/>
              <a:t>Understand the “universe” of open-source software</a:t>
            </a:r>
            <a:endParaRPr sz="2000"/>
          </a:p>
          <a:p>
            <a:pPr indent="-431800" lvl="2" marL="1828800" marR="0" rtl="0" algn="l">
              <a:lnSpc>
                <a:spcPct val="115000"/>
              </a:lnSpc>
              <a:spcBef>
                <a:spcPts val="0"/>
              </a:spcBef>
              <a:spcAft>
                <a:spcPts val="0"/>
              </a:spcAft>
              <a:buSzPts val="2000"/>
              <a:buChar char="■"/>
            </a:pPr>
            <a:r>
              <a:rPr lang="en-US"/>
              <a:t>How much is in use (stock), how much is created each year (flow)?</a:t>
            </a:r>
            <a:endParaRPr sz="2000"/>
          </a:p>
          <a:p>
            <a:pPr indent="-431800" lvl="2" marL="1828800" marR="0" rtl="0" algn="l">
              <a:lnSpc>
                <a:spcPct val="115000"/>
              </a:lnSpc>
              <a:spcBef>
                <a:spcPts val="0"/>
              </a:spcBef>
              <a:spcAft>
                <a:spcPts val="0"/>
              </a:spcAft>
              <a:buSzPts val="2000"/>
              <a:buChar char="■"/>
            </a:pPr>
            <a:r>
              <a:rPr lang="en-US"/>
              <a:t>Created in which sectors? Who are the creators?</a:t>
            </a:r>
            <a:endParaRPr/>
          </a:p>
          <a:p>
            <a:pPr indent="-431800" lvl="3" marL="2438400" marR="0" rtl="0" algn="l">
              <a:lnSpc>
                <a:spcPct val="115000"/>
              </a:lnSpc>
              <a:spcBef>
                <a:spcPts val="0"/>
              </a:spcBef>
              <a:spcAft>
                <a:spcPts val="0"/>
              </a:spcAft>
              <a:buSzPts val="2000"/>
              <a:buChar char="●"/>
            </a:pPr>
            <a:r>
              <a:rPr b="1" lang="en-US" sz="2000">
                <a:solidFill>
                  <a:srgbClr val="85200C"/>
                </a:solidFill>
              </a:rPr>
              <a:t>OpenHub</a:t>
            </a:r>
            <a:r>
              <a:rPr lang="en-US" sz="2000"/>
              <a:t>: Commercial, Non-profit, Education, Government</a:t>
            </a:r>
            <a:endParaRPr sz="2000"/>
          </a:p>
          <a:p>
            <a:pPr indent="-431800" lvl="2" marL="1828800" marR="0" rtl="0" algn="l">
              <a:lnSpc>
                <a:spcPct val="115000"/>
              </a:lnSpc>
              <a:spcBef>
                <a:spcPts val="0"/>
              </a:spcBef>
              <a:spcAft>
                <a:spcPts val="0"/>
              </a:spcAft>
              <a:buSzPts val="2000"/>
              <a:buChar char="■"/>
            </a:pPr>
            <a:r>
              <a:rPr lang="en-US"/>
              <a:t>Created in what categories? Who uses it?</a:t>
            </a:r>
            <a:endParaRPr/>
          </a:p>
          <a:p>
            <a:pPr indent="-431800" lvl="3" marL="2438400" marR="0" rtl="0" algn="l">
              <a:lnSpc>
                <a:spcPct val="115000"/>
              </a:lnSpc>
              <a:spcBef>
                <a:spcPts val="0"/>
              </a:spcBef>
              <a:spcAft>
                <a:spcPts val="0"/>
              </a:spcAft>
              <a:buSzPts val="2000"/>
              <a:buChar char="●"/>
            </a:pPr>
            <a:r>
              <a:rPr b="1" lang="en-US" sz="2000">
                <a:solidFill>
                  <a:srgbClr val="85200C"/>
                </a:solidFill>
              </a:rPr>
              <a:t>Sourceforge</a:t>
            </a:r>
            <a:r>
              <a:rPr lang="en-US" sz="2000"/>
              <a:t>: Science and Engineering, Games, Graphics, etc.</a:t>
            </a:r>
            <a:endParaRPr sz="2000"/>
          </a:p>
          <a:p>
            <a:pPr indent="-431800" lvl="1" marL="1219200" marR="0" rtl="0" algn="l">
              <a:lnSpc>
                <a:spcPct val="115000"/>
              </a:lnSpc>
              <a:spcBef>
                <a:spcPts val="0"/>
              </a:spcBef>
              <a:spcAft>
                <a:spcPts val="0"/>
              </a:spcAft>
              <a:buSzPts val="2000"/>
              <a:buChar char="○"/>
            </a:pPr>
            <a:r>
              <a:rPr lang="en-US" sz="2000"/>
              <a:t>Case study: R packages in </a:t>
            </a:r>
            <a:r>
              <a:rPr b="1" lang="en-US" sz="2000">
                <a:solidFill>
                  <a:srgbClr val="85200C"/>
                </a:solidFill>
              </a:rPr>
              <a:t>Depsy</a:t>
            </a:r>
            <a:endParaRPr b="1" sz="2000">
              <a:solidFill>
                <a:srgbClr val="A61C00"/>
              </a:solidFill>
            </a:endParaRPr>
          </a:p>
          <a:p>
            <a:pPr indent="-431800" lvl="2" marL="1828800" marR="0" rtl="0" algn="l">
              <a:lnSpc>
                <a:spcPct val="115000"/>
              </a:lnSpc>
              <a:spcBef>
                <a:spcPts val="0"/>
              </a:spcBef>
              <a:spcAft>
                <a:spcPts val="0"/>
              </a:spcAft>
              <a:buSzPts val="2000"/>
              <a:buChar char="■"/>
            </a:pPr>
            <a:r>
              <a:rPr lang="en-US"/>
              <a:t>Model-building to understand impact of individual software packages</a:t>
            </a:r>
            <a:endParaRPr/>
          </a:p>
          <a:p>
            <a:pPr indent="0" lvl="0" marL="914400" marR="0" rtl="0" algn="l">
              <a:lnSpc>
                <a:spcPct val="115000"/>
              </a:lnSpc>
              <a:spcBef>
                <a:spcPts val="1100"/>
              </a:spcBef>
              <a:spcAft>
                <a:spcPts val="0"/>
              </a:spcAft>
              <a:buNone/>
            </a:pPr>
            <a:r>
              <a:t/>
            </a:r>
            <a:endParaRPr/>
          </a:p>
          <a:p>
            <a:pPr indent="0" lvl="0" marL="0" marR="0" rtl="0" algn="l">
              <a:lnSpc>
                <a:spcPct val="115000"/>
              </a:lnSpc>
              <a:spcBef>
                <a:spcPts val="1100"/>
              </a:spcBef>
              <a:spcAft>
                <a:spcPts val="0"/>
              </a:spcAft>
              <a:buNone/>
            </a:pPr>
            <a:r>
              <a:t/>
            </a:r>
            <a:endParaRPr b="1" sz="2000"/>
          </a:p>
        </p:txBody>
      </p:sp>
      <p:sp>
        <p:nvSpPr>
          <p:cNvPr id="481" name="Google Shape;481;p11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Introduction</a:t>
            </a:r>
            <a:endParaRPr i="0" u="none" cap="none" strike="noStrike">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55"/>
          <p:cNvSpPr txBox="1"/>
          <p:nvPr/>
        </p:nvSpPr>
        <p:spPr>
          <a:xfrm>
            <a:off x="75" y="771075"/>
            <a:ext cx="12192000" cy="6086700"/>
          </a:xfrm>
          <a:prstGeom prst="rect">
            <a:avLst/>
          </a:prstGeom>
          <a:solidFill>
            <a:srgbClr val="FDFDFD"/>
          </a:solidFill>
          <a:ln cap="flat" cmpd="sng" w="9525">
            <a:solidFill>
              <a:srgbClr val="FDFDF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Trebuchet MS"/>
              <a:ea typeface="Trebuchet MS"/>
              <a:cs typeface="Trebuchet MS"/>
              <a:sym typeface="Trebuchet MS"/>
            </a:endParaRPr>
          </a:p>
        </p:txBody>
      </p:sp>
      <p:sp>
        <p:nvSpPr>
          <p:cNvPr id="854" name="Google Shape;854;p155"/>
          <p:cNvSpPr txBox="1"/>
          <p:nvPr>
            <p:ph idx="1" type="body"/>
          </p:nvPr>
        </p:nvSpPr>
        <p:spPr>
          <a:xfrm>
            <a:off x="482402" y="86700"/>
            <a:ext cx="5495400" cy="6291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lang="en-US"/>
              <a:t>Websites</a:t>
            </a:r>
            <a:endParaRPr/>
          </a:p>
          <a:p>
            <a:pPr indent="-419100" lvl="0" marL="609600" rtl="0" algn="l">
              <a:spcBef>
                <a:spcPts val="1100"/>
              </a:spcBef>
              <a:spcAft>
                <a:spcPts val="0"/>
              </a:spcAft>
              <a:buNone/>
            </a:pPr>
            <a:r>
              <a:t/>
            </a:r>
            <a:endParaRPr/>
          </a:p>
          <a:p>
            <a:pPr indent="-419100" lvl="0" marL="609600" rtl="0" algn="l">
              <a:spcBef>
                <a:spcPts val="1100"/>
              </a:spcBef>
              <a:spcAft>
                <a:spcPts val="0"/>
              </a:spcAft>
              <a:buNone/>
            </a:pPr>
            <a:r>
              <a:t/>
            </a:r>
            <a:endParaRPr/>
          </a:p>
          <a:p>
            <a:pPr indent="0" lvl="0" marL="0" rtl="0" algn="l">
              <a:spcBef>
                <a:spcPts val="1100"/>
              </a:spcBef>
              <a:spcAft>
                <a:spcPts val="0"/>
              </a:spcAft>
              <a:buNone/>
            </a:pPr>
            <a:r>
              <a:t/>
            </a:r>
            <a:endParaRPr/>
          </a:p>
        </p:txBody>
      </p:sp>
      <p:sp>
        <p:nvSpPr>
          <p:cNvPr id="855" name="Google Shape;855;p155"/>
          <p:cNvSpPr txBox="1"/>
          <p:nvPr>
            <p:ph idx="1" type="body"/>
          </p:nvPr>
        </p:nvSpPr>
        <p:spPr>
          <a:xfrm>
            <a:off x="6119008" y="86708"/>
            <a:ext cx="5247900" cy="887100"/>
          </a:xfrm>
          <a:prstGeom prst="rect">
            <a:avLst/>
          </a:prstGeom>
        </p:spPr>
        <p:txBody>
          <a:bodyPr anchorCtr="0" anchor="t" bIns="91425" lIns="91425" spcFirstLastPara="1" rIns="91425" wrap="square" tIns="91425">
            <a:noAutofit/>
          </a:bodyPr>
          <a:lstStyle/>
          <a:p>
            <a:pPr indent="0" lvl="0" marL="0" rtl="0" algn="ctr">
              <a:spcBef>
                <a:spcPts val="1100"/>
              </a:spcBef>
              <a:spcAft>
                <a:spcPts val="0"/>
              </a:spcAft>
              <a:buNone/>
            </a:pPr>
            <a:r>
              <a:rPr lang="en-US"/>
              <a:t>Company Databases</a:t>
            </a:r>
            <a:endParaRPr/>
          </a:p>
          <a:p>
            <a:pPr indent="0" lvl="0" marL="0" rtl="0" algn="l">
              <a:spcBef>
                <a:spcPts val="1100"/>
              </a:spcBef>
              <a:spcAft>
                <a:spcPts val="0"/>
              </a:spcAft>
              <a:buNone/>
            </a:pPr>
            <a:r>
              <a:t/>
            </a:r>
            <a:endParaRPr/>
          </a:p>
        </p:txBody>
      </p:sp>
      <p:graphicFrame>
        <p:nvGraphicFramePr>
          <p:cNvPr id="856" name="Google Shape;856;p155"/>
          <p:cNvGraphicFramePr/>
          <p:nvPr/>
        </p:nvGraphicFramePr>
        <p:xfrm>
          <a:off x="6238500" y="868200"/>
          <a:ext cx="3000000" cy="3000000"/>
        </p:xfrm>
        <a:graphic>
          <a:graphicData uri="http://schemas.openxmlformats.org/drawingml/2006/table">
            <a:tbl>
              <a:tblPr>
                <a:noFill/>
                <a:tableStyleId>{11E630CF-02DF-4C6B-A3FD-1E427923456A}</a:tableStyleId>
              </a:tblPr>
              <a:tblGrid>
                <a:gridCol w="1836575"/>
                <a:gridCol w="4045800"/>
              </a:tblGrid>
              <a:tr h="200025">
                <a:tc>
                  <a:txBody>
                    <a:bodyPr>
                      <a:noAutofit/>
                    </a:bodyPr>
                    <a:lstStyle/>
                    <a:p>
                      <a:pPr indent="0" lvl="0" marL="0" rtl="0" algn="ctr">
                        <a:lnSpc>
                          <a:spcPct val="115000"/>
                        </a:lnSpc>
                        <a:spcBef>
                          <a:spcPts val="0"/>
                        </a:spcBef>
                        <a:spcAft>
                          <a:spcPts val="0"/>
                        </a:spcAft>
                        <a:buNone/>
                      </a:pPr>
                      <a:r>
                        <a:rPr b="1" lang="en-US" sz="3600">
                          <a:latin typeface="Trebuchet MS"/>
                          <a:ea typeface="Trebuchet MS"/>
                          <a:cs typeface="Trebuchet MS"/>
                          <a:sym typeface="Trebuchet MS"/>
                        </a:rPr>
                        <a:t>Databases</a:t>
                      </a:r>
                      <a:endParaRPr b="1"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sz="3600">
                          <a:latin typeface="Trebuchet MS"/>
                          <a:ea typeface="Trebuchet MS"/>
                          <a:cs typeface="Trebuchet MS"/>
                          <a:sym typeface="Trebuchet MS"/>
                        </a:rPr>
                        <a:t>Information Provided</a:t>
                      </a:r>
                      <a:endParaRPr b="1"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57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CrunchBase</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Information, News Reports, Social Media Links, Product Releases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57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AngelList</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Information, News Reports, Social Media Links, Product Releases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Owler</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Information, Company Analysis, News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VentureBeat</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Technology Innovation, News Reports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57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F6S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Startup Companies, Conferences, Contests, Hackathons, Investment Information</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Mattermark</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Information, Company Analysis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Dow Jones VentureSource</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Analysis, Investor Information</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857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CB Insights</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Company Analysis, Patents, Startups, Investor Information, News Sentiment, Social Media</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Gust</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3600">
                          <a:latin typeface="Trebuchet MS"/>
                          <a:ea typeface="Trebuchet MS"/>
                          <a:cs typeface="Trebuchet MS"/>
                          <a:sym typeface="Trebuchet MS"/>
                        </a:rPr>
                        <a:t>Early-Stage Investments, Startups, Company Information</a:t>
                      </a:r>
                      <a:endParaRPr sz="3600">
                        <a:latin typeface="Trebuchet MS"/>
                        <a:ea typeface="Trebuchet MS"/>
                        <a:cs typeface="Trebuchet MS"/>
                        <a:sym typeface="Trebuchet MS"/>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bl>
          </a:graphicData>
        </a:graphic>
      </p:graphicFrame>
      <p:graphicFrame>
        <p:nvGraphicFramePr>
          <p:cNvPr id="857" name="Google Shape;857;p155"/>
          <p:cNvGraphicFramePr/>
          <p:nvPr/>
        </p:nvGraphicFramePr>
        <p:xfrm>
          <a:off x="39250" y="873500"/>
          <a:ext cx="3000000" cy="3000000"/>
        </p:xfrm>
        <a:graphic>
          <a:graphicData uri="http://schemas.openxmlformats.org/drawingml/2006/table">
            <a:tbl>
              <a:tblPr>
                <a:noFill/>
                <a:tableStyleId>{11E630CF-02DF-4C6B-A3FD-1E427923456A}</a:tableStyleId>
              </a:tblPr>
              <a:tblGrid>
                <a:gridCol w="1957750"/>
                <a:gridCol w="4111725"/>
              </a:tblGrid>
              <a:tr h="333375">
                <a:tc>
                  <a:txBody>
                    <a:bodyPr>
                      <a:noAutofit/>
                    </a:bodyPr>
                    <a:lstStyle/>
                    <a:p>
                      <a:pPr indent="0" lvl="0" marL="0" rtl="0" algn="l">
                        <a:lnSpc>
                          <a:spcPct val="100000"/>
                        </a:lnSpc>
                        <a:spcBef>
                          <a:spcPts val="0"/>
                        </a:spcBef>
                        <a:spcAft>
                          <a:spcPts val="0"/>
                        </a:spcAft>
                        <a:buNone/>
                      </a:pPr>
                      <a:r>
                        <a:rPr b="1" lang="en-US" sz="3600">
                          <a:latin typeface="Trebuchet MS"/>
                          <a:ea typeface="Trebuchet MS"/>
                          <a:cs typeface="Trebuchet MS"/>
                          <a:sym typeface="Trebuchet MS"/>
                        </a:rPr>
                        <a:t>Websites</a:t>
                      </a:r>
                      <a:endParaRPr b="1"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b="1" lang="en-US" sz="3600">
                          <a:latin typeface="Trebuchet MS"/>
                          <a:ea typeface="Trebuchet MS"/>
                          <a:cs typeface="Trebuchet MS"/>
                          <a:sym typeface="Trebuchet MS"/>
                        </a:rPr>
                        <a:t>Information Provided</a:t>
                      </a:r>
                      <a:endParaRPr b="1"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0610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Ars Technica</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New Technology Launches, News about Gadgets, </a:t>
                      </a:r>
                      <a:r>
                        <a:rPr lang="en-US" sz="3600">
                          <a:latin typeface="Trebuchet MS"/>
                          <a:ea typeface="Trebuchet MS"/>
                          <a:cs typeface="Trebuchet MS"/>
                          <a:sym typeface="Trebuchet MS"/>
                        </a:rPr>
                        <a:t>Gaming</a:t>
                      </a:r>
                      <a:r>
                        <a:rPr lang="en-US" sz="3600">
                          <a:latin typeface="Trebuchet MS"/>
                          <a:ea typeface="Trebuchet MS"/>
                          <a:cs typeface="Trebuchet MS"/>
                          <a:sym typeface="Trebuchet MS"/>
                        </a:rPr>
                        <a:t>, Science, Cars, Business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05925">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The Verge</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Product Reviews, News about Technology, Science, Culture, Cars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835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Digital Trends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Best Products Section, Products Reviews, News about all types of technology</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66125">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Mashable</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New Product Releases in Technology, Science, Business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7605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Inc.</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Startups, Innovative Ideas, Technology News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66125">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Business Wire</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Press Releases, News with Multimedia, Company Information</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1550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Business Insider</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Tech Insider, New Products, News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2325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PR Newswire</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New Presses Releases, Product Launches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528750">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Food Business News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Food Business News, Consumer Trends, Supplier Innovations, New Food Product Launches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3075">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Food Processing</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New Food Products, Food News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83075">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Mass Device</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US" sz="3600">
                          <a:latin typeface="Trebuchet MS"/>
                          <a:ea typeface="Trebuchet MS"/>
                          <a:cs typeface="Trebuchet MS"/>
                          <a:sym typeface="Trebuchet MS"/>
                        </a:rPr>
                        <a:t>Medical Product Releases, Medical News</a:t>
                      </a:r>
                      <a:endParaRPr sz="3600">
                        <a:latin typeface="Trebuchet MS"/>
                        <a:ea typeface="Trebuchet MS"/>
                        <a:cs typeface="Trebuchet MS"/>
                        <a:sym typeface="Trebuchet MS"/>
                      </a:endParaRPr>
                    </a:p>
                  </a:txBody>
                  <a:tcPr marT="19050" marB="19050" marR="28575" marL="285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15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Future Work</a:t>
            </a:r>
            <a:endParaRPr/>
          </a:p>
        </p:txBody>
      </p:sp>
      <p:sp>
        <p:nvSpPr>
          <p:cNvPr id="863" name="Google Shape;863;p156"/>
          <p:cNvSpPr txBox="1"/>
          <p:nvPr>
            <p:ph idx="1" type="body"/>
          </p:nvPr>
        </p:nvSpPr>
        <p:spPr>
          <a:xfrm>
            <a:off x="771325" y="1097024"/>
            <a:ext cx="10515600" cy="4992000"/>
          </a:xfrm>
          <a:prstGeom prst="rect">
            <a:avLst/>
          </a:prstGeom>
        </p:spPr>
        <p:txBody>
          <a:bodyPr anchorCtr="0" anchor="t" bIns="91425" lIns="91425" spcFirstLastPara="1" rIns="91425" wrap="square" tIns="91425">
            <a:noAutofit/>
          </a:bodyPr>
          <a:lstStyle/>
          <a:p>
            <a:pPr indent="-457200" lvl="0" marL="609600" rtl="0" algn="l">
              <a:lnSpc>
                <a:spcPct val="115000"/>
              </a:lnSpc>
              <a:spcBef>
                <a:spcPts val="1100"/>
              </a:spcBef>
              <a:spcAft>
                <a:spcPts val="0"/>
              </a:spcAft>
              <a:buSzPts val="2400"/>
              <a:buChar char="•"/>
            </a:pPr>
            <a:r>
              <a:rPr lang="en-US" sz="2400"/>
              <a:t>Continued data discovery of websites and databases</a:t>
            </a:r>
            <a:endParaRPr sz="2400"/>
          </a:p>
          <a:p>
            <a:pPr indent="-457200" lvl="0" marL="609600" rtl="0" algn="l">
              <a:lnSpc>
                <a:spcPct val="115000"/>
              </a:lnSpc>
              <a:spcBef>
                <a:spcPts val="0"/>
              </a:spcBef>
              <a:spcAft>
                <a:spcPts val="0"/>
              </a:spcAft>
              <a:buSzPts val="2400"/>
              <a:buChar char="•"/>
            </a:pPr>
            <a:r>
              <a:rPr lang="en-US" sz="2400"/>
              <a:t>Data collection by scraping websites and databases for product launches</a:t>
            </a:r>
            <a:endParaRPr sz="2400"/>
          </a:p>
          <a:p>
            <a:pPr indent="-457200" lvl="0" marL="609600" rtl="0" algn="l">
              <a:lnSpc>
                <a:spcPct val="115000"/>
              </a:lnSpc>
              <a:spcBef>
                <a:spcPts val="0"/>
              </a:spcBef>
              <a:spcAft>
                <a:spcPts val="0"/>
              </a:spcAft>
              <a:buSzPts val="2400"/>
              <a:buChar char="•"/>
            </a:pPr>
            <a:r>
              <a:rPr lang="en-US" sz="2400"/>
              <a:t>Other data sources:</a:t>
            </a:r>
            <a:endParaRPr sz="2400"/>
          </a:p>
          <a:p>
            <a:pPr indent="-457200" lvl="1" marL="1219200" rtl="0" algn="l">
              <a:lnSpc>
                <a:spcPct val="115000"/>
              </a:lnSpc>
              <a:spcBef>
                <a:spcPts val="0"/>
              </a:spcBef>
              <a:spcAft>
                <a:spcPts val="0"/>
              </a:spcAft>
              <a:buSzPts val="2400"/>
              <a:buChar char="•"/>
            </a:pPr>
            <a:r>
              <a:rPr lang="en-US"/>
              <a:t>Trade Magazines</a:t>
            </a:r>
            <a:endParaRPr/>
          </a:p>
          <a:p>
            <a:pPr indent="-457200" lvl="1" marL="1219200" rtl="0" algn="l">
              <a:lnSpc>
                <a:spcPct val="115000"/>
              </a:lnSpc>
              <a:spcBef>
                <a:spcPts val="0"/>
              </a:spcBef>
              <a:spcAft>
                <a:spcPts val="0"/>
              </a:spcAft>
              <a:buSzPts val="2400"/>
              <a:buChar char="•"/>
            </a:pPr>
            <a:r>
              <a:rPr lang="en-US"/>
              <a:t>Wall Street Journal Articles</a:t>
            </a:r>
            <a:endParaRPr/>
          </a:p>
          <a:p>
            <a:pPr indent="-457200" lvl="1" marL="1219200" rtl="0" algn="l">
              <a:lnSpc>
                <a:spcPct val="115000"/>
              </a:lnSpc>
              <a:spcBef>
                <a:spcPts val="0"/>
              </a:spcBef>
              <a:spcAft>
                <a:spcPts val="0"/>
              </a:spcAft>
              <a:buSzPts val="2400"/>
              <a:buChar char="•"/>
            </a:pPr>
            <a:r>
              <a:rPr lang="en-US"/>
              <a:t>SEC Filings</a:t>
            </a:r>
            <a:endParaRPr/>
          </a:p>
          <a:p>
            <a:pPr indent="-457200" lvl="0" marL="609600" rtl="0" algn="l">
              <a:lnSpc>
                <a:spcPct val="115000"/>
              </a:lnSpc>
              <a:spcBef>
                <a:spcPts val="0"/>
              </a:spcBef>
              <a:spcAft>
                <a:spcPts val="0"/>
              </a:spcAft>
              <a:buSzPts val="2400"/>
              <a:buChar char="•"/>
            </a:pPr>
            <a:r>
              <a:rPr lang="en-US" sz="2400"/>
              <a:t>Company interviews to</a:t>
            </a:r>
            <a:endParaRPr sz="2400"/>
          </a:p>
          <a:p>
            <a:pPr indent="-457200" lvl="1" marL="1219200" rtl="0" algn="l">
              <a:lnSpc>
                <a:spcPct val="115000"/>
              </a:lnSpc>
              <a:spcBef>
                <a:spcPts val="0"/>
              </a:spcBef>
              <a:spcAft>
                <a:spcPts val="0"/>
              </a:spcAft>
              <a:buSzPts val="2400"/>
              <a:buChar char="•"/>
            </a:pPr>
            <a:r>
              <a:rPr lang="en-US"/>
              <a:t>u</a:t>
            </a:r>
            <a:r>
              <a:rPr lang="en-US"/>
              <a:t>nderstand innovation strategies</a:t>
            </a:r>
            <a:endParaRPr/>
          </a:p>
          <a:p>
            <a:pPr indent="-457200" lvl="1" marL="1219200" rtl="0" algn="l">
              <a:lnSpc>
                <a:spcPct val="115000"/>
              </a:lnSpc>
              <a:spcBef>
                <a:spcPts val="0"/>
              </a:spcBef>
              <a:spcAft>
                <a:spcPts val="0"/>
              </a:spcAft>
              <a:buSzPts val="2400"/>
              <a:buChar char="•"/>
            </a:pPr>
            <a:r>
              <a:rPr lang="en-US"/>
              <a:t>identify data sources</a:t>
            </a:r>
            <a:endParaRPr/>
          </a:p>
          <a:p>
            <a:pPr indent="-457200" lvl="1" marL="1219200" rtl="0" algn="l">
              <a:lnSpc>
                <a:spcPct val="115000"/>
              </a:lnSpc>
              <a:spcBef>
                <a:spcPts val="0"/>
              </a:spcBef>
              <a:spcAft>
                <a:spcPts val="0"/>
              </a:spcAft>
              <a:buSzPts val="2400"/>
              <a:buChar char="•"/>
            </a:pPr>
            <a:r>
              <a:rPr lang="en-US"/>
              <a:t>validate findings (follow-up interviews)</a:t>
            </a:r>
            <a:endParaRPr/>
          </a:p>
          <a:p>
            <a:pPr indent="0" lvl="0" marL="0" rtl="0" algn="l">
              <a:lnSpc>
                <a:spcPct val="115000"/>
              </a:lnSpc>
              <a:spcBef>
                <a:spcPts val="1100"/>
              </a:spcBef>
              <a:spcAft>
                <a:spcPts val="0"/>
              </a:spcAft>
              <a:buNone/>
            </a:pPr>
            <a:r>
              <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867" name="Shape 867"/>
        <p:cNvGrpSpPr/>
        <p:nvPr/>
      </p:nvGrpSpPr>
      <p:grpSpPr>
        <a:xfrm>
          <a:off x="0" y="0"/>
          <a:ext cx="0" cy="0"/>
          <a:chOff x="0" y="0"/>
          <a:chExt cx="0" cy="0"/>
        </a:xfrm>
      </p:grpSpPr>
      <p:sp>
        <p:nvSpPr>
          <p:cNvPr id="868" name="Google Shape;868;p157"/>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STEM Education </a:t>
            </a:r>
            <a:endParaRPr sz="3200"/>
          </a:p>
        </p:txBody>
      </p:sp>
      <p:sp>
        <p:nvSpPr>
          <p:cNvPr id="869" name="Google Shape;869;p157"/>
          <p:cNvSpPr txBox="1"/>
          <p:nvPr/>
        </p:nvSpPr>
        <p:spPr>
          <a:xfrm>
            <a:off x="272250" y="3586550"/>
            <a:ext cx="11725500" cy="165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PI &amp; Co-PI: </a:t>
            </a:r>
            <a:r>
              <a:rPr lang="en-US" sz="2000">
                <a:solidFill>
                  <a:srgbClr val="44546A"/>
                </a:solidFill>
                <a:latin typeface="Trebuchet MS"/>
                <a:ea typeface="Trebuchet MS"/>
                <a:cs typeface="Trebuchet MS"/>
                <a:sym typeface="Trebuchet MS"/>
              </a:rPr>
              <a:t>Bianica Pires &amp; </a:t>
            </a:r>
            <a:r>
              <a:rPr lang="en-US" sz="2000">
                <a:solidFill>
                  <a:schemeClr val="dk2"/>
                </a:solidFill>
                <a:latin typeface="Trebuchet MS"/>
                <a:ea typeface="Trebuchet MS"/>
                <a:cs typeface="Trebuchet MS"/>
                <a:sym typeface="Trebuchet MS"/>
              </a:rPr>
              <a:t>Stephanie Shipp</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Team: </a:t>
            </a:r>
            <a:r>
              <a:rPr lang="en-US" sz="2000">
                <a:solidFill>
                  <a:srgbClr val="44546A"/>
                </a:solidFill>
                <a:latin typeface="Trebuchet MS"/>
                <a:ea typeface="Trebuchet MS"/>
                <a:cs typeface="Trebuchet MS"/>
                <a:sym typeface="Trebuchet MS"/>
              </a:rPr>
              <a:t>Madison Arnbarger(VT), Ben Swartz(VT</a:t>
            </a:r>
            <a:r>
              <a:rPr lang="en-US" sz="2000">
                <a:solidFill>
                  <a:srgbClr val="44546A"/>
                </a:solidFill>
                <a:latin typeface="Trebuchet MS"/>
                <a:ea typeface="Trebuchet MS"/>
                <a:cs typeface="Trebuchet MS"/>
                <a:sym typeface="Trebuchet MS"/>
              </a:rPr>
              <a:t>), Chanida Lerdritsomboon(VT),</a:t>
            </a:r>
            <a:r>
              <a:rPr lang="en-US" sz="2000">
                <a:solidFill>
                  <a:srgbClr val="44546A"/>
                </a:solidFill>
                <a:latin typeface="Trebuchet MS"/>
                <a:ea typeface="Trebuchet MS"/>
                <a:cs typeface="Trebuchet MS"/>
                <a:sym typeface="Trebuchet MS"/>
              </a:rPr>
              <a:t> Hannah Brinkley(VT)</a:t>
            </a:r>
            <a:endParaRPr sz="2000">
              <a:solidFill>
                <a:srgbClr val="44546A"/>
              </a:solidFill>
              <a:latin typeface="Trebuchet MS"/>
              <a:ea typeface="Trebuchet MS"/>
              <a:cs typeface="Trebuchet MS"/>
              <a:sym typeface="Trebuchet MS"/>
            </a:endParaRPr>
          </a:p>
          <a:p>
            <a:pPr indent="0" lvl="0" marL="0" rtl="0" algn="l">
              <a:lnSpc>
                <a:spcPct val="90000"/>
              </a:lnSpc>
              <a:spcBef>
                <a:spcPts val="0"/>
              </a:spcBef>
              <a:spcAft>
                <a:spcPts val="0"/>
              </a:spcAft>
              <a:buNone/>
            </a:pPr>
            <a:r>
              <a:rPr b="1" lang="en-US" sz="2000">
                <a:solidFill>
                  <a:srgbClr val="44546A"/>
                </a:solidFill>
                <a:latin typeface="Trebuchet MS"/>
                <a:ea typeface="Trebuchet MS"/>
                <a:cs typeface="Trebuchet MS"/>
                <a:sym typeface="Trebuchet MS"/>
              </a:rPr>
              <a:t>Sponsor: </a:t>
            </a:r>
            <a:r>
              <a:rPr lang="en-US" sz="2000">
                <a:solidFill>
                  <a:schemeClr val="dk2"/>
                </a:solidFill>
                <a:latin typeface="Trebuchet MS"/>
                <a:ea typeface="Trebuchet MS"/>
                <a:cs typeface="Trebuchet MS"/>
                <a:sym typeface="Trebuchet MS"/>
              </a:rPr>
              <a:t>National Science Foundation (NSF) – </a:t>
            </a:r>
            <a:endParaRPr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rPr lang="en-US" sz="2000">
                <a:solidFill>
                  <a:schemeClr val="dk2"/>
                </a:solidFill>
                <a:latin typeface="Trebuchet MS"/>
                <a:ea typeface="Trebuchet MS"/>
                <a:cs typeface="Trebuchet MS"/>
                <a:sym typeface="Trebuchet MS"/>
              </a:rPr>
              <a:t>National Center for Science and Engineering Statistics (NCSES)</a:t>
            </a:r>
            <a:endParaRPr b="1" sz="2000">
              <a:solidFill>
                <a:schemeClr val="dk2"/>
              </a:solidFill>
              <a:latin typeface="Trebuchet MS"/>
              <a:ea typeface="Trebuchet MS"/>
              <a:cs typeface="Trebuchet MS"/>
              <a:sym typeface="Trebuchet MS"/>
            </a:endParaRPr>
          </a:p>
          <a:p>
            <a:pPr indent="0" lvl="0" marL="0" rtl="0" algn="l">
              <a:lnSpc>
                <a:spcPct val="90000"/>
              </a:lnSpc>
              <a:spcBef>
                <a:spcPts val="0"/>
              </a:spcBef>
              <a:spcAft>
                <a:spcPts val="0"/>
              </a:spcAft>
              <a:buNone/>
            </a:pPr>
            <a:r>
              <a:t/>
            </a:r>
            <a:endParaRPr b="1" sz="2000">
              <a:solidFill>
                <a:srgbClr val="44546A"/>
              </a:solidFill>
              <a:latin typeface="Trebuchet MS"/>
              <a:ea typeface="Trebuchet MS"/>
              <a:cs typeface="Trebuchet MS"/>
              <a:sym typeface="Trebuchet MS"/>
            </a:endParaRPr>
          </a:p>
        </p:txBody>
      </p:sp>
      <p:pic>
        <p:nvPicPr>
          <p:cNvPr id="870" name="Google Shape;870;p157"/>
          <p:cNvPicPr preferRelativeResize="0"/>
          <p:nvPr/>
        </p:nvPicPr>
        <p:blipFill rotWithShape="1">
          <a:blip r:embed="rId4">
            <a:alphaModFix/>
          </a:blip>
          <a:srcRect b="0" l="0" r="0" t="0"/>
          <a:stretch/>
        </p:blipFill>
        <p:spPr>
          <a:xfrm>
            <a:off x="4449900" y="5242252"/>
            <a:ext cx="1613100" cy="1075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58"/>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Introduction</a:t>
            </a:r>
            <a:endParaRPr sz="3200"/>
          </a:p>
        </p:txBody>
      </p:sp>
      <p:sp>
        <p:nvSpPr>
          <p:cNvPr id="876" name="Google Shape;876;p158"/>
          <p:cNvSpPr txBox="1"/>
          <p:nvPr>
            <p:ph idx="1" type="body"/>
          </p:nvPr>
        </p:nvSpPr>
        <p:spPr>
          <a:xfrm>
            <a:off x="612475" y="1021976"/>
            <a:ext cx="10642200" cy="5240100"/>
          </a:xfrm>
          <a:prstGeom prst="rect">
            <a:avLst/>
          </a:prstGeom>
          <a:noFill/>
          <a:ln>
            <a:noFill/>
          </a:ln>
        </p:spPr>
        <p:txBody>
          <a:bodyPr anchorCtr="0" anchor="t" bIns="45700" lIns="91425" spcFirstLastPara="1" rIns="91425" wrap="square" tIns="45700">
            <a:noAutofit/>
          </a:bodyPr>
          <a:lstStyle/>
          <a:p>
            <a:pPr indent="-406400" lvl="0" marL="457200" rtl="0" algn="l">
              <a:lnSpc>
                <a:spcPct val="100000"/>
              </a:lnSpc>
              <a:spcBef>
                <a:spcPts val="0"/>
              </a:spcBef>
              <a:spcAft>
                <a:spcPts val="0"/>
              </a:spcAft>
              <a:buSzPts val="2800"/>
              <a:buFont typeface="Gill Sans"/>
              <a:buChar char="●"/>
            </a:pPr>
            <a:r>
              <a:rPr lang="en-US">
                <a:latin typeface="Gill Sans"/>
                <a:ea typeface="Gill Sans"/>
                <a:cs typeface="Gill Sans"/>
                <a:sym typeface="Gill Sans"/>
              </a:rPr>
              <a:t>What are the education and workforce pathways that lead to a STEM-enabled occupation? </a:t>
            </a:r>
            <a:r>
              <a:rPr b="1" lang="en-US">
                <a:solidFill>
                  <a:srgbClr val="0000FF"/>
                </a:solidFill>
                <a:latin typeface="Gill Sans"/>
                <a:ea typeface="Gill Sans"/>
                <a:cs typeface="Gill Sans"/>
                <a:sym typeface="Gill Sans"/>
              </a:rPr>
              <a:t>(Employee Perspective)</a:t>
            </a:r>
            <a:endParaRPr b="1">
              <a:solidFill>
                <a:srgbClr val="0000FF"/>
              </a:solidFill>
              <a:latin typeface="Gill Sans"/>
              <a:ea typeface="Gill Sans"/>
              <a:cs typeface="Gill Sans"/>
              <a:sym typeface="Gill Sans"/>
            </a:endParaRPr>
          </a:p>
          <a:p>
            <a:pPr indent="-381000" lvl="1" marL="914400" rtl="0" algn="l">
              <a:lnSpc>
                <a:spcPct val="100000"/>
              </a:lnSpc>
              <a:spcBef>
                <a:spcPts val="1500"/>
              </a:spcBef>
              <a:spcAft>
                <a:spcPts val="0"/>
              </a:spcAft>
              <a:buSzPts val="2400"/>
              <a:buFont typeface="Gill Sans"/>
              <a:buChar char="○"/>
            </a:pPr>
            <a:r>
              <a:rPr lang="en-US">
                <a:latin typeface="Gill Sans"/>
                <a:ea typeface="Gill Sans"/>
                <a:cs typeface="Gill Sans"/>
                <a:sym typeface="Gill Sans"/>
              </a:rPr>
              <a:t>What are STEM pathways for sub-baccalaureate populations? e.g. high school and community college graduates, vocational/ apprenticeship training, other.</a:t>
            </a:r>
            <a:endParaRPr>
              <a:latin typeface="Gill Sans"/>
              <a:ea typeface="Gill Sans"/>
              <a:cs typeface="Gill Sans"/>
              <a:sym typeface="Gill Sans"/>
            </a:endParaRPr>
          </a:p>
          <a:p>
            <a:pPr indent="-381000" lvl="1" marL="914400" rtl="0" algn="l">
              <a:lnSpc>
                <a:spcPct val="100000"/>
              </a:lnSpc>
              <a:spcBef>
                <a:spcPts val="1500"/>
              </a:spcBef>
              <a:spcAft>
                <a:spcPts val="0"/>
              </a:spcAft>
              <a:buSzPts val="2400"/>
              <a:buFont typeface="Gill Sans"/>
              <a:buChar char="○"/>
            </a:pPr>
            <a:r>
              <a:rPr lang="en-US">
                <a:latin typeface="Gill Sans"/>
                <a:ea typeface="Gill Sans"/>
                <a:cs typeface="Gill Sans"/>
                <a:sym typeface="Gill Sans"/>
              </a:rPr>
              <a:t>What are STEM pathways for women and minorities? Where along the pathway do they leave?</a:t>
            </a:r>
            <a:endParaRPr sz="2400">
              <a:latin typeface="Gill Sans"/>
              <a:ea typeface="Gill Sans"/>
              <a:cs typeface="Gill Sans"/>
              <a:sym typeface="Gill Sans"/>
            </a:endParaRPr>
          </a:p>
          <a:p>
            <a:pPr indent="-406400" lvl="0" marL="457200" rtl="0" algn="l">
              <a:spcBef>
                <a:spcPts val="1500"/>
              </a:spcBef>
              <a:spcAft>
                <a:spcPts val="0"/>
              </a:spcAft>
              <a:buSzPts val="2800"/>
              <a:buFont typeface="Gill Sans"/>
              <a:buChar char="●"/>
            </a:pPr>
            <a:r>
              <a:rPr lang="en-US">
                <a:latin typeface="Gill Sans"/>
                <a:ea typeface="Gill Sans"/>
                <a:cs typeface="Gill Sans"/>
                <a:sym typeface="Gill Sans"/>
              </a:rPr>
              <a:t>What are the skills and knowledge expected by employers of these occupations? </a:t>
            </a:r>
            <a:r>
              <a:rPr b="1" lang="en-US">
                <a:solidFill>
                  <a:srgbClr val="0000FF"/>
                </a:solidFill>
                <a:latin typeface="Gill Sans"/>
                <a:ea typeface="Gill Sans"/>
                <a:cs typeface="Gill Sans"/>
                <a:sym typeface="Gill Sans"/>
              </a:rPr>
              <a:t>(Employer Perspective)</a:t>
            </a:r>
            <a:endParaRPr b="1">
              <a:solidFill>
                <a:srgbClr val="0000FF"/>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59"/>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Literature Review</a:t>
            </a:r>
            <a:endParaRPr sz="3200"/>
          </a:p>
        </p:txBody>
      </p:sp>
      <p:sp>
        <p:nvSpPr>
          <p:cNvPr id="882" name="Google Shape;882;p159"/>
          <p:cNvSpPr txBox="1"/>
          <p:nvPr>
            <p:ph idx="1" type="body"/>
          </p:nvPr>
        </p:nvSpPr>
        <p:spPr>
          <a:xfrm>
            <a:off x="612475" y="945776"/>
            <a:ext cx="10642200" cy="52401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Definition of STEM is inconsistent throughout the literature</a:t>
            </a:r>
            <a:endParaRPr sz="2170">
              <a:latin typeface="Gill Sans"/>
              <a:ea typeface="Gill Sans"/>
              <a:cs typeface="Gill Sans"/>
              <a:sym typeface="Gill Sans"/>
            </a:endParaRPr>
          </a:p>
          <a:p>
            <a:pPr indent="-213994" lvl="1" marL="6858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STEM versus STEM-related</a:t>
            </a:r>
            <a:endParaRPr sz="2170">
              <a:latin typeface="Gill Sans"/>
              <a:ea typeface="Gill Sans"/>
              <a:cs typeface="Gill Sans"/>
              <a:sym typeface="Gill Sans"/>
            </a:endParaRPr>
          </a:p>
          <a:p>
            <a:pPr indent="-213994" lvl="1" marL="6858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NSF Science &amp; Engineering (S&amp;E) fields; Bureau of Labor Statistics 2012, Standard Occupational Classification Policy Committee (SOCPC); Occupational Information Network (O*NET) STEM classifications</a:t>
            </a:r>
            <a:endParaRPr sz="2170">
              <a:latin typeface="Gill Sans"/>
              <a:ea typeface="Gill Sans"/>
              <a:cs typeface="Gill Sans"/>
              <a:sym typeface="Gill Sans"/>
            </a:endParaRPr>
          </a:p>
          <a:p>
            <a:pPr indent="-228600" lvl="0" marL="2286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Focus in the literature is on knowledge, skills, and abilities (KSAs) of STEM occupations versus STEM pathways</a:t>
            </a:r>
            <a:endParaRPr sz="2170">
              <a:latin typeface="Gill Sans"/>
              <a:ea typeface="Gill Sans"/>
              <a:cs typeface="Gill Sans"/>
              <a:sym typeface="Gill Sans"/>
            </a:endParaRPr>
          </a:p>
          <a:p>
            <a:pPr indent="-228600" lvl="0" marL="2286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The role of sub-baccalaureate degrees in STEM careers are not as well understood</a:t>
            </a:r>
            <a:endParaRPr sz="2170">
              <a:latin typeface="Gill Sans"/>
              <a:ea typeface="Gill Sans"/>
              <a:cs typeface="Gill Sans"/>
              <a:sym typeface="Gill Sans"/>
            </a:endParaRPr>
          </a:p>
          <a:p>
            <a:pPr indent="-213994" lvl="1" marL="6858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However, half of STEM occupations do not require a bachelor’s degree </a:t>
            </a:r>
            <a:endParaRPr sz="2170">
              <a:latin typeface="Gill Sans"/>
              <a:ea typeface="Gill Sans"/>
              <a:cs typeface="Gill Sans"/>
              <a:sym typeface="Gill Sans"/>
            </a:endParaRPr>
          </a:p>
          <a:p>
            <a:pPr indent="-188595" lvl="0" marL="2286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Women and minorities do not fare as well in terms of salaries, promotions, and persistence (more tend to shift to non-STEM occupations)</a:t>
            </a:r>
            <a:endParaRPr sz="2170">
              <a:latin typeface="Gill Sans"/>
              <a:ea typeface="Gill Sans"/>
              <a:cs typeface="Gill Sans"/>
              <a:sym typeface="Gill Sans"/>
            </a:endParaRPr>
          </a:p>
          <a:p>
            <a:pPr indent="-188595" lvl="0" marL="228600" marR="0" rtl="0" algn="l">
              <a:lnSpc>
                <a:spcPct val="70000"/>
              </a:lnSpc>
              <a:spcBef>
                <a:spcPts val="1000"/>
              </a:spcBef>
              <a:spcAft>
                <a:spcPts val="0"/>
              </a:spcAft>
              <a:buClr>
                <a:schemeClr val="dk2"/>
              </a:buClr>
              <a:buSzPts val="2170"/>
              <a:buFont typeface="Gill Sans"/>
              <a:buChar char="•"/>
            </a:pPr>
            <a:r>
              <a:rPr lang="en-US" sz="2170">
                <a:latin typeface="Gill Sans"/>
                <a:ea typeface="Gill Sans"/>
                <a:cs typeface="Gill Sans"/>
                <a:sym typeface="Gill Sans"/>
              </a:rPr>
              <a:t>Existing STEM pathways focus on bachelor’s degree to occupation (e.g., Census)</a:t>
            </a:r>
            <a:endParaRPr sz="2170">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6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200"/>
              <a:t>Traditional Pathway Map</a:t>
            </a:r>
            <a:endParaRPr sz="3200"/>
          </a:p>
        </p:txBody>
      </p:sp>
      <p:sp>
        <p:nvSpPr>
          <p:cNvPr id="889" name="Google Shape;889;p160"/>
          <p:cNvSpPr txBox="1"/>
          <p:nvPr/>
        </p:nvSpPr>
        <p:spPr>
          <a:xfrm>
            <a:off x="891675" y="6205225"/>
            <a:ext cx="4613700" cy="65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SOURCE: U.S. Census Bureau, 2012 American Community Survey.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https://www.census.gov/dataviz/visualizations/stem/stem-html/</a:t>
            </a:r>
            <a:endParaRPr sz="1200">
              <a:solidFill>
                <a:schemeClr val="dk1"/>
              </a:solidFill>
              <a:latin typeface="Calibri"/>
              <a:ea typeface="Calibri"/>
              <a:cs typeface="Calibri"/>
              <a:sym typeface="Calibri"/>
            </a:endParaRPr>
          </a:p>
        </p:txBody>
      </p:sp>
      <p:pic>
        <p:nvPicPr>
          <p:cNvPr descr="Screen Shot 2017-07-11 at 11.21.35 AM.png" id="890" name="Google Shape;890;p160"/>
          <p:cNvPicPr preferRelativeResize="0"/>
          <p:nvPr/>
        </p:nvPicPr>
        <p:blipFill>
          <a:blip r:embed="rId3">
            <a:alphaModFix/>
          </a:blip>
          <a:stretch>
            <a:fillRect/>
          </a:stretch>
        </p:blipFill>
        <p:spPr>
          <a:xfrm>
            <a:off x="0" y="1174499"/>
            <a:ext cx="5992983" cy="4852600"/>
          </a:xfrm>
          <a:prstGeom prst="rect">
            <a:avLst/>
          </a:prstGeom>
          <a:noFill/>
          <a:ln>
            <a:noFill/>
          </a:ln>
        </p:spPr>
      </p:pic>
      <p:pic>
        <p:nvPicPr>
          <p:cNvPr descr="Screen Shot 2017-07-11 at 11.21.52 AM.png" id="891" name="Google Shape;891;p160"/>
          <p:cNvPicPr preferRelativeResize="0"/>
          <p:nvPr/>
        </p:nvPicPr>
        <p:blipFill>
          <a:blip r:embed="rId4">
            <a:alphaModFix/>
          </a:blip>
          <a:stretch>
            <a:fillRect/>
          </a:stretch>
        </p:blipFill>
        <p:spPr>
          <a:xfrm>
            <a:off x="6237079" y="1174500"/>
            <a:ext cx="5954922" cy="4852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61"/>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Occupation Case Studies </a:t>
            </a:r>
            <a:endParaRPr sz="3200"/>
          </a:p>
        </p:txBody>
      </p:sp>
      <p:sp>
        <p:nvSpPr>
          <p:cNvPr id="897" name="Google Shape;897;p161"/>
          <p:cNvSpPr txBox="1"/>
          <p:nvPr>
            <p:ph idx="1" type="body"/>
          </p:nvPr>
        </p:nvSpPr>
        <p:spPr>
          <a:xfrm>
            <a:off x="807875" y="1021975"/>
            <a:ext cx="10446600" cy="5240100"/>
          </a:xfrm>
          <a:prstGeom prst="rect">
            <a:avLst/>
          </a:prstGeom>
          <a:noFill/>
          <a:ln>
            <a:noFill/>
          </a:ln>
        </p:spPr>
        <p:txBody>
          <a:bodyPr anchorCtr="0" anchor="t" bIns="45700" lIns="91425" spcFirstLastPara="1" rIns="91425" wrap="square" tIns="45700">
            <a:noAutofit/>
          </a:bodyPr>
          <a:lstStyle/>
          <a:p>
            <a:pPr indent="-243205" lvl="0" marL="228600" marR="0" rtl="0" algn="l">
              <a:lnSpc>
                <a:spcPct val="70000"/>
              </a:lnSpc>
              <a:spcBef>
                <a:spcPts val="1000"/>
              </a:spcBef>
              <a:spcAft>
                <a:spcPts val="0"/>
              </a:spcAft>
              <a:buClr>
                <a:schemeClr val="dk2"/>
              </a:buClr>
              <a:buSzPts val="2400"/>
              <a:buFont typeface="Gill Sans"/>
              <a:buChar char="●"/>
            </a:pPr>
            <a:r>
              <a:rPr lang="en-US" sz="2400">
                <a:latin typeface="Gill Sans"/>
                <a:ea typeface="Gill Sans"/>
                <a:cs typeface="Gill Sans"/>
                <a:sym typeface="Gill Sans"/>
              </a:rPr>
              <a:t>We selected three STEM occupations with a diversity of traditional and non-traditional pathways</a:t>
            </a:r>
            <a:endParaRPr sz="2400">
              <a:latin typeface="Gill Sans"/>
              <a:ea typeface="Gill Sans"/>
              <a:cs typeface="Gill Sans"/>
              <a:sym typeface="Gill Sans"/>
            </a:endParaRPr>
          </a:p>
          <a:p>
            <a:pPr indent="-228600" lvl="1" marL="685800" marR="0" rtl="0" algn="l">
              <a:lnSpc>
                <a:spcPct val="70000"/>
              </a:lnSpc>
              <a:spcBef>
                <a:spcPts val="1000"/>
              </a:spcBef>
              <a:spcAft>
                <a:spcPts val="0"/>
              </a:spcAft>
              <a:buClr>
                <a:schemeClr val="dk2"/>
              </a:buClr>
              <a:buSzPts val="2400"/>
              <a:buFont typeface="Gill Sans"/>
              <a:buChar char="○"/>
            </a:pPr>
            <a:r>
              <a:rPr lang="en-US">
                <a:latin typeface="Gill Sans"/>
                <a:ea typeface="Gill Sans"/>
                <a:cs typeface="Gill Sans"/>
                <a:sym typeface="Gill Sans"/>
              </a:rPr>
              <a:t>Dental Hygienist</a:t>
            </a:r>
            <a:endParaRPr>
              <a:latin typeface="Gill Sans"/>
              <a:ea typeface="Gill Sans"/>
              <a:cs typeface="Gill Sans"/>
              <a:sym typeface="Gill Sans"/>
            </a:endParaRPr>
          </a:p>
          <a:p>
            <a:pPr indent="-228600" lvl="1" marL="685800" marR="0" rtl="0" algn="l">
              <a:lnSpc>
                <a:spcPct val="70000"/>
              </a:lnSpc>
              <a:spcBef>
                <a:spcPts val="1000"/>
              </a:spcBef>
              <a:spcAft>
                <a:spcPts val="0"/>
              </a:spcAft>
              <a:buClr>
                <a:schemeClr val="dk2"/>
              </a:buClr>
              <a:buSzPts val="2400"/>
              <a:buFont typeface="Gill Sans"/>
              <a:buChar char="○"/>
            </a:pPr>
            <a:r>
              <a:rPr lang="en-US">
                <a:latin typeface="Gill Sans"/>
                <a:ea typeface="Gill Sans"/>
                <a:cs typeface="Gill Sans"/>
                <a:sym typeface="Gill Sans"/>
              </a:rPr>
              <a:t>Environmental Engineer</a:t>
            </a:r>
            <a:endParaRPr>
              <a:latin typeface="Gill Sans"/>
              <a:ea typeface="Gill Sans"/>
              <a:cs typeface="Gill Sans"/>
              <a:sym typeface="Gill Sans"/>
            </a:endParaRPr>
          </a:p>
          <a:p>
            <a:pPr indent="-228600" lvl="1" marL="685800" marR="0" rtl="0" algn="l">
              <a:lnSpc>
                <a:spcPct val="70000"/>
              </a:lnSpc>
              <a:spcBef>
                <a:spcPts val="1000"/>
              </a:spcBef>
              <a:spcAft>
                <a:spcPts val="0"/>
              </a:spcAft>
              <a:buClr>
                <a:schemeClr val="dk2"/>
              </a:buClr>
              <a:buSzPts val="2400"/>
              <a:buFont typeface="Gill Sans"/>
              <a:buChar char="○"/>
            </a:pPr>
            <a:r>
              <a:rPr lang="en-US">
                <a:latin typeface="Gill Sans"/>
                <a:ea typeface="Gill Sans"/>
                <a:cs typeface="Gill Sans"/>
                <a:sym typeface="Gill Sans"/>
              </a:rPr>
              <a:t>Junior Software Developer</a:t>
            </a:r>
            <a:endParaRPr sz="3000">
              <a:latin typeface="Gill Sans"/>
              <a:ea typeface="Gill Sans"/>
              <a:cs typeface="Gill Sans"/>
              <a:sym typeface="Gill Sans"/>
            </a:endParaRPr>
          </a:p>
          <a:p>
            <a:pPr indent="0" lvl="0" marL="0" marR="0" rtl="0" algn="l">
              <a:lnSpc>
                <a:spcPct val="70000"/>
              </a:lnSpc>
              <a:spcBef>
                <a:spcPts val="1000"/>
              </a:spcBef>
              <a:spcAft>
                <a:spcPts val="0"/>
              </a:spcAft>
              <a:buNone/>
            </a:pPr>
            <a:r>
              <a:t/>
            </a:r>
            <a:endParaRPr sz="2170">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62"/>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Data Discovery</a:t>
            </a:r>
            <a:endParaRPr sz="3200"/>
          </a:p>
        </p:txBody>
      </p:sp>
      <p:sp>
        <p:nvSpPr>
          <p:cNvPr id="903" name="Google Shape;903;p162"/>
          <p:cNvSpPr txBox="1"/>
          <p:nvPr>
            <p:ph idx="1" type="body"/>
          </p:nvPr>
        </p:nvSpPr>
        <p:spPr>
          <a:xfrm>
            <a:off x="612475" y="1021976"/>
            <a:ext cx="10642200" cy="5240100"/>
          </a:xfrm>
          <a:prstGeom prst="rect">
            <a:avLst/>
          </a:prstGeom>
          <a:noFill/>
          <a:ln>
            <a:noFill/>
          </a:ln>
        </p:spPr>
        <p:txBody>
          <a:bodyPr anchorCtr="0" anchor="t" bIns="45700" lIns="91425" spcFirstLastPara="1" rIns="91425" wrap="square" tIns="45700">
            <a:noAutofit/>
          </a:bodyPr>
          <a:lstStyle/>
          <a:p>
            <a:pPr indent="-241300" lvl="0" marL="228600" rtl="0" algn="l">
              <a:lnSpc>
                <a:spcPct val="100000"/>
              </a:lnSpc>
              <a:spcBef>
                <a:spcPts val="0"/>
              </a:spcBef>
              <a:spcAft>
                <a:spcPts val="0"/>
              </a:spcAft>
              <a:buClr>
                <a:schemeClr val="dk2"/>
              </a:buClr>
              <a:buSzPts val="3000"/>
              <a:buFont typeface="Gill Sans"/>
              <a:buChar char="•"/>
            </a:pPr>
            <a:r>
              <a:rPr lang="en-US" sz="3000">
                <a:latin typeface="Gill Sans"/>
                <a:ea typeface="Gill Sans"/>
                <a:cs typeface="Gill Sans"/>
                <a:sym typeface="Gill Sans"/>
              </a:rPr>
              <a:t>The data discovery process involved documenting and evaluating approximately 20 different data sources</a:t>
            </a:r>
            <a:endParaRPr sz="3000">
              <a:latin typeface="Gill Sans"/>
              <a:ea typeface="Gill Sans"/>
              <a:cs typeface="Gill Sans"/>
              <a:sym typeface="Gill Sans"/>
            </a:endParaRPr>
          </a:p>
          <a:p>
            <a:pPr indent="-241300" lvl="0" marL="228600" rtl="0" algn="l">
              <a:lnSpc>
                <a:spcPct val="100000"/>
              </a:lnSpc>
              <a:spcBef>
                <a:spcPts val="1000"/>
              </a:spcBef>
              <a:spcAft>
                <a:spcPts val="0"/>
              </a:spcAft>
              <a:buClr>
                <a:schemeClr val="dk2"/>
              </a:buClr>
              <a:buSzPts val="3000"/>
              <a:buFont typeface="Gill Sans"/>
              <a:buChar char="•"/>
            </a:pPr>
            <a:r>
              <a:rPr lang="en-US" sz="3000">
                <a:latin typeface="Gill Sans"/>
                <a:ea typeface="Gill Sans"/>
                <a:cs typeface="Gill Sans"/>
                <a:sym typeface="Gill Sans"/>
              </a:rPr>
              <a:t>Data sources we evaluated include</a:t>
            </a:r>
            <a:endParaRPr sz="3000">
              <a:latin typeface="Gill Sans"/>
              <a:ea typeface="Gill Sans"/>
              <a:cs typeface="Gill Sans"/>
              <a:sym typeface="Gill Sans"/>
            </a:endParaRPr>
          </a:p>
          <a:p>
            <a:pPr indent="-228600" lvl="1" marL="685800" marR="0" rtl="0" algn="l">
              <a:lnSpc>
                <a:spcPct val="100000"/>
              </a:lnSpc>
              <a:spcBef>
                <a:spcPts val="0"/>
              </a:spcBef>
              <a:spcAft>
                <a:spcPts val="0"/>
              </a:spcAft>
              <a:buClr>
                <a:schemeClr val="dk2"/>
              </a:buClr>
              <a:buSzPts val="2400"/>
              <a:buFont typeface="Gill Sans"/>
              <a:buChar char="•"/>
            </a:pPr>
            <a:r>
              <a:rPr b="1" lang="en-US">
                <a:latin typeface="Gill Sans"/>
                <a:ea typeface="Gill Sans"/>
                <a:cs typeface="Gill Sans"/>
                <a:sym typeface="Gill Sans"/>
              </a:rPr>
              <a:t>Surveys</a:t>
            </a:r>
            <a:r>
              <a:rPr lang="en-US">
                <a:latin typeface="Gill Sans"/>
                <a:ea typeface="Gill Sans"/>
                <a:cs typeface="Gill Sans"/>
                <a:sym typeface="Gill Sans"/>
              </a:rPr>
              <a:t>: Integrated Postsecondary Education Data System (IPEDS), </a:t>
            </a:r>
            <a:r>
              <a:rPr lang="en-US" sz="2170">
                <a:latin typeface="Gill Sans"/>
                <a:ea typeface="Gill Sans"/>
                <a:cs typeface="Gill Sans"/>
                <a:sym typeface="Gill Sans"/>
              </a:rPr>
              <a:t>Occupational Information Network (O*NET)</a:t>
            </a:r>
            <a:r>
              <a:rPr lang="en-US">
                <a:latin typeface="Gill Sans"/>
                <a:ea typeface="Gill Sans"/>
                <a:cs typeface="Gill Sans"/>
                <a:sym typeface="Gill Sans"/>
              </a:rPr>
              <a:t>, Occupational Employment Statistics (OES), Scientists and Engineers Statistical Data System (SESTAT), NCES Education Longitudinal Study (ELS)</a:t>
            </a:r>
            <a:endParaRPr>
              <a:latin typeface="Gill Sans"/>
              <a:ea typeface="Gill Sans"/>
              <a:cs typeface="Gill Sans"/>
              <a:sym typeface="Gill Sans"/>
            </a:endParaRPr>
          </a:p>
          <a:p>
            <a:pPr indent="-228600" lvl="1" marL="685800" marR="0" rtl="0" algn="l">
              <a:lnSpc>
                <a:spcPct val="100000"/>
              </a:lnSpc>
              <a:spcBef>
                <a:spcPts val="0"/>
              </a:spcBef>
              <a:spcAft>
                <a:spcPts val="0"/>
              </a:spcAft>
              <a:buClr>
                <a:schemeClr val="dk2"/>
              </a:buClr>
              <a:buSzPts val="2400"/>
              <a:buFont typeface="Gill Sans"/>
              <a:buChar char="•"/>
            </a:pPr>
            <a:r>
              <a:rPr b="1" lang="en-US">
                <a:latin typeface="Gill Sans"/>
                <a:ea typeface="Gill Sans"/>
                <a:cs typeface="Gill Sans"/>
                <a:sym typeface="Gill Sans"/>
              </a:rPr>
              <a:t>Resume and Job Websites</a:t>
            </a:r>
            <a:r>
              <a:rPr lang="en-US">
                <a:latin typeface="Gill Sans"/>
                <a:ea typeface="Gill Sans"/>
                <a:cs typeface="Gill Sans"/>
                <a:sym typeface="Gill Sans"/>
              </a:rPr>
              <a:t> for potential web-scraping: linkedin.com, indeed.com, github.io</a:t>
            </a:r>
            <a:endParaRPr>
              <a:latin typeface="Gill Sans"/>
              <a:ea typeface="Gill Sans"/>
              <a:cs typeface="Gill Sans"/>
              <a:sym typeface="Gill Sans"/>
            </a:endParaRPr>
          </a:p>
          <a:p>
            <a:pPr indent="-228600" lvl="1" marL="685800" rtl="0" algn="l">
              <a:lnSpc>
                <a:spcPct val="100000"/>
              </a:lnSpc>
              <a:spcBef>
                <a:spcPts val="0"/>
              </a:spcBef>
              <a:spcAft>
                <a:spcPts val="0"/>
              </a:spcAft>
              <a:buClr>
                <a:schemeClr val="dk2"/>
              </a:buClr>
              <a:buSzPts val="2400"/>
              <a:buFont typeface="Gill Sans"/>
              <a:buChar char="•"/>
            </a:pPr>
            <a:r>
              <a:rPr lang="en-US">
                <a:latin typeface="Gill Sans"/>
                <a:ea typeface="Gill Sans"/>
                <a:cs typeface="Gill Sans"/>
                <a:sym typeface="Gill Sans"/>
              </a:rPr>
              <a:t>Snapshots of </a:t>
            </a:r>
            <a:r>
              <a:rPr b="1" lang="en-US">
                <a:latin typeface="Gill Sans"/>
                <a:ea typeface="Gill Sans"/>
                <a:cs typeface="Gill Sans"/>
                <a:sym typeface="Gill Sans"/>
              </a:rPr>
              <a:t>non-traditional STEM education</a:t>
            </a:r>
            <a:r>
              <a:rPr lang="en-US">
                <a:latin typeface="Gill Sans"/>
                <a:ea typeface="Gill Sans"/>
                <a:cs typeface="Gill Sans"/>
                <a:sym typeface="Gill Sans"/>
              </a:rPr>
              <a:t>, such as online learning: edX, Coursera, other certification programs</a:t>
            </a:r>
            <a:endParaRPr sz="2400">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6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200"/>
              <a:t>Selected Data Sources</a:t>
            </a:r>
            <a:endParaRPr sz="3200"/>
          </a:p>
        </p:txBody>
      </p:sp>
      <p:graphicFrame>
        <p:nvGraphicFramePr>
          <p:cNvPr id="910" name="Google Shape;910;p163"/>
          <p:cNvGraphicFramePr/>
          <p:nvPr/>
        </p:nvGraphicFramePr>
        <p:xfrm>
          <a:off x="268975" y="1132950"/>
          <a:ext cx="3000000" cy="3000000"/>
        </p:xfrm>
        <a:graphic>
          <a:graphicData uri="http://schemas.openxmlformats.org/drawingml/2006/table">
            <a:tbl>
              <a:tblPr>
                <a:noFill/>
                <a:tableStyleId>{020FCF1E-ECCD-40E1-A6CB-5F374742C74B}</a:tableStyleId>
              </a:tblPr>
              <a:tblGrid>
                <a:gridCol w="1863500"/>
                <a:gridCol w="4315075"/>
                <a:gridCol w="1611500"/>
                <a:gridCol w="3881775"/>
              </a:tblGrid>
              <a:tr h="388975">
                <a:tc>
                  <a:txBody>
                    <a:bodyPr>
                      <a:noAutofit/>
                    </a:bodyPr>
                    <a:lstStyle/>
                    <a:p>
                      <a:pPr indent="0" lvl="0" marL="0" rtl="0" algn="l">
                        <a:spcBef>
                          <a:spcPts val="0"/>
                        </a:spcBef>
                        <a:spcAft>
                          <a:spcPts val="0"/>
                        </a:spcAft>
                        <a:buNone/>
                      </a:pPr>
                      <a:r>
                        <a:rPr b="1" lang="en-US"/>
                        <a:t>Data Source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US"/>
                        <a:t>Description</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US"/>
                        <a:t>Unit of Analysis</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US"/>
                        <a:t>Potential Use</a:t>
                      </a:r>
                      <a:endParaRPr b="1"/>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FFFF"/>
                    </a:solidFill>
                  </a:tcPr>
                </a:tc>
              </a:tr>
              <a:tr h="388975">
                <a:tc>
                  <a:txBody>
                    <a:bodyPr>
                      <a:noAutofit/>
                    </a:bodyPr>
                    <a:lstStyle/>
                    <a:p>
                      <a:pPr indent="0" lvl="0" marL="0" rtl="0" algn="l">
                        <a:spcBef>
                          <a:spcPts val="0"/>
                        </a:spcBef>
                        <a:spcAft>
                          <a:spcPts val="0"/>
                        </a:spcAft>
                        <a:buNone/>
                      </a:pPr>
                      <a:r>
                        <a:rPr lang="en-US"/>
                        <a:t>O*NET</a:t>
                      </a:r>
                      <a:endParaRPr/>
                    </a:p>
                  </a:txBody>
                  <a:tcPr marT="91425" marB="91425" marR="91425" marL="91425">
                    <a:lnT cap="flat" cmpd="sng" w="9525">
                      <a:solidFill>
                        <a:srgbClr val="B7B7B7"/>
                      </a:solidFill>
                      <a:prstDash val="solid"/>
                      <a:round/>
                      <a:headEnd len="sm" w="sm" type="none"/>
                      <a:tailEnd len="sm" w="sm" type="none"/>
                    </a:lnT>
                    <a:solidFill>
                      <a:srgbClr val="FFFFFF"/>
                    </a:solidFill>
                  </a:tcPr>
                </a:tc>
                <a:tc>
                  <a:txBody>
                    <a:bodyPr>
                      <a:noAutofit/>
                    </a:bodyPr>
                    <a:lstStyle/>
                    <a:p>
                      <a:pPr indent="0" lvl="0" marL="0" rtl="0" algn="l">
                        <a:spcBef>
                          <a:spcPts val="0"/>
                        </a:spcBef>
                        <a:spcAft>
                          <a:spcPts val="0"/>
                        </a:spcAft>
                        <a:buNone/>
                      </a:pPr>
                      <a:r>
                        <a:rPr lang="en-US"/>
                        <a:t>Survey of workers by occupation</a:t>
                      </a:r>
                      <a:endParaRPr/>
                    </a:p>
                  </a:txBody>
                  <a:tcPr marT="91425" marB="91425" marR="91425" marL="91425">
                    <a:lnT cap="flat" cmpd="sng" w="9525">
                      <a:solidFill>
                        <a:srgbClr val="B7B7B7"/>
                      </a:solidFill>
                      <a:prstDash val="solid"/>
                      <a:round/>
                      <a:headEnd len="sm" w="sm" type="none"/>
                      <a:tailEnd len="sm" w="sm" type="none"/>
                    </a:lnT>
                    <a:solidFill>
                      <a:srgbClr val="FFFFFF"/>
                    </a:solidFill>
                  </a:tcPr>
                </a:tc>
                <a:tc>
                  <a:txBody>
                    <a:bodyPr>
                      <a:noAutofit/>
                    </a:bodyPr>
                    <a:lstStyle/>
                    <a:p>
                      <a:pPr indent="0" lvl="0" marL="0" rtl="0" algn="l">
                        <a:spcBef>
                          <a:spcPts val="0"/>
                        </a:spcBef>
                        <a:spcAft>
                          <a:spcPts val="0"/>
                        </a:spcAft>
                        <a:buNone/>
                      </a:pPr>
                      <a:r>
                        <a:rPr lang="en-US"/>
                        <a:t>Occupation</a:t>
                      </a:r>
                      <a:endParaRPr/>
                    </a:p>
                  </a:txBody>
                  <a:tcPr marT="91425" marB="91425" marR="91425" marL="91425">
                    <a:lnT cap="flat" cmpd="sng" w="9525">
                      <a:solidFill>
                        <a:srgbClr val="B7B7B7"/>
                      </a:solidFill>
                      <a:prstDash val="solid"/>
                      <a:round/>
                      <a:headEnd len="sm" w="sm" type="none"/>
                      <a:tailEnd len="sm" w="sm" type="none"/>
                    </a:lnT>
                    <a:solidFill>
                      <a:srgbClr val="FFFFFF"/>
                    </a:solidFill>
                  </a:tcPr>
                </a:tc>
                <a:tc>
                  <a:txBody>
                    <a:bodyPr>
                      <a:noAutofit/>
                    </a:bodyPr>
                    <a:lstStyle/>
                    <a:p>
                      <a:pPr indent="0" lvl="0" marL="0" rtl="0" algn="l">
                        <a:spcBef>
                          <a:spcPts val="0"/>
                        </a:spcBef>
                        <a:spcAft>
                          <a:spcPts val="0"/>
                        </a:spcAft>
                        <a:buNone/>
                      </a:pPr>
                      <a:r>
                        <a:rPr lang="en-US"/>
                        <a:t>Gathering knowledge, skills, and abilities of a specific occupation to create a mind map.</a:t>
                      </a:r>
                      <a:endParaRPr/>
                    </a:p>
                  </a:txBody>
                  <a:tcPr marT="91425" marB="91425" marR="91425" marL="91425">
                    <a:lnT cap="flat" cmpd="sng" w="9525">
                      <a:solidFill>
                        <a:srgbClr val="B7B7B7"/>
                      </a:solidFill>
                      <a:prstDash val="solid"/>
                      <a:round/>
                      <a:headEnd len="sm" w="sm" type="none"/>
                      <a:tailEnd len="sm" w="sm" type="none"/>
                    </a:lnT>
                    <a:solidFill>
                      <a:srgbClr val="FFFFFF"/>
                    </a:solidFill>
                  </a:tcPr>
                </a:tc>
              </a:tr>
              <a:tr h="991250">
                <a:tc>
                  <a:txBody>
                    <a:bodyPr>
                      <a:noAutofit/>
                    </a:bodyPr>
                    <a:lstStyle/>
                    <a:p>
                      <a:pPr indent="0" lvl="0" marL="0" rtl="0" algn="l">
                        <a:spcBef>
                          <a:spcPts val="0"/>
                        </a:spcBef>
                        <a:spcAft>
                          <a:spcPts val="0"/>
                        </a:spcAft>
                        <a:buNone/>
                      </a:pPr>
                      <a:r>
                        <a:rPr lang="en-US"/>
                        <a:t>IPEDS</a:t>
                      </a:r>
                      <a:endParaRPr/>
                    </a:p>
                  </a:txBody>
                  <a:tcPr marT="91425" marB="91425" marR="91425" marL="91425">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US">
                          <a:solidFill>
                            <a:schemeClr val="dk1"/>
                          </a:solidFill>
                        </a:rPr>
                        <a:t>Survey of every college, university, technical, and vocational institution that participates in federal student financial aid programs</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Institution</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Generate trends of certifications and degrees awarded by gender and race/ethnicity in STEM fields from 2010-2014.</a:t>
                      </a:r>
                      <a:endParaRPr/>
                    </a:p>
                  </a:txBody>
                  <a:tcPr marT="91425" marB="91425" marR="91425" marL="91425">
                    <a:solidFill>
                      <a:srgbClr val="FFFFFF"/>
                    </a:solidFill>
                  </a:tcPr>
                </a:tc>
              </a:tr>
              <a:tr h="596675">
                <a:tc>
                  <a:txBody>
                    <a:bodyPr>
                      <a:noAutofit/>
                    </a:bodyPr>
                    <a:lstStyle/>
                    <a:p>
                      <a:pPr indent="0" lvl="0" marL="0" rtl="0" algn="l">
                        <a:spcBef>
                          <a:spcPts val="0"/>
                        </a:spcBef>
                        <a:spcAft>
                          <a:spcPts val="0"/>
                        </a:spcAft>
                        <a:buNone/>
                      </a:pPr>
                      <a:r>
                        <a:rPr lang="en-US"/>
                        <a:t>IPUMS</a:t>
                      </a:r>
                      <a:endParaRPr/>
                    </a:p>
                  </a:txBody>
                  <a:tcPr marT="91425" marB="91425" marR="91425" marL="91425">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US">
                          <a:solidFill>
                            <a:schemeClr val="dk1"/>
                          </a:solidFill>
                        </a:rPr>
                        <a:t>Integrated Census microdata and ACS survey data.</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Individual</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Analyze pathways between education level and occupation type by sex, race, and/or ethnicity.</a:t>
                      </a:r>
                      <a:endParaRPr/>
                    </a:p>
                  </a:txBody>
                  <a:tcPr marT="91425" marB="91425" marR="91425" marL="91425">
                    <a:solidFill>
                      <a:srgbClr val="FFFFFF"/>
                    </a:solidFill>
                  </a:tcPr>
                </a:tc>
              </a:tr>
              <a:tr h="388975">
                <a:tc>
                  <a:txBody>
                    <a:bodyPr>
                      <a:noAutofit/>
                    </a:bodyPr>
                    <a:lstStyle/>
                    <a:p>
                      <a:pPr indent="0" lvl="0" marL="0" rtl="0" algn="l">
                        <a:spcBef>
                          <a:spcPts val="0"/>
                        </a:spcBef>
                        <a:spcAft>
                          <a:spcPts val="0"/>
                        </a:spcAft>
                        <a:buNone/>
                      </a:pPr>
                      <a:r>
                        <a:rPr lang="en-US"/>
                        <a:t>NCES ELS</a:t>
                      </a:r>
                      <a:endParaRPr/>
                    </a:p>
                  </a:txBody>
                  <a:tcPr marT="91425" marB="91425" marR="91425" marL="91425">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US">
                          <a:solidFill>
                            <a:schemeClr val="dk1"/>
                          </a:solidFill>
                        </a:rPr>
                        <a:t>Survey of students who were high school sophomores in 2002.</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Individual</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Describe student transitions between high school, college, and careers.</a:t>
                      </a:r>
                      <a:endParaRPr/>
                    </a:p>
                  </a:txBody>
                  <a:tcPr marT="91425" marB="91425" marR="91425" marL="91425">
                    <a:solidFill>
                      <a:srgbClr val="FFFFFF"/>
                    </a:solidFill>
                  </a:tcPr>
                </a:tc>
              </a:tr>
              <a:tr h="581450">
                <a:tc>
                  <a:txBody>
                    <a:bodyPr>
                      <a:noAutofit/>
                    </a:bodyPr>
                    <a:lstStyle/>
                    <a:p>
                      <a:pPr indent="0" lvl="0" marL="0" rtl="0" algn="l">
                        <a:spcBef>
                          <a:spcPts val="0"/>
                        </a:spcBef>
                        <a:spcAft>
                          <a:spcPts val="0"/>
                        </a:spcAft>
                        <a:buNone/>
                      </a:pPr>
                      <a:r>
                        <a:rPr lang="en-US"/>
                        <a:t>Indeed.com</a:t>
                      </a:r>
                      <a:endParaRPr/>
                    </a:p>
                  </a:txBody>
                  <a:tcPr marT="91425" marB="91425" marR="91425" marL="91425">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US">
                          <a:solidFill>
                            <a:schemeClr val="dk1"/>
                          </a:solidFill>
                        </a:rPr>
                        <a:t>Job posting and resume website</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Individual</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Identify education and skill pathways; Identity employer expected skill and knowledge.</a:t>
                      </a:r>
                      <a:endParaRPr/>
                    </a:p>
                  </a:txBody>
                  <a:tcPr marT="91425" marB="91425" marR="91425" marL="91425">
                    <a:solidFill>
                      <a:srgbClr val="FFFFFF"/>
                    </a:solidFill>
                  </a:tcPr>
                </a:tc>
              </a:tr>
              <a:tr h="388975">
                <a:tc>
                  <a:txBody>
                    <a:bodyPr>
                      <a:noAutofit/>
                    </a:bodyPr>
                    <a:lstStyle/>
                    <a:p>
                      <a:pPr indent="0" lvl="0" marL="0" rtl="0" algn="l">
                        <a:spcBef>
                          <a:spcPts val="0"/>
                        </a:spcBef>
                        <a:spcAft>
                          <a:spcPts val="0"/>
                        </a:spcAft>
                        <a:buNone/>
                      </a:pPr>
                      <a:r>
                        <a:rPr lang="en-US"/>
                        <a:t>Coursera</a:t>
                      </a:r>
                      <a:endParaRPr/>
                    </a:p>
                  </a:txBody>
                  <a:tcPr marT="91425" marB="91425" marR="91425" marL="91425">
                    <a:solidFill>
                      <a:srgbClr val="FFFFFF"/>
                    </a:solidFill>
                  </a:tcPr>
                </a:tc>
                <a:tc>
                  <a:txBody>
                    <a:bodyPr>
                      <a:noAutofit/>
                    </a:bodyPr>
                    <a:lstStyle/>
                    <a:p>
                      <a:pPr indent="0" lvl="0" marL="0" rtl="0" algn="l">
                        <a:spcBef>
                          <a:spcPts val="0"/>
                        </a:spcBef>
                        <a:spcAft>
                          <a:spcPts val="0"/>
                        </a:spcAft>
                        <a:buClr>
                          <a:schemeClr val="dk1"/>
                        </a:buClr>
                        <a:buSzPts val="1100"/>
                        <a:buFont typeface="Arial"/>
                        <a:buNone/>
                      </a:pPr>
                      <a:r>
                        <a:rPr lang="en-US">
                          <a:solidFill>
                            <a:schemeClr val="dk1"/>
                          </a:solidFill>
                        </a:rPr>
                        <a:t>Website offering online training courses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Training courses</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Identify skills valued by employers for each occupation that can be acquired through taking online courses.</a:t>
                      </a:r>
                      <a:endParaRPr/>
                    </a:p>
                  </a:txBody>
                  <a:tcPr marT="91425" marB="91425" marR="91425" marL="91425">
                    <a:solidFill>
                      <a:srgbClr val="FFFFFF"/>
                    </a:solidFill>
                  </a:tcPr>
                </a:tc>
              </a:tr>
              <a:tr h="596675">
                <a:tc>
                  <a:txBody>
                    <a:bodyPr>
                      <a:noAutofit/>
                    </a:bodyPr>
                    <a:lstStyle/>
                    <a:p>
                      <a:pPr indent="0" lvl="0" marL="0" rtl="0" algn="l">
                        <a:spcBef>
                          <a:spcPts val="0"/>
                        </a:spcBef>
                        <a:spcAft>
                          <a:spcPts val="0"/>
                        </a:spcAft>
                        <a:buNone/>
                      </a:pPr>
                      <a:r>
                        <a:rPr lang="en-US"/>
                        <a:t>Survey of Allied Dental Association</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Surveys that include descriptions on academic programs, admission requirements, and enrollment. </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Individual</a:t>
                      </a:r>
                      <a:endParaRPr/>
                    </a:p>
                  </a:txBody>
                  <a:tcPr marT="91425" marB="91425" marR="91425" marL="91425">
                    <a:solidFill>
                      <a:srgbClr val="FFFFFF"/>
                    </a:solidFill>
                  </a:tcPr>
                </a:tc>
                <a:tc>
                  <a:txBody>
                    <a:bodyPr>
                      <a:noAutofit/>
                    </a:bodyPr>
                    <a:lstStyle/>
                    <a:p>
                      <a:pPr indent="0" lvl="0" marL="0" rtl="0" algn="l">
                        <a:spcBef>
                          <a:spcPts val="0"/>
                        </a:spcBef>
                        <a:spcAft>
                          <a:spcPts val="0"/>
                        </a:spcAft>
                        <a:buNone/>
                      </a:pPr>
                      <a:r>
                        <a:rPr lang="en-US"/>
                        <a:t>Provides data on total enrollment by age, gender, and ethnicity and compares different educational settings.</a:t>
                      </a:r>
                      <a:endParaRPr/>
                    </a:p>
                  </a:txBody>
                  <a:tcPr marT="91425" marB="91425" marR="91425" marL="91425">
                    <a:solidFill>
                      <a:srgbClr val="FFFFFF"/>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64"/>
          <p:cNvSpPr txBox="1"/>
          <p:nvPr>
            <p:ph type="title"/>
          </p:nvPr>
        </p:nvSpPr>
        <p:spPr>
          <a:xfrm>
            <a:off x="434854" y="14500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200"/>
              <a:t>Trends in STEM Degrees by Race</a:t>
            </a:r>
            <a:endParaRPr sz="3200"/>
          </a:p>
        </p:txBody>
      </p:sp>
      <p:pic>
        <p:nvPicPr>
          <p:cNvPr id="917" name="Google Shape;917;p164"/>
          <p:cNvPicPr preferRelativeResize="0"/>
          <p:nvPr/>
        </p:nvPicPr>
        <p:blipFill>
          <a:blip r:embed="rId3">
            <a:alphaModFix/>
          </a:blip>
          <a:stretch>
            <a:fillRect/>
          </a:stretch>
        </p:blipFill>
        <p:spPr>
          <a:xfrm>
            <a:off x="0" y="1500750"/>
            <a:ext cx="6092550" cy="4874050"/>
          </a:xfrm>
          <a:prstGeom prst="rect">
            <a:avLst/>
          </a:prstGeom>
          <a:noFill/>
          <a:ln>
            <a:noFill/>
          </a:ln>
        </p:spPr>
      </p:pic>
      <p:pic>
        <p:nvPicPr>
          <p:cNvPr id="918" name="Google Shape;918;p164"/>
          <p:cNvPicPr preferRelativeResize="0"/>
          <p:nvPr/>
        </p:nvPicPr>
        <p:blipFill>
          <a:blip r:embed="rId4">
            <a:alphaModFix/>
          </a:blip>
          <a:stretch>
            <a:fillRect/>
          </a:stretch>
        </p:blipFill>
        <p:spPr>
          <a:xfrm>
            <a:off x="6092550" y="1500750"/>
            <a:ext cx="6092550" cy="4874040"/>
          </a:xfrm>
          <a:prstGeom prst="rect">
            <a:avLst/>
          </a:prstGeom>
          <a:noFill/>
          <a:ln>
            <a:noFill/>
          </a:ln>
        </p:spPr>
      </p:pic>
      <p:sp>
        <p:nvSpPr>
          <p:cNvPr id="919" name="Google Shape;919;p164"/>
          <p:cNvSpPr txBox="1"/>
          <p:nvPr/>
        </p:nvSpPr>
        <p:spPr>
          <a:xfrm>
            <a:off x="706250" y="6556050"/>
            <a:ext cx="5464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NCES IPEDS Data Center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120"/>
          <p:cNvSpPr txBox="1"/>
          <p:nvPr>
            <p:ph idx="1" type="body"/>
          </p:nvPr>
        </p:nvSpPr>
        <p:spPr>
          <a:xfrm>
            <a:off x="709400" y="869700"/>
            <a:ext cx="10515600" cy="5835900"/>
          </a:xfrm>
          <a:prstGeom prst="rect">
            <a:avLst/>
          </a:prstGeom>
          <a:noFill/>
          <a:ln>
            <a:noFill/>
          </a:ln>
        </p:spPr>
        <p:txBody>
          <a:bodyPr anchorCtr="0" anchor="t" bIns="45700" lIns="91425" spcFirstLastPara="1" rIns="91425" wrap="square" tIns="45700">
            <a:noAutofit/>
          </a:bodyPr>
          <a:lstStyle/>
          <a:p>
            <a:pPr indent="-444500" lvl="0" marL="609600" marR="0" rtl="0" algn="l">
              <a:lnSpc>
                <a:spcPct val="115000"/>
              </a:lnSpc>
              <a:spcBef>
                <a:spcPts val="1100"/>
              </a:spcBef>
              <a:spcAft>
                <a:spcPts val="0"/>
              </a:spcAft>
              <a:buSzPts val="2200"/>
              <a:buChar char="●"/>
            </a:pPr>
            <a:r>
              <a:rPr lang="en-US" sz="2200"/>
              <a:t>Online community and public directory of free and open source software</a:t>
            </a:r>
            <a:endParaRPr sz="2200"/>
          </a:p>
          <a:p>
            <a:pPr indent="-444500" lvl="0" marL="609600" marR="0" rtl="0" algn="l">
              <a:lnSpc>
                <a:spcPct val="115000"/>
              </a:lnSpc>
              <a:spcBef>
                <a:spcPts val="0"/>
              </a:spcBef>
              <a:spcAft>
                <a:spcPts val="0"/>
              </a:spcAft>
              <a:buSzPts val="2200"/>
              <a:buChar char="●"/>
            </a:pPr>
            <a:r>
              <a:rPr lang="en-US" sz="2200"/>
              <a:t>Connected to source repositories and regularly updates information</a:t>
            </a:r>
            <a:endParaRPr sz="2200"/>
          </a:p>
          <a:p>
            <a:pPr indent="-444500" lvl="0" marL="609600" marR="0" rtl="0" algn="l">
              <a:lnSpc>
                <a:spcPct val="115000"/>
              </a:lnSpc>
              <a:spcBef>
                <a:spcPts val="0"/>
              </a:spcBef>
              <a:spcAft>
                <a:spcPts val="0"/>
              </a:spcAft>
              <a:buSzPts val="2200"/>
              <a:buChar char="●"/>
            </a:pPr>
            <a:r>
              <a:rPr lang="en-US" sz="2200"/>
              <a:t>Information organized by:</a:t>
            </a:r>
            <a:endParaRPr sz="2200"/>
          </a:p>
          <a:p>
            <a:pPr indent="-444500" lvl="1" marL="1219200" marR="0" rtl="0" algn="l">
              <a:lnSpc>
                <a:spcPct val="115000"/>
              </a:lnSpc>
              <a:spcBef>
                <a:spcPts val="0"/>
              </a:spcBef>
              <a:spcAft>
                <a:spcPts val="0"/>
              </a:spcAft>
              <a:buSzPts val="2200"/>
              <a:buChar char="○"/>
            </a:pPr>
            <a:r>
              <a:rPr lang="en-US" sz="2200"/>
              <a:t>Projects (n = ~676,523)</a:t>
            </a:r>
            <a:endParaRPr sz="2200"/>
          </a:p>
          <a:p>
            <a:pPr indent="-444500" lvl="1" marL="1219200" rtl="0" algn="l">
              <a:lnSpc>
                <a:spcPct val="115000"/>
              </a:lnSpc>
              <a:spcBef>
                <a:spcPts val="0"/>
              </a:spcBef>
              <a:spcAft>
                <a:spcPts val="0"/>
              </a:spcAft>
              <a:buSzPts val="2200"/>
              <a:buChar char="○"/>
            </a:pPr>
            <a:r>
              <a:rPr lang="en-US" sz="2200"/>
              <a:t>Organizations (n = 698)</a:t>
            </a:r>
            <a:endParaRPr sz="2200"/>
          </a:p>
          <a:p>
            <a:pPr indent="-444500" lvl="1" marL="1219200" marR="0" rtl="0" algn="l">
              <a:lnSpc>
                <a:spcPct val="115000"/>
              </a:lnSpc>
              <a:spcBef>
                <a:spcPts val="0"/>
              </a:spcBef>
              <a:spcAft>
                <a:spcPts val="0"/>
              </a:spcAft>
              <a:buSzPts val="2200"/>
              <a:buChar char="○"/>
            </a:pPr>
            <a:r>
              <a:rPr lang="en-US" sz="2200"/>
              <a:t>People / Contributors (n = ~291,782)</a:t>
            </a:r>
            <a:endParaRPr sz="2200"/>
          </a:p>
          <a:p>
            <a:pPr indent="0" lvl="0" marL="0" marR="0" rtl="0" algn="l">
              <a:lnSpc>
                <a:spcPct val="115000"/>
              </a:lnSpc>
              <a:spcBef>
                <a:spcPts val="1100"/>
              </a:spcBef>
              <a:spcAft>
                <a:spcPts val="0"/>
              </a:spcAft>
              <a:buNone/>
            </a:pPr>
            <a:r>
              <a:rPr b="1" lang="en-US" sz="2400"/>
              <a:t>Data Collection: </a:t>
            </a:r>
            <a:r>
              <a:rPr lang="en-US" sz="2000"/>
              <a:t>Using API -- each key allows for 1000 calls per day (using IDs)</a:t>
            </a:r>
            <a:endParaRPr sz="2000"/>
          </a:p>
          <a:p>
            <a:pPr indent="-431800" lvl="0" marL="609600" rtl="0" algn="l">
              <a:lnSpc>
                <a:spcPct val="115000"/>
              </a:lnSpc>
              <a:spcBef>
                <a:spcPts val="1100"/>
              </a:spcBef>
              <a:spcAft>
                <a:spcPts val="0"/>
              </a:spcAft>
              <a:buSzPts val="2000"/>
              <a:buChar char="●"/>
            </a:pPr>
            <a:r>
              <a:rPr b="1" lang="en-US" sz="2000">
                <a:solidFill>
                  <a:srgbClr val="990000"/>
                </a:solidFill>
              </a:rPr>
              <a:t>Project ID</a:t>
            </a:r>
            <a:r>
              <a:rPr lang="en-US" sz="2000"/>
              <a:t> can retrieve six tables:</a:t>
            </a:r>
            <a:endParaRPr sz="2000"/>
          </a:p>
          <a:p>
            <a:pPr indent="-431800" lvl="1" marL="1219200" rtl="0" algn="l">
              <a:lnSpc>
                <a:spcPct val="115000"/>
              </a:lnSpc>
              <a:spcBef>
                <a:spcPts val="0"/>
              </a:spcBef>
              <a:spcAft>
                <a:spcPts val="0"/>
              </a:spcAft>
              <a:buSzPts val="2000"/>
              <a:buChar char="○"/>
            </a:pPr>
            <a:r>
              <a:rPr lang="en-US" sz="2000"/>
              <a:t>Development activity, Contributors to project, Users of project etc.</a:t>
            </a:r>
            <a:endParaRPr sz="2000"/>
          </a:p>
          <a:p>
            <a:pPr indent="-431800" lvl="0" marL="609600" rtl="0" algn="l">
              <a:lnSpc>
                <a:spcPct val="115000"/>
              </a:lnSpc>
              <a:spcBef>
                <a:spcPts val="0"/>
              </a:spcBef>
              <a:spcAft>
                <a:spcPts val="0"/>
              </a:spcAft>
              <a:buSzPts val="2000"/>
              <a:buChar char="●"/>
            </a:pPr>
            <a:r>
              <a:rPr b="1" lang="en-US" sz="2000">
                <a:solidFill>
                  <a:srgbClr val="990000"/>
                </a:solidFill>
              </a:rPr>
              <a:t>Organization ID</a:t>
            </a:r>
            <a:r>
              <a:rPr lang="en-US" sz="2000"/>
              <a:t> can retrieve five tables:</a:t>
            </a:r>
            <a:endParaRPr sz="2000"/>
          </a:p>
          <a:p>
            <a:pPr indent="-431800" lvl="1" marL="1219200" rtl="0" algn="l">
              <a:lnSpc>
                <a:spcPct val="115000"/>
              </a:lnSpc>
              <a:spcBef>
                <a:spcPts val="0"/>
              </a:spcBef>
              <a:spcAft>
                <a:spcPts val="0"/>
              </a:spcAft>
              <a:buSzPts val="2000"/>
              <a:buChar char="○"/>
            </a:pPr>
            <a:r>
              <a:rPr lang="en-US" sz="2000"/>
              <a:t>Contributors, Projects, Organization information</a:t>
            </a:r>
            <a:endParaRPr sz="2000"/>
          </a:p>
          <a:p>
            <a:pPr indent="-431800" lvl="0" marL="609600" rtl="0" algn="l">
              <a:lnSpc>
                <a:spcPct val="115000"/>
              </a:lnSpc>
              <a:spcBef>
                <a:spcPts val="0"/>
              </a:spcBef>
              <a:spcAft>
                <a:spcPts val="0"/>
              </a:spcAft>
              <a:buSzPts val="2000"/>
              <a:buChar char="●"/>
            </a:pPr>
            <a:r>
              <a:rPr b="1" lang="en-US" sz="2000">
                <a:solidFill>
                  <a:srgbClr val="990000"/>
                </a:solidFill>
              </a:rPr>
              <a:t>User ID</a:t>
            </a:r>
            <a:r>
              <a:rPr lang="en-US" sz="2000"/>
              <a:t> can retrieve five tables:</a:t>
            </a:r>
            <a:endParaRPr sz="2000"/>
          </a:p>
          <a:p>
            <a:pPr indent="-431800" lvl="1" marL="1219200" rtl="0" algn="l">
              <a:lnSpc>
                <a:spcPct val="115000"/>
              </a:lnSpc>
              <a:spcBef>
                <a:spcPts val="0"/>
              </a:spcBef>
              <a:spcAft>
                <a:spcPts val="0"/>
              </a:spcAft>
              <a:buSzPts val="2000"/>
              <a:buChar char="○"/>
            </a:pPr>
            <a:r>
              <a:rPr lang="en-US" sz="2000"/>
              <a:t>User’s geographical and professional details, Achievements, Projects used etc.</a:t>
            </a:r>
            <a:endParaRPr sz="2000"/>
          </a:p>
        </p:txBody>
      </p:sp>
      <p:sp>
        <p:nvSpPr>
          <p:cNvPr id="487" name="Google Shape;487;p120"/>
          <p:cNvSpPr txBox="1"/>
          <p:nvPr>
            <p:ph type="title"/>
          </p:nvPr>
        </p:nvSpPr>
        <p:spPr>
          <a:xfrm>
            <a:off x="443750" y="0"/>
            <a:ext cx="11322300" cy="959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Universe - OpenHub </a:t>
            </a:r>
            <a:endParaRPr i="0" u="none" cap="none" strike="noStrike">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165"/>
          <p:cNvSpPr/>
          <p:nvPr/>
        </p:nvSpPr>
        <p:spPr>
          <a:xfrm>
            <a:off x="0" y="0"/>
            <a:ext cx="12192000" cy="6875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General Trends in STEM workforce</a:t>
            </a:r>
            <a:endParaRPr sz="4000"/>
          </a:p>
        </p:txBody>
      </p:sp>
      <p:pic>
        <p:nvPicPr>
          <p:cNvPr descr="RaceAwardPlot.png" id="927" name="Google Shape;927;p165"/>
          <p:cNvPicPr preferRelativeResize="0"/>
          <p:nvPr/>
        </p:nvPicPr>
        <p:blipFill>
          <a:blip r:embed="rId3">
            <a:alphaModFix/>
          </a:blip>
          <a:stretch>
            <a:fillRect/>
          </a:stretch>
        </p:blipFill>
        <p:spPr>
          <a:xfrm>
            <a:off x="1935275" y="111588"/>
            <a:ext cx="10004451" cy="6669624"/>
          </a:xfrm>
          <a:prstGeom prst="rect">
            <a:avLst/>
          </a:prstGeom>
          <a:noFill/>
          <a:ln>
            <a:noFill/>
          </a:ln>
        </p:spPr>
      </p:pic>
      <p:sp>
        <p:nvSpPr>
          <p:cNvPr id="928" name="Google Shape;928;p165"/>
          <p:cNvSpPr txBox="1"/>
          <p:nvPr/>
        </p:nvSpPr>
        <p:spPr>
          <a:xfrm>
            <a:off x="706250" y="6493225"/>
            <a:ext cx="54642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NCES IPEDS Data Center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16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200"/>
              <a:t>O*NET Content Model</a:t>
            </a:r>
            <a:endParaRPr sz="3200"/>
          </a:p>
        </p:txBody>
      </p:sp>
      <p:pic>
        <p:nvPicPr>
          <p:cNvPr id="935" name="Google Shape;935;p166"/>
          <p:cNvPicPr preferRelativeResize="0"/>
          <p:nvPr/>
        </p:nvPicPr>
        <p:blipFill>
          <a:blip r:embed="rId3">
            <a:alphaModFix/>
          </a:blip>
          <a:stretch>
            <a:fillRect/>
          </a:stretch>
        </p:blipFill>
        <p:spPr>
          <a:xfrm>
            <a:off x="2635652" y="1022100"/>
            <a:ext cx="6938485" cy="5093925"/>
          </a:xfrm>
          <a:prstGeom prst="rect">
            <a:avLst/>
          </a:prstGeom>
          <a:noFill/>
          <a:ln>
            <a:noFill/>
          </a:ln>
        </p:spPr>
      </p:pic>
      <p:sp>
        <p:nvSpPr>
          <p:cNvPr id="936" name="Google Shape;936;p166"/>
          <p:cNvSpPr txBox="1"/>
          <p:nvPr/>
        </p:nvSpPr>
        <p:spPr>
          <a:xfrm>
            <a:off x="2948850" y="6183750"/>
            <a:ext cx="6926100" cy="2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https://www.onetcenter.org/content.html</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67"/>
          <p:cNvSpPr txBox="1"/>
          <p:nvPr>
            <p:ph type="title"/>
          </p:nvPr>
        </p:nvSpPr>
        <p:spPr>
          <a:xfrm>
            <a:off x="5905925" y="2059350"/>
            <a:ext cx="5765700" cy="27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400"/>
              <a:t>Mind Map for Environmental Engineer</a:t>
            </a:r>
            <a:endParaRPr sz="3400"/>
          </a:p>
        </p:txBody>
      </p:sp>
      <p:sp>
        <p:nvSpPr>
          <p:cNvPr id="943" name="Google Shape;943;p167"/>
          <p:cNvSpPr txBox="1"/>
          <p:nvPr>
            <p:ph idx="1" type="body"/>
          </p:nvPr>
        </p:nvSpPr>
        <p:spPr>
          <a:xfrm>
            <a:off x="1064475" y="1129510"/>
            <a:ext cx="10515600" cy="4599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1800">
              <a:solidFill>
                <a:srgbClr val="000000"/>
              </a:solidFill>
              <a:latin typeface="Arial"/>
              <a:ea typeface="Arial"/>
              <a:cs typeface="Arial"/>
              <a:sym typeface="Arial"/>
            </a:endParaRPr>
          </a:p>
          <a:p>
            <a:pPr indent="-50800" lvl="0" marL="228600" rtl="0" algn="l">
              <a:spcBef>
                <a:spcPts val="1000"/>
              </a:spcBef>
              <a:spcAft>
                <a:spcPts val="0"/>
              </a:spcAft>
              <a:buNone/>
            </a:pPr>
            <a:r>
              <a:t/>
            </a:r>
            <a:endParaRPr/>
          </a:p>
        </p:txBody>
      </p:sp>
      <p:pic>
        <p:nvPicPr>
          <p:cNvPr descr="Screen Shot 2017-07-11 at 7.53.58 PM.png" id="944" name="Google Shape;944;p167"/>
          <p:cNvPicPr preferRelativeResize="0"/>
          <p:nvPr/>
        </p:nvPicPr>
        <p:blipFill>
          <a:blip r:embed="rId3">
            <a:alphaModFix/>
          </a:blip>
          <a:stretch>
            <a:fillRect/>
          </a:stretch>
        </p:blipFill>
        <p:spPr>
          <a:xfrm>
            <a:off x="-11" y="0"/>
            <a:ext cx="5682922" cy="6858000"/>
          </a:xfrm>
          <a:prstGeom prst="rect">
            <a:avLst/>
          </a:prstGeom>
          <a:noFill/>
          <a:ln>
            <a:noFill/>
          </a:ln>
        </p:spPr>
      </p:pic>
      <p:sp>
        <p:nvSpPr>
          <p:cNvPr id="945" name="Google Shape;945;p167"/>
          <p:cNvSpPr/>
          <p:nvPr/>
        </p:nvSpPr>
        <p:spPr>
          <a:xfrm>
            <a:off x="1064475" y="3098250"/>
            <a:ext cx="1549200" cy="6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Credentials</a:t>
            </a:r>
            <a:endParaRPr b="1" sz="1800"/>
          </a:p>
        </p:txBody>
      </p:sp>
      <p:sp>
        <p:nvSpPr>
          <p:cNvPr id="946" name="Google Shape;946;p167"/>
          <p:cNvSpPr/>
          <p:nvPr/>
        </p:nvSpPr>
        <p:spPr>
          <a:xfrm>
            <a:off x="3265200" y="2739450"/>
            <a:ext cx="1549200" cy="6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Skills</a:t>
            </a:r>
            <a:endParaRPr b="1" sz="1600"/>
          </a:p>
        </p:txBody>
      </p:sp>
      <p:sp>
        <p:nvSpPr>
          <p:cNvPr id="947" name="Google Shape;947;p167"/>
          <p:cNvSpPr/>
          <p:nvPr/>
        </p:nvSpPr>
        <p:spPr>
          <a:xfrm>
            <a:off x="2761775" y="4969600"/>
            <a:ext cx="1728900" cy="661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3F3F3"/>
                </a:solidFill>
              </a:rPr>
              <a:t>Environmental Engineer</a:t>
            </a:r>
            <a:endParaRPr b="1">
              <a:solidFill>
                <a:srgbClr val="F3F3F3"/>
              </a:solidFill>
            </a:endParaRPr>
          </a:p>
        </p:txBody>
      </p:sp>
      <p:sp>
        <p:nvSpPr>
          <p:cNvPr id="948" name="Google Shape;948;p167"/>
          <p:cNvSpPr/>
          <p:nvPr/>
        </p:nvSpPr>
        <p:spPr>
          <a:xfrm>
            <a:off x="4133700" y="4188625"/>
            <a:ext cx="1549200" cy="6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Knowledge</a:t>
            </a:r>
            <a:endParaRPr b="1" sz="1600"/>
          </a:p>
        </p:txBody>
      </p:sp>
      <p:cxnSp>
        <p:nvCxnSpPr>
          <p:cNvPr id="949" name="Google Shape;949;p167"/>
          <p:cNvCxnSpPr>
            <a:stCxn id="947" idx="0"/>
            <a:endCxn id="945" idx="3"/>
          </p:cNvCxnSpPr>
          <p:nvPr/>
        </p:nvCxnSpPr>
        <p:spPr>
          <a:xfrm flipH="1" rot="5400000">
            <a:off x="2349725" y="3693100"/>
            <a:ext cx="1540500" cy="1012500"/>
          </a:xfrm>
          <a:prstGeom prst="curvedConnector2">
            <a:avLst/>
          </a:prstGeom>
          <a:noFill/>
          <a:ln cap="flat" cmpd="sng" w="9525">
            <a:solidFill>
              <a:schemeClr val="dk2"/>
            </a:solidFill>
            <a:prstDash val="solid"/>
            <a:round/>
            <a:headEnd len="med" w="med" type="none"/>
            <a:tailEnd len="med" w="med" type="none"/>
          </a:ln>
        </p:spPr>
      </p:cxnSp>
      <p:sp>
        <p:nvSpPr>
          <p:cNvPr id="950" name="Google Shape;950;p167"/>
          <p:cNvSpPr/>
          <p:nvPr/>
        </p:nvSpPr>
        <p:spPr>
          <a:xfrm>
            <a:off x="3265200" y="5750575"/>
            <a:ext cx="1549200" cy="661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Abilities</a:t>
            </a:r>
            <a:endParaRPr b="1" sz="1600"/>
          </a:p>
        </p:txBody>
      </p:sp>
      <p:cxnSp>
        <p:nvCxnSpPr>
          <p:cNvPr id="951" name="Google Shape;951;p167"/>
          <p:cNvCxnSpPr>
            <a:stCxn id="947" idx="0"/>
            <a:endCxn id="946" idx="2"/>
          </p:cNvCxnSpPr>
          <p:nvPr/>
        </p:nvCxnSpPr>
        <p:spPr>
          <a:xfrm rot="-5400000">
            <a:off x="3048725" y="3978400"/>
            <a:ext cx="1568700" cy="4137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952" name="Google Shape;952;p167"/>
          <p:cNvCxnSpPr>
            <a:stCxn id="947" idx="0"/>
            <a:endCxn id="948" idx="1"/>
          </p:cNvCxnSpPr>
          <p:nvPr/>
        </p:nvCxnSpPr>
        <p:spPr>
          <a:xfrm rot="-5400000">
            <a:off x="3654875" y="4490650"/>
            <a:ext cx="450300" cy="507600"/>
          </a:xfrm>
          <a:prstGeom prst="curvedConnector2">
            <a:avLst/>
          </a:prstGeom>
          <a:noFill/>
          <a:ln cap="flat" cmpd="sng" w="9525">
            <a:solidFill>
              <a:schemeClr val="dk2"/>
            </a:solidFill>
            <a:prstDash val="solid"/>
            <a:round/>
            <a:headEnd len="med" w="med" type="none"/>
            <a:tailEnd len="med" w="med" type="none"/>
          </a:ln>
        </p:spPr>
      </p:cxnSp>
      <p:cxnSp>
        <p:nvCxnSpPr>
          <p:cNvPr id="953" name="Google Shape;953;p167"/>
          <p:cNvCxnSpPr>
            <a:stCxn id="947" idx="2"/>
            <a:endCxn id="950" idx="0"/>
          </p:cNvCxnSpPr>
          <p:nvPr/>
        </p:nvCxnSpPr>
        <p:spPr>
          <a:xfrm flipH="1" rot="-5400000">
            <a:off x="3773375" y="5483950"/>
            <a:ext cx="119400" cy="413700"/>
          </a:xfrm>
          <a:prstGeom prst="curvedConnector3">
            <a:avLst>
              <a:gd fmla="val 50031" name="adj1"/>
            </a:avLst>
          </a:prstGeom>
          <a:noFill/>
          <a:ln cap="flat" cmpd="sng" w="9525">
            <a:solidFill>
              <a:schemeClr val="dk2"/>
            </a:solidFill>
            <a:prstDash val="solid"/>
            <a:round/>
            <a:headEnd len="med" w="med" type="none"/>
            <a:tailEnd len="med" w="med" type="none"/>
          </a:ln>
        </p:spPr>
      </p:cxnSp>
      <p:sp>
        <p:nvSpPr>
          <p:cNvPr id="954" name="Google Shape;954;p167"/>
          <p:cNvSpPr/>
          <p:nvPr/>
        </p:nvSpPr>
        <p:spPr>
          <a:xfrm>
            <a:off x="1212575" y="4850050"/>
            <a:ext cx="1174800" cy="450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Work Values</a:t>
            </a:r>
            <a:endParaRPr b="1" sz="1200"/>
          </a:p>
        </p:txBody>
      </p:sp>
      <p:sp>
        <p:nvSpPr>
          <p:cNvPr id="955" name="Google Shape;955;p167"/>
          <p:cNvSpPr/>
          <p:nvPr/>
        </p:nvSpPr>
        <p:spPr>
          <a:xfrm>
            <a:off x="1212575" y="5750575"/>
            <a:ext cx="1314900" cy="450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Work Interests</a:t>
            </a:r>
            <a:endParaRPr b="1" sz="1200"/>
          </a:p>
        </p:txBody>
      </p:sp>
      <p:cxnSp>
        <p:nvCxnSpPr>
          <p:cNvPr id="956" name="Google Shape;956;p167"/>
          <p:cNvCxnSpPr>
            <a:stCxn id="947" idx="1"/>
            <a:endCxn id="954" idx="3"/>
          </p:cNvCxnSpPr>
          <p:nvPr/>
        </p:nvCxnSpPr>
        <p:spPr>
          <a:xfrm rot="10800000">
            <a:off x="2387375" y="5075350"/>
            <a:ext cx="374400" cy="225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957" name="Google Shape;957;p167"/>
          <p:cNvCxnSpPr>
            <a:stCxn id="947" idx="1"/>
            <a:endCxn id="955" idx="0"/>
          </p:cNvCxnSpPr>
          <p:nvPr/>
        </p:nvCxnSpPr>
        <p:spPr>
          <a:xfrm flipH="1">
            <a:off x="1870175" y="5300350"/>
            <a:ext cx="891600" cy="450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6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200"/>
              <a:t>Mind Map - Snapshot</a:t>
            </a:r>
            <a:endParaRPr sz="3200"/>
          </a:p>
        </p:txBody>
      </p:sp>
      <p:pic>
        <p:nvPicPr>
          <p:cNvPr id="964" name="Google Shape;964;p168"/>
          <p:cNvPicPr preferRelativeResize="0"/>
          <p:nvPr/>
        </p:nvPicPr>
        <p:blipFill>
          <a:blip r:embed="rId3">
            <a:alphaModFix/>
          </a:blip>
          <a:stretch>
            <a:fillRect/>
          </a:stretch>
        </p:blipFill>
        <p:spPr>
          <a:xfrm>
            <a:off x="1484525" y="1022100"/>
            <a:ext cx="5911171" cy="5853276"/>
          </a:xfrm>
          <a:prstGeom prst="rect">
            <a:avLst/>
          </a:prstGeom>
          <a:noFill/>
          <a:ln>
            <a:noFill/>
          </a:ln>
        </p:spPr>
      </p:pic>
      <p:pic>
        <p:nvPicPr>
          <p:cNvPr id="965" name="Google Shape;965;p168"/>
          <p:cNvPicPr preferRelativeResize="0"/>
          <p:nvPr/>
        </p:nvPicPr>
        <p:blipFill>
          <a:blip r:embed="rId4">
            <a:alphaModFix/>
          </a:blip>
          <a:stretch>
            <a:fillRect/>
          </a:stretch>
        </p:blipFill>
        <p:spPr>
          <a:xfrm>
            <a:off x="8374400" y="1022100"/>
            <a:ext cx="3317293" cy="58532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6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Employee Perspective: </a:t>
            </a:r>
            <a:endParaRPr sz="3600"/>
          </a:p>
          <a:p>
            <a:pPr indent="0" lvl="0" marL="0" rtl="0" algn="ctr">
              <a:spcBef>
                <a:spcPts val="0"/>
              </a:spcBef>
              <a:spcAft>
                <a:spcPts val="0"/>
              </a:spcAft>
              <a:buNone/>
            </a:pPr>
            <a:r>
              <a:rPr lang="en-US" sz="3600"/>
              <a:t>Generating Pathways from Data</a:t>
            </a:r>
            <a:endParaRPr sz="3600"/>
          </a:p>
        </p:txBody>
      </p:sp>
      <p:sp>
        <p:nvSpPr>
          <p:cNvPr id="972" name="Google Shape;972;p169"/>
          <p:cNvSpPr txBox="1"/>
          <p:nvPr>
            <p:ph idx="1" type="body"/>
          </p:nvPr>
        </p:nvSpPr>
        <p:spPr>
          <a:xfrm>
            <a:off x="838200" y="1210225"/>
            <a:ext cx="4286400" cy="45990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b="1" lang="en-US"/>
              <a:t>Integrated Public Use Microdata Service (IPUMS)</a:t>
            </a:r>
            <a:r>
              <a:rPr lang="en-US"/>
              <a:t> </a:t>
            </a:r>
            <a:r>
              <a:rPr lang="en-US" sz="2400"/>
              <a:t>is a publicly available source of harmonized Census, ACS, and CPS data.</a:t>
            </a:r>
            <a:r>
              <a:rPr lang="en-US" sz="2400"/>
              <a:t> </a:t>
            </a:r>
            <a:endParaRPr sz="2400"/>
          </a:p>
          <a:p>
            <a:pPr indent="-50800" lvl="0" marL="228600" rtl="0" algn="l">
              <a:spcBef>
                <a:spcPts val="1000"/>
              </a:spcBef>
              <a:spcAft>
                <a:spcPts val="0"/>
              </a:spcAft>
              <a:buNone/>
            </a:pPr>
            <a:r>
              <a:rPr lang="en-US" sz="2400"/>
              <a:t>At the individual level, this data is conducive to pathway mapping by education level, occupation type, and minority identity. </a:t>
            </a:r>
            <a:endParaRPr sz="2400"/>
          </a:p>
        </p:txBody>
      </p:sp>
      <p:sp>
        <p:nvSpPr>
          <p:cNvPr id="973" name="Google Shape;973;p169"/>
          <p:cNvSpPr txBox="1"/>
          <p:nvPr/>
        </p:nvSpPr>
        <p:spPr>
          <a:xfrm>
            <a:off x="896575" y="6189500"/>
            <a:ext cx="88635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7-11 at 8.49.33 PM.png" id="974" name="Google Shape;974;p169"/>
          <p:cNvPicPr preferRelativeResize="0"/>
          <p:nvPr/>
        </p:nvPicPr>
        <p:blipFill>
          <a:blip r:embed="rId3">
            <a:alphaModFix/>
          </a:blip>
          <a:stretch>
            <a:fillRect/>
          </a:stretch>
        </p:blipFill>
        <p:spPr>
          <a:xfrm>
            <a:off x="5034250" y="1115375"/>
            <a:ext cx="6976899" cy="54757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7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Employee Perspective: </a:t>
            </a:r>
            <a:endParaRPr sz="3600"/>
          </a:p>
          <a:p>
            <a:pPr indent="0" lvl="0" marL="0" rtl="0" algn="ctr">
              <a:spcBef>
                <a:spcPts val="0"/>
              </a:spcBef>
              <a:spcAft>
                <a:spcPts val="0"/>
              </a:spcAft>
              <a:buNone/>
            </a:pPr>
            <a:r>
              <a:rPr lang="en-US" sz="3600"/>
              <a:t>Generating Pathways from Data</a:t>
            </a:r>
            <a:endParaRPr sz="3600"/>
          </a:p>
        </p:txBody>
      </p:sp>
      <p:sp>
        <p:nvSpPr>
          <p:cNvPr id="981" name="Google Shape;981;p170"/>
          <p:cNvSpPr txBox="1"/>
          <p:nvPr>
            <p:ph idx="1" type="body"/>
          </p:nvPr>
        </p:nvSpPr>
        <p:spPr>
          <a:xfrm>
            <a:off x="534850" y="1022100"/>
            <a:ext cx="4348800" cy="55692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Next steps:</a:t>
            </a:r>
            <a:endParaRPr/>
          </a:p>
          <a:p>
            <a:pPr indent="-381000" lvl="1" marL="914400" rtl="0" algn="l">
              <a:spcBef>
                <a:spcPts val="0"/>
              </a:spcBef>
              <a:spcAft>
                <a:spcPts val="0"/>
              </a:spcAft>
              <a:buSzPts val="2400"/>
              <a:buChar char="-"/>
            </a:pPr>
            <a:r>
              <a:rPr lang="en-US"/>
              <a:t>Focus pathway analysis on three selected occupations.</a:t>
            </a:r>
            <a:endParaRPr/>
          </a:p>
          <a:p>
            <a:pPr indent="-381000" lvl="1" marL="914400" rtl="0" algn="l">
              <a:spcBef>
                <a:spcPts val="0"/>
              </a:spcBef>
              <a:spcAft>
                <a:spcPts val="0"/>
              </a:spcAft>
              <a:buSzPts val="2400"/>
              <a:buChar char="-"/>
            </a:pPr>
            <a:r>
              <a:rPr lang="en-US"/>
              <a:t>Identify which non-STEM fields attract STEM degree-holders (attrition).</a:t>
            </a:r>
            <a:endParaRPr/>
          </a:p>
          <a:p>
            <a:pPr indent="-381000" lvl="1" marL="914400" rtl="0" algn="l">
              <a:spcBef>
                <a:spcPts val="0"/>
              </a:spcBef>
              <a:spcAft>
                <a:spcPts val="0"/>
              </a:spcAft>
              <a:buSzPts val="2400"/>
              <a:buChar char="-"/>
            </a:pPr>
            <a:r>
              <a:rPr lang="en-US"/>
              <a:t>Understand demographic patterns of STEM leavers and persisters.</a:t>
            </a:r>
            <a:endParaRPr/>
          </a:p>
        </p:txBody>
      </p:sp>
      <p:sp>
        <p:nvSpPr>
          <p:cNvPr id="982" name="Google Shape;982;p170"/>
          <p:cNvSpPr txBox="1"/>
          <p:nvPr/>
        </p:nvSpPr>
        <p:spPr>
          <a:xfrm>
            <a:off x="896575" y="6189500"/>
            <a:ext cx="88635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7-11 at 8.41.05 PM.png" id="983" name="Google Shape;983;p170"/>
          <p:cNvPicPr preferRelativeResize="0"/>
          <p:nvPr/>
        </p:nvPicPr>
        <p:blipFill rotWithShape="1">
          <a:blip r:embed="rId3">
            <a:alphaModFix/>
          </a:blip>
          <a:srcRect b="0" l="0" r="0" t="1931"/>
          <a:stretch/>
        </p:blipFill>
        <p:spPr>
          <a:xfrm>
            <a:off x="4793100" y="1119800"/>
            <a:ext cx="7321124" cy="55690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7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Employee Perspective: </a:t>
            </a:r>
            <a:endParaRPr sz="3600"/>
          </a:p>
          <a:p>
            <a:pPr indent="0" lvl="0" marL="0" rtl="0" algn="ctr">
              <a:spcBef>
                <a:spcPts val="0"/>
              </a:spcBef>
              <a:spcAft>
                <a:spcPts val="0"/>
              </a:spcAft>
              <a:buNone/>
            </a:pPr>
            <a:r>
              <a:rPr lang="en-US" sz="3600"/>
              <a:t>Understanding the Workforce</a:t>
            </a:r>
            <a:endParaRPr sz="3600"/>
          </a:p>
        </p:txBody>
      </p:sp>
      <p:sp>
        <p:nvSpPr>
          <p:cNvPr id="990" name="Google Shape;990;p171"/>
          <p:cNvSpPr txBox="1"/>
          <p:nvPr>
            <p:ph idx="1" type="body"/>
          </p:nvPr>
        </p:nvSpPr>
        <p:spPr>
          <a:xfrm>
            <a:off x="838200" y="1210225"/>
            <a:ext cx="5961000" cy="45990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en-US" sz="2200"/>
              <a:t>Indeed</a:t>
            </a:r>
            <a:r>
              <a:rPr lang="en-US" sz="2200"/>
              <a:t> is a job site that allows employers to post jobs and job seekers to post their resume, search for jobs, and provide company reviews</a:t>
            </a:r>
            <a:endParaRPr sz="2200"/>
          </a:p>
          <a:p>
            <a:pPr indent="-368300" lvl="0" marL="457200" rtl="0" algn="l">
              <a:spcBef>
                <a:spcPts val="1000"/>
              </a:spcBef>
              <a:spcAft>
                <a:spcPts val="0"/>
              </a:spcAft>
              <a:buSzPts val="2200"/>
              <a:buChar char="•"/>
            </a:pPr>
            <a:r>
              <a:rPr b="1" lang="en-US" sz="2200"/>
              <a:t>Coursera</a:t>
            </a:r>
            <a:r>
              <a:rPr lang="en-US" sz="2200"/>
              <a:t> is an online training site developed in 2012 by two Stanford Computer Science professors who wanted to share their knowledge and skills </a:t>
            </a:r>
            <a:endParaRPr sz="2200"/>
          </a:p>
        </p:txBody>
      </p:sp>
      <p:graphicFrame>
        <p:nvGraphicFramePr>
          <p:cNvPr id="991" name="Google Shape;991;p171"/>
          <p:cNvGraphicFramePr/>
          <p:nvPr/>
        </p:nvGraphicFramePr>
        <p:xfrm>
          <a:off x="1201125" y="4959175"/>
          <a:ext cx="3000000" cy="3000000"/>
        </p:xfrm>
        <a:graphic>
          <a:graphicData uri="http://schemas.openxmlformats.org/drawingml/2006/table">
            <a:tbl>
              <a:tblPr>
                <a:noFill/>
                <a:tableStyleId>{020FCF1E-ECCD-40E1-A6CB-5F374742C74B}</a:tableStyleId>
              </a:tblPr>
              <a:tblGrid>
                <a:gridCol w="1459725"/>
                <a:gridCol w="5383100"/>
                <a:gridCol w="3722100"/>
              </a:tblGrid>
              <a:tr h="463000">
                <a:tc>
                  <a:txBody>
                    <a:bodyPr>
                      <a:noAutofit/>
                    </a:bodyPr>
                    <a:lstStyle/>
                    <a:p>
                      <a:pPr indent="0" lvl="0" marL="0" rtl="0" algn="l">
                        <a:spcBef>
                          <a:spcPts val="0"/>
                        </a:spcBef>
                        <a:spcAft>
                          <a:spcPts val="0"/>
                        </a:spcAft>
                        <a:buNone/>
                      </a:pPr>
                      <a:r>
                        <a:rPr b="1" lang="en-US"/>
                        <a:t>Title</a:t>
                      </a:r>
                      <a:endParaRPr b="1"/>
                    </a:p>
                  </a:txBody>
                  <a:tcPr marT="91425" marB="91425" marR="91425" marL="91425">
                    <a:solidFill>
                      <a:schemeClr val="lt1"/>
                    </a:solidFill>
                  </a:tcPr>
                </a:tc>
                <a:tc>
                  <a:txBody>
                    <a:bodyPr>
                      <a:noAutofit/>
                    </a:bodyPr>
                    <a:lstStyle/>
                    <a:p>
                      <a:pPr indent="0" lvl="0" marL="0" rtl="0" algn="l">
                        <a:spcBef>
                          <a:spcPts val="0"/>
                        </a:spcBef>
                        <a:spcAft>
                          <a:spcPts val="0"/>
                        </a:spcAft>
                        <a:buNone/>
                      </a:pPr>
                      <a:r>
                        <a:rPr b="1" lang="en-US"/>
                        <a:t>Description</a:t>
                      </a:r>
                      <a:endParaRPr b="1"/>
                    </a:p>
                  </a:txBody>
                  <a:tcPr marT="91425" marB="91425" marR="91425" marL="91425">
                    <a:solidFill>
                      <a:schemeClr val="lt1"/>
                    </a:solidFill>
                  </a:tcPr>
                </a:tc>
                <a:tc>
                  <a:txBody>
                    <a:bodyPr>
                      <a:noAutofit/>
                    </a:bodyPr>
                    <a:lstStyle/>
                    <a:p>
                      <a:pPr indent="0" lvl="0" marL="0" rtl="0" algn="l">
                        <a:spcBef>
                          <a:spcPts val="0"/>
                        </a:spcBef>
                        <a:spcAft>
                          <a:spcPts val="0"/>
                        </a:spcAft>
                        <a:buNone/>
                      </a:pPr>
                      <a:r>
                        <a:rPr b="1" lang="en-US"/>
                        <a:t>Skills</a:t>
                      </a:r>
                      <a:endParaRPr b="1"/>
                    </a:p>
                  </a:txBody>
                  <a:tcPr marT="91425" marB="91425" marR="91425" marL="91425">
                    <a:solidFill>
                      <a:schemeClr val="lt1"/>
                    </a:solidFill>
                  </a:tcPr>
                </a:tc>
              </a:tr>
              <a:tr h="1204750">
                <a:tc>
                  <a:txBody>
                    <a:bodyPr>
                      <a:noAutofit/>
                    </a:bodyPr>
                    <a:lstStyle/>
                    <a:p>
                      <a:pPr indent="0" lvl="0" marL="0" rtl="0" algn="l">
                        <a:spcBef>
                          <a:spcPts val="0"/>
                        </a:spcBef>
                        <a:spcAft>
                          <a:spcPts val="0"/>
                        </a:spcAft>
                        <a:buNone/>
                      </a:pPr>
                      <a:r>
                        <a:rPr lang="en-US"/>
                        <a:t>Python for Everybody Specialization</a:t>
                      </a:r>
                      <a:endParaRPr/>
                    </a:p>
                  </a:txBody>
                  <a:tcPr marT="91425" marB="91425" marR="91425" marL="91425">
                    <a:solidFill>
                      <a:schemeClr val="lt1"/>
                    </a:solidFill>
                  </a:tcPr>
                </a:tc>
                <a:tc>
                  <a:txBody>
                    <a:bodyPr>
                      <a:noAutofit/>
                    </a:bodyPr>
                    <a:lstStyle/>
                    <a:p>
                      <a:pPr indent="0" lvl="0" marL="0" rtl="0" algn="l">
                        <a:spcBef>
                          <a:spcPts val="0"/>
                        </a:spcBef>
                        <a:spcAft>
                          <a:spcPts val="0"/>
                        </a:spcAft>
                        <a:buNone/>
                      </a:pPr>
                      <a:r>
                        <a:rPr lang="en-US"/>
                        <a:t>This Specialization will introduce fundamental programming concepts including data structures, networked application program interfaces, and databases, using the Python programming language….</a:t>
                      </a:r>
                      <a:endParaRPr/>
                    </a:p>
                  </a:txBody>
                  <a:tcPr marT="91425" marB="91425" marR="91425" marL="91425">
                    <a:solidFill>
                      <a:schemeClr val="lt1"/>
                    </a:solidFill>
                  </a:tcPr>
                </a:tc>
                <a:tc>
                  <a:txBody>
                    <a:bodyPr>
                      <a:noAutofit/>
                    </a:bodyPr>
                    <a:lstStyle/>
                    <a:p>
                      <a:pPr indent="0" lvl="0" marL="0" rtl="0" algn="l">
                        <a:spcBef>
                          <a:spcPts val="0"/>
                        </a:spcBef>
                        <a:spcAft>
                          <a:spcPts val="0"/>
                        </a:spcAft>
                        <a:buNone/>
                      </a:pPr>
                      <a:r>
                        <a:rPr lang="en-US"/>
                        <a:t>This course aims to teach everyone the basics of programming computers using Python. We cover the basics ….</a:t>
                      </a:r>
                      <a:endParaRPr/>
                    </a:p>
                  </a:txBody>
                  <a:tcPr marT="91425" marB="91425" marR="91425" marL="91425">
                    <a:solidFill>
                      <a:schemeClr val="lt1"/>
                    </a:solidFill>
                  </a:tcPr>
                </a:tc>
              </a:tr>
            </a:tbl>
          </a:graphicData>
        </a:graphic>
      </p:graphicFrame>
      <p:pic>
        <p:nvPicPr>
          <p:cNvPr descr="coReviews_dentalHygienist.png" id="992" name="Google Shape;992;p171"/>
          <p:cNvPicPr preferRelativeResize="0"/>
          <p:nvPr/>
        </p:nvPicPr>
        <p:blipFill>
          <a:blip r:embed="rId3">
            <a:alphaModFix/>
          </a:blip>
          <a:stretch>
            <a:fillRect/>
          </a:stretch>
        </p:blipFill>
        <p:spPr>
          <a:xfrm>
            <a:off x="6799200" y="1102575"/>
            <a:ext cx="4918000" cy="36885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7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Employer Perspective: </a:t>
            </a:r>
            <a:endParaRPr sz="3600"/>
          </a:p>
          <a:p>
            <a:pPr indent="0" lvl="0" marL="0" rtl="0" algn="ctr">
              <a:spcBef>
                <a:spcPts val="0"/>
              </a:spcBef>
              <a:spcAft>
                <a:spcPts val="0"/>
              </a:spcAft>
              <a:buNone/>
            </a:pPr>
            <a:r>
              <a:rPr lang="en-US" sz="3600"/>
              <a:t>Expected Knowledge and Skills</a:t>
            </a:r>
            <a:endParaRPr sz="3600"/>
          </a:p>
        </p:txBody>
      </p:sp>
      <p:sp>
        <p:nvSpPr>
          <p:cNvPr id="999" name="Google Shape;999;p172"/>
          <p:cNvSpPr txBox="1"/>
          <p:nvPr>
            <p:ph idx="1" type="body"/>
          </p:nvPr>
        </p:nvSpPr>
        <p:spPr>
          <a:xfrm>
            <a:off x="838200" y="1210225"/>
            <a:ext cx="5088000" cy="4599000"/>
          </a:xfrm>
          <a:prstGeom prst="rect">
            <a:avLst/>
          </a:prstGeom>
        </p:spPr>
        <p:txBody>
          <a:bodyPr anchorCtr="0" anchor="t" bIns="91425" lIns="91425" spcFirstLastPara="1" rIns="91425" wrap="square" tIns="91425">
            <a:noAutofit/>
          </a:bodyPr>
          <a:lstStyle/>
          <a:p>
            <a:pPr indent="-406400" lvl="0" marL="457200" rtl="0" algn="l">
              <a:spcBef>
                <a:spcPts val="1000"/>
              </a:spcBef>
              <a:spcAft>
                <a:spcPts val="0"/>
              </a:spcAft>
              <a:buSzPts val="2800"/>
              <a:buChar char="•"/>
            </a:pPr>
            <a:r>
              <a:rPr lang="en-US"/>
              <a:t>Key skills required/desired from companies currently hiring junior software developers (or similar)</a:t>
            </a:r>
            <a:endParaRPr/>
          </a:p>
          <a:p>
            <a:pPr indent="-406400" lvl="0" marL="457200" rtl="0" algn="l">
              <a:spcBef>
                <a:spcPts val="1000"/>
              </a:spcBef>
              <a:spcAft>
                <a:spcPts val="0"/>
              </a:spcAft>
              <a:buSzPts val="2800"/>
              <a:buChar char="•"/>
            </a:pPr>
            <a:r>
              <a:rPr lang="en-US"/>
              <a:t>We can compare these skills to those offered by Coursera and other institutions  </a:t>
            </a:r>
            <a:endParaRPr/>
          </a:p>
        </p:txBody>
      </p:sp>
      <p:pic>
        <p:nvPicPr>
          <p:cNvPr descr="Screen Shot 2017-07-11 at 2.53.20 PM.png" id="1000" name="Google Shape;1000;p172"/>
          <p:cNvPicPr preferRelativeResize="0"/>
          <p:nvPr/>
        </p:nvPicPr>
        <p:blipFill>
          <a:blip r:embed="rId3">
            <a:alphaModFix/>
          </a:blip>
          <a:stretch>
            <a:fillRect/>
          </a:stretch>
        </p:blipFill>
        <p:spPr>
          <a:xfrm>
            <a:off x="5659650" y="1484125"/>
            <a:ext cx="6106400" cy="4128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173"/>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Steps Ahead</a:t>
            </a:r>
            <a:endParaRPr sz="3200"/>
          </a:p>
        </p:txBody>
      </p:sp>
      <p:sp>
        <p:nvSpPr>
          <p:cNvPr id="1006" name="Google Shape;1006;p173"/>
          <p:cNvSpPr txBox="1"/>
          <p:nvPr>
            <p:ph idx="1" type="body"/>
          </p:nvPr>
        </p:nvSpPr>
        <p:spPr>
          <a:xfrm>
            <a:off x="612475" y="901400"/>
            <a:ext cx="11322300" cy="5240100"/>
          </a:xfrm>
          <a:prstGeom prst="rect">
            <a:avLst/>
          </a:prstGeom>
          <a:noFill/>
          <a:ln>
            <a:noFill/>
          </a:ln>
        </p:spPr>
        <p:txBody>
          <a:bodyPr anchorCtr="0" anchor="t" bIns="45700" lIns="91425" spcFirstLastPara="1" rIns="91425" wrap="square" tIns="45700">
            <a:noAutofit/>
          </a:bodyPr>
          <a:lstStyle/>
          <a:p>
            <a:pPr indent="-203200" lvl="0" marL="228600" rtl="0" algn="l">
              <a:lnSpc>
                <a:spcPct val="70000"/>
              </a:lnSpc>
              <a:spcBef>
                <a:spcPts val="1000"/>
              </a:spcBef>
              <a:spcAft>
                <a:spcPts val="0"/>
              </a:spcAft>
              <a:buClr>
                <a:schemeClr val="dk2"/>
              </a:buClr>
              <a:buSzPts val="2400"/>
              <a:buFont typeface="Arial"/>
              <a:buChar char="•"/>
            </a:pPr>
            <a:r>
              <a:rPr lang="en-US" sz="2400"/>
              <a:t>Use IPUMS to better understand pathways of STEM persisters and leavers</a:t>
            </a:r>
            <a:endParaRPr sz="2400"/>
          </a:p>
          <a:p>
            <a:pPr indent="-228600" lvl="1" marL="685800" rtl="0" algn="l">
              <a:lnSpc>
                <a:spcPct val="70000"/>
              </a:lnSpc>
              <a:spcBef>
                <a:spcPts val="500"/>
              </a:spcBef>
              <a:spcAft>
                <a:spcPts val="0"/>
              </a:spcAft>
              <a:buClr>
                <a:schemeClr val="dk2"/>
              </a:buClr>
              <a:buSzPts val="2400"/>
              <a:buFont typeface="Arial"/>
              <a:buChar char="•"/>
            </a:pPr>
            <a:r>
              <a:rPr lang="en-US"/>
              <a:t>Pathways to</a:t>
            </a:r>
            <a:r>
              <a:rPr lang="en-US"/>
              <a:t> STEM from non-STEM backgrounds</a:t>
            </a:r>
            <a:endParaRPr/>
          </a:p>
          <a:p>
            <a:pPr indent="-228600" lvl="1" marL="685800" rtl="0" algn="l">
              <a:lnSpc>
                <a:spcPct val="100000"/>
              </a:lnSpc>
              <a:spcBef>
                <a:spcPts val="500"/>
              </a:spcBef>
              <a:spcAft>
                <a:spcPts val="0"/>
              </a:spcAft>
              <a:buClr>
                <a:schemeClr val="dk2"/>
              </a:buClr>
              <a:buSzPts val="2400"/>
              <a:buFont typeface="Arial"/>
              <a:buChar char="•"/>
            </a:pPr>
            <a:r>
              <a:rPr lang="en-US"/>
              <a:t>Patterns along race and gender lines</a:t>
            </a:r>
            <a:endParaRPr/>
          </a:p>
          <a:p>
            <a:pPr indent="-203200" lvl="0" marL="228600" rtl="0" algn="l">
              <a:lnSpc>
                <a:spcPct val="100000"/>
              </a:lnSpc>
              <a:spcBef>
                <a:spcPts val="2000"/>
              </a:spcBef>
              <a:spcAft>
                <a:spcPts val="0"/>
              </a:spcAft>
              <a:buClr>
                <a:schemeClr val="dk2"/>
              </a:buClr>
              <a:buSzPts val="2400"/>
              <a:buFont typeface="Arial"/>
              <a:buChar char="•"/>
            </a:pPr>
            <a:r>
              <a:rPr lang="en-US" sz="2400"/>
              <a:t>Use IPEDS to finalize general trends in the STEM degrees awarded</a:t>
            </a:r>
            <a:endParaRPr sz="2400"/>
          </a:p>
          <a:p>
            <a:pPr indent="-228600" lvl="1" marL="685800" rtl="0" algn="l">
              <a:lnSpc>
                <a:spcPct val="100000"/>
              </a:lnSpc>
              <a:spcBef>
                <a:spcPts val="500"/>
              </a:spcBef>
              <a:spcAft>
                <a:spcPts val="0"/>
              </a:spcAft>
              <a:buClr>
                <a:schemeClr val="dk2"/>
              </a:buClr>
              <a:buSzPts val="2400"/>
              <a:buFont typeface="Arial"/>
              <a:buChar char="•"/>
            </a:pPr>
            <a:r>
              <a:rPr lang="en-US" sz="2400"/>
              <a:t>include PhDs </a:t>
            </a:r>
            <a:endParaRPr sz="2400"/>
          </a:p>
          <a:p>
            <a:pPr indent="-228600" lvl="1" marL="685800" rtl="0" algn="l">
              <a:lnSpc>
                <a:spcPct val="100000"/>
              </a:lnSpc>
              <a:spcBef>
                <a:spcPts val="500"/>
              </a:spcBef>
              <a:spcAft>
                <a:spcPts val="0"/>
              </a:spcAft>
              <a:buClr>
                <a:schemeClr val="dk2"/>
              </a:buClr>
              <a:buSzPts val="2400"/>
              <a:buFont typeface="Arial"/>
              <a:buChar char="•"/>
            </a:pPr>
            <a:r>
              <a:rPr lang="en-US" sz="2400"/>
              <a:t>subset by gender</a:t>
            </a:r>
            <a:endParaRPr sz="2400"/>
          </a:p>
          <a:p>
            <a:pPr indent="-203200" lvl="0" marL="228600" rtl="0" algn="l">
              <a:lnSpc>
                <a:spcPct val="70000"/>
              </a:lnSpc>
              <a:spcBef>
                <a:spcPts val="1000"/>
              </a:spcBef>
              <a:spcAft>
                <a:spcPts val="0"/>
              </a:spcAft>
              <a:buClr>
                <a:schemeClr val="dk2"/>
              </a:buClr>
              <a:buSzPts val="2400"/>
              <a:buFont typeface="Arial"/>
              <a:buChar char="•"/>
            </a:pPr>
            <a:r>
              <a:rPr lang="en-US" sz="2400"/>
              <a:t>Continue analysis of web-scraped content (Indeed, oursera, etc.)</a:t>
            </a:r>
            <a:endParaRPr sz="2400"/>
          </a:p>
          <a:p>
            <a:pPr indent="-228600" lvl="1" marL="685800" rtl="0" algn="l">
              <a:lnSpc>
                <a:spcPct val="70000"/>
              </a:lnSpc>
              <a:spcBef>
                <a:spcPts val="500"/>
              </a:spcBef>
              <a:spcAft>
                <a:spcPts val="0"/>
              </a:spcAft>
              <a:buClr>
                <a:schemeClr val="dk2"/>
              </a:buClr>
              <a:buSzPts val="2400"/>
              <a:buFont typeface="Arial"/>
              <a:buChar char="•"/>
            </a:pPr>
            <a:r>
              <a:rPr lang="en-US"/>
              <a:t>M</a:t>
            </a:r>
            <a:r>
              <a:rPr lang="en-US"/>
              <a:t>ap the knowledge/skills obtained by the workforce of our three occupations to the knowledge/skills desired by employers</a:t>
            </a:r>
            <a:endParaRPr/>
          </a:p>
          <a:p>
            <a:pPr indent="-203200" lvl="0" marL="228600" rtl="0" algn="l">
              <a:lnSpc>
                <a:spcPct val="70000"/>
              </a:lnSpc>
              <a:spcBef>
                <a:spcPts val="1000"/>
              </a:spcBef>
              <a:spcAft>
                <a:spcPts val="0"/>
              </a:spcAft>
              <a:buClr>
                <a:schemeClr val="dk2"/>
              </a:buClr>
              <a:buSzPts val="2400"/>
              <a:buFont typeface="Arial"/>
              <a:buChar char="•"/>
            </a:pPr>
            <a:r>
              <a:rPr lang="en-US" sz="2400"/>
              <a:t>Identify and document additional longitudinal surveys that may have data to support our STEM pathways or reveal new pathways (e.g., ECLS-K, B&amp;B:08)</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010" name="Shape 1010"/>
        <p:cNvGrpSpPr/>
        <p:nvPr/>
      </p:nvGrpSpPr>
      <p:grpSpPr>
        <a:xfrm>
          <a:off x="0" y="0"/>
          <a:ext cx="0" cy="0"/>
          <a:chOff x="0" y="0"/>
          <a:chExt cx="0" cy="0"/>
        </a:xfrm>
      </p:grpSpPr>
      <p:sp>
        <p:nvSpPr>
          <p:cNvPr id="1011" name="Google Shape;1011;p174"/>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Community Projects: </a:t>
            </a:r>
            <a:endParaRPr sz="3200"/>
          </a:p>
          <a:p>
            <a:pPr indent="0" lvl="0" marL="0" marR="0" rtl="0" algn="ctr">
              <a:lnSpc>
                <a:spcPct val="90000"/>
              </a:lnSpc>
              <a:spcBef>
                <a:spcPts val="0"/>
              </a:spcBef>
              <a:spcAft>
                <a:spcPts val="0"/>
              </a:spcAft>
              <a:buClr>
                <a:schemeClr val="dk2"/>
              </a:buClr>
              <a:buFont typeface="Raleway"/>
              <a:buNone/>
            </a:pPr>
            <a:r>
              <a:rPr lang="en-US" sz="3200"/>
              <a:t>Alexandria - Equity</a:t>
            </a:r>
            <a:endParaRPr sz="3200"/>
          </a:p>
        </p:txBody>
      </p:sp>
      <p:sp>
        <p:nvSpPr>
          <p:cNvPr id="1012" name="Google Shape;1012;p174"/>
          <p:cNvSpPr txBox="1"/>
          <p:nvPr/>
        </p:nvSpPr>
        <p:spPr>
          <a:xfrm>
            <a:off x="682650" y="3884550"/>
            <a:ext cx="5446200" cy="15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800"/>
              <a:t>Team: Sayali Phadke, Daniel Wilkin, Ronnie Fresco</a:t>
            </a:r>
            <a:endParaRPr sz="1800"/>
          </a:p>
          <a:p>
            <a:pPr indent="0" lvl="0" marL="0" rtl="0" algn="l">
              <a:spcBef>
                <a:spcPts val="0"/>
              </a:spcBef>
              <a:spcAft>
                <a:spcPts val="0"/>
              </a:spcAft>
              <a:buNone/>
            </a:pPr>
            <a:r>
              <a:rPr lang="en-US" sz="1800">
                <a:solidFill>
                  <a:schemeClr val="dk1"/>
                </a:solidFill>
              </a:rPr>
              <a:t>PI &amp; Co-PI: Emily Molfino, Mark Orr</a:t>
            </a:r>
            <a:endParaRPr sz="1800">
              <a:solidFill>
                <a:schemeClr val="dk1"/>
              </a:solidFill>
            </a:endParaRPr>
          </a:p>
          <a:p>
            <a:pPr indent="0" lvl="0" marL="0" rtl="0" algn="l">
              <a:spcBef>
                <a:spcPts val="0"/>
              </a:spcBef>
              <a:spcAft>
                <a:spcPts val="0"/>
              </a:spcAft>
              <a:buNone/>
            </a:pPr>
            <a:r>
              <a:rPr lang="en-US" sz="1800"/>
              <a:t>Sponsor: Alexandria City Government, Office of Performance and Accountability</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12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OpenHub: Projects</a:t>
            </a:r>
            <a:endParaRPr i="0" u="none" cap="none" strike="noStrike">
              <a:solidFill>
                <a:schemeClr val="dk2"/>
              </a:solidFill>
            </a:endParaRPr>
          </a:p>
        </p:txBody>
      </p:sp>
      <p:sp>
        <p:nvSpPr>
          <p:cNvPr id="493" name="Google Shape;493;p121"/>
          <p:cNvSpPr txBox="1"/>
          <p:nvPr>
            <p:ph idx="1" type="body"/>
          </p:nvPr>
        </p:nvSpPr>
        <p:spPr>
          <a:xfrm>
            <a:off x="572150" y="869700"/>
            <a:ext cx="11500200" cy="4906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SzPts val="2400"/>
              <a:buChar char="●"/>
            </a:pPr>
            <a:r>
              <a:rPr lang="en-US" sz="2400"/>
              <a:t>Selected 33 variables to collect from API (e.g., description, user_count, tags)</a:t>
            </a:r>
            <a:endParaRPr sz="2400"/>
          </a:p>
          <a:p>
            <a:pPr indent="-381000" lvl="0" marL="457200" rtl="0" algn="l">
              <a:lnSpc>
                <a:spcPct val="115000"/>
              </a:lnSpc>
              <a:spcBef>
                <a:spcPts val="0"/>
              </a:spcBef>
              <a:spcAft>
                <a:spcPts val="0"/>
              </a:spcAft>
              <a:buSzPts val="2400"/>
              <a:buChar char="●"/>
            </a:pPr>
            <a:r>
              <a:rPr lang="en-US" sz="2400"/>
              <a:t>Two data collection strategies (for </a:t>
            </a:r>
            <a:r>
              <a:rPr lang="en-US" sz="2200"/>
              <a:t>~676,523 projects)</a:t>
            </a:r>
            <a:r>
              <a:rPr lang="en-US" sz="2400"/>
              <a:t>:</a:t>
            </a:r>
            <a:endParaRPr sz="2400"/>
          </a:p>
          <a:p>
            <a:pPr indent="-381000" lvl="1" marL="914400" rtl="0" algn="l">
              <a:lnSpc>
                <a:spcPct val="115000"/>
              </a:lnSpc>
              <a:spcBef>
                <a:spcPts val="0"/>
              </a:spcBef>
              <a:spcAft>
                <a:spcPts val="0"/>
              </a:spcAft>
              <a:buSzPts val="2400"/>
              <a:buChar char="○"/>
            </a:pPr>
            <a:r>
              <a:rPr lang="en-US" sz="2400"/>
              <a:t>Random sample</a:t>
            </a:r>
            <a:endParaRPr sz="2400"/>
          </a:p>
          <a:p>
            <a:pPr indent="-355600" lvl="2" marL="1371600" rtl="0" algn="l">
              <a:lnSpc>
                <a:spcPct val="115000"/>
              </a:lnSpc>
              <a:spcBef>
                <a:spcPts val="0"/>
              </a:spcBef>
              <a:spcAft>
                <a:spcPts val="0"/>
              </a:spcAft>
              <a:buSzPts val="2000"/>
              <a:buChar char="■"/>
            </a:pPr>
            <a:r>
              <a:rPr lang="en-US"/>
              <a:t>Selected variables queried for random 79,813 projects (12% of all projects)</a:t>
            </a:r>
            <a:endParaRPr/>
          </a:p>
          <a:p>
            <a:pPr indent="-355600" lvl="2" marL="1371600" rtl="0" algn="l">
              <a:lnSpc>
                <a:spcPct val="115000"/>
              </a:lnSpc>
              <a:spcBef>
                <a:spcPts val="0"/>
              </a:spcBef>
              <a:spcAft>
                <a:spcPts val="0"/>
              </a:spcAft>
              <a:buSzPts val="2000"/>
              <a:buChar char="■"/>
            </a:pPr>
            <a:r>
              <a:rPr lang="en-US"/>
              <a:t>API returned data on 46,005 projects</a:t>
            </a:r>
            <a:endParaRPr/>
          </a:p>
          <a:p>
            <a:pPr indent="-355600" lvl="3" marL="1828800" marR="0" rtl="0" algn="l">
              <a:lnSpc>
                <a:spcPct val="115000"/>
              </a:lnSpc>
              <a:spcBef>
                <a:spcPts val="0"/>
              </a:spcBef>
              <a:spcAft>
                <a:spcPts val="0"/>
              </a:spcAft>
              <a:buSzPts val="2000"/>
              <a:buChar char="●"/>
            </a:pPr>
            <a:r>
              <a:rPr lang="en-US" sz="2000"/>
              <a:t>This sample is 6.8% of all OpenHub projects</a:t>
            </a:r>
            <a:endParaRPr sz="2000"/>
          </a:p>
          <a:p>
            <a:pPr indent="-381000" lvl="1" marL="914400" rtl="0" algn="l">
              <a:lnSpc>
                <a:spcPct val="115000"/>
              </a:lnSpc>
              <a:spcBef>
                <a:spcPts val="0"/>
              </a:spcBef>
              <a:spcAft>
                <a:spcPts val="0"/>
              </a:spcAft>
              <a:buSzPts val="2400"/>
              <a:buChar char="○"/>
            </a:pPr>
            <a:r>
              <a:rPr lang="en-US"/>
              <a:t>M</a:t>
            </a:r>
            <a:r>
              <a:rPr lang="en-US" sz="2400"/>
              <a:t>ost relevant projects</a:t>
            </a:r>
            <a:endParaRPr sz="2400"/>
          </a:p>
          <a:p>
            <a:pPr indent="-355600" lvl="2" marL="1371600" rtl="0" algn="l">
              <a:lnSpc>
                <a:spcPct val="115000"/>
              </a:lnSpc>
              <a:spcBef>
                <a:spcPts val="0"/>
              </a:spcBef>
              <a:spcAft>
                <a:spcPts val="0"/>
              </a:spcAft>
              <a:buSzPts val="2000"/>
              <a:buChar char="■"/>
            </a:pPr>
            <a:r>
              <a:rPr lang="en-US"/>
              <a:t>Selected variables queried for top 73,000 projects</a:t>
            </a:r>
            <a:endParaRPr/>
          </a:p>
          <a:p>
            <a:pPr indent="-355600" lvl="2" marL="1371600" rtl="0" algn="l">
              <a:lnSpc>
                <a:spcPct val="115000"/>
              </a:lnSpc>
              <a:spcBef>
                <a:spcPts val="0"/>
              </a:spcBef>
              <a:spcAft>
                <a:spcPts val="0"/>
              </a:spcAft>
              <a:buSzPts val="2000"/>
              <a:buChar char="■"/>
            </a:pPr>
            <a:r>
              <a:rPr lang="en-US"/>
              <a:t>API returned data on 55,217 projects</a:t>
            </a:r>
            <a:endParaRPr/>
          </a:p>
          <a:p>
            <a:pPr indent="-355600" lvl="3" marL="1828800" marR="0" rtl="0" algn="l">
              <a:lnSpc>
                <a:spcPct val="115000"/>
              </a:lnSpc>
              <a:spcBef>
                <a:spcPts val="0"/>
              </a:spcBef>
              <a:spcAft>
                <a:spcPts val="0"/>
              </a:spcAft>
              <a:buSzPts val="2000"/>
              <a:buChar char="●"/>
            </a:pPr>
            <a:r>
              <a:rPr lang="en-US" sz="2000"/>
              <a:t>This sample is 8.2% of all OpenHub projects</a:t>
            </a:r>
            <a:endParaRPr sz="2000"/>
          </a:p>
          <a:p>
            <a:pPr indent="-381000" lvl="0" marL="457200" rtl="0" algn="l">
              <a:lnSpc>
                <a:spcPct val="115000"/>
              </a:lnSpc>
              <a:spcBef>
                <a:spcPts val="0"/>
              </a:spcBef>
              <a:spcAft>
                <a:spcPts val="0"/>
              </a:spcAft>
              <a:buSzPts val="2400"/>
              <a:buChar char="●"/>
            </a:pPr>
            <a:r>
              <a:rPr lang="en-US" sz="2400"/>
              <a:t>Most relevant project data tables are better populated than average</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7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Introduction</a:t>
            </a:r>
            <a:endParaRPr/>
          </a:p>
        </p:txBody>
      </p:sp>
      <p:sp>
        <p:nvSpPr>
          <p:cNvPr id="1018" name="Google Shape;1018;p175"/>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Equity is important for the well-being of citizens, and hence an important policy consideration</a:t>
            </a:r>
            <a:endParaRPr/>
          </a:p>
          <a:p>
            <a:pPr indent="-482600" lvl="0" marL="609600" rtl="0" algn="l">
              <a:spcBef>
                <a:spcPts val="0"/>
              </a:spcBef>
              <a:spcAft>
                <a:spcPts val="0"/>
              </a:spcAft>
              <a:buSzPts val="2800"/>
              <a:buChar char="-"/>
            </a:pPr>
            <a:r>
              <a:rPr lang="en-US"/>
              <a:t>City of Alexandria striving towards combating issues of inequity in the city</a:t>
            </a:r>
            <a:endParaRPr/>
          </a:p>
          <a:p>
            <a:pPr indent="-457200" lvl="0" marL="609600" marR="0" rtl="0" algn="l">
              <a:lnSpc>
                <a:spcPct val="90000"/>
              </a:lnSpc>
              <a:spcBef>
                <a:spcPts val="0"/>
              </a:spcBef>
              <a:spcAft>
                <a:spcPts val="0"/>
              </a:spcAft>
              <a:buClr>
                <a:schemeClr val="dk2"/>
              </a:buClr>
              <a:buSzPts val="2400"/>
              <a:buFont typeface="Arial"/>
              <a:buChar char="-"/>
            </a:pPr>
            <a:r>
              <a:rPr lang="en-US"/>
              <a:t>‘</a:t>
            </a:r>
            <a:r>
              <a:rPr lang="en-US"/>
              <a:t>Equity in Alexandria’ team would like to understand:</a:t>
            </a:r>
            <a:endParaRPr/>
          </a:p>
          <a:p>
            <a:pPr indent="-457200" lvl="1" marL="1219200" rtl="0" algn="l">
              <a:spcBef>
                <a:spcPts val="0"/>
              </a:spcBef>
              <a:spcAft>
                <a:spcPts val="0"/>
              </a:spcAft>
              <a:buSzPts val="2400"/>
              <a:buChar char="-"/>
            </a:pPr>
            <a:r>
              <a:rPr lang="en-US"/>
              <a:t>How is equity defined?</a:t>
            </a:r>
            <a:endParaRPr/>
          </a:p>
          <a:p>
            <a:pPr indent="-457200" lvl="1" marL="1219200" rtl="0" algn="l">
              <a:spcBef>
                <a:spcPts val="0"/>
              </a:spcBef>
              <a:spcAft>
                <a:spcPts val="0"/>
              </a:spcAft>
              <a:buSzPts val="2400"/>
              <a:buChar char="-"/>
            </a:pPr>
            <a:r>
              <a:rPr lang="en-US"/>
              <a:t>How can equity be measured?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7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 of the project</a:t>
            </a:r>
            <a:endParaRPr/>
          </a:p>
        </p:txBody>
      </p:sp>
      <p:sp>
        <p:nvSpPr>
          <p:cNvPr id="1024" name="Google Shape;1024;p176"/>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Literature review on equity</a:t>
            </a:r>
            <a:endParaRPr/>
          </a:p>
          <a:p>
            <a:pPr indent="-457200" lvl="1" marL="1219200" rtl="0" algn="l">
              <a:spcBef>
                <a:spcPts val="0"/>
              </a:spcBef>
              <a:spcAft>
                <a:spcPts val="0"/>
              </a:spcAft>
              <a:buSzPts val="2400"/>
              <a:buChar char="-"/>
            </a:pPr>
            <a:r>
              <a:rPr lang="en-US"/>
              <a:t>Conceptualizing equity</a:t>
            </a:r>
            <a:endParaRPr/>
          </a:p>
          <a:p>
            <a:pPr indent="-457200" lvl="1" marL="1219200" rtl="0" algn="l">
              <a:spcBef>
                <a:spcPts val="0"/>
              </a:spcBef>
              <a:spcAft>
                <a:spcPts val="0"/>
              </a:spcAft>
              <a:buSzPts val="2400"/>
              <a:buChar char="-"/>
            </a:pPr>
            <a:r>
              <a:rPr lang="en-US"/>
              <a:t>How is it defined?</a:t>
            </a:r>
            <a:endParaRPr/>
          </a:p>
          <a:p>
            <a:pPr indent="-457200" lvl="1" marL="1219200" rtl="0" algn="l">
              <a:spcBef>
                <a:spcPts val="0"/>
              </a:spcBef>
              <a:spcAft>
                <a:spcPts val="0"/>
              </a:spcAft>
              <a:buSzPts val="2400"/>
              <a:buChar char="-"/>
            </a:pPr>
            <a:r>
              <a:rPr lang="en-US"/>
              <a:t>How is it measured?</a:t>
            </a:r>
            <a:endParaRPr/>
          </a:p>
          <a:p>
            <a:pPr indent="-482600" lvl="0" marL="609600" rtl="0" algn="l">
              <a:spcBef>
                <a:spcPts val="0"/>
              </a:spcBef>
              <a:spcAft>
                <a:spcPts val="0"/>
              </a:spcAft>
              <a:buSzPts val="2800"/>
              <a:buChar char="-"/>
            </a:pPr>
            <a:r>
              <a:rPr lang="en-US"/>
              <a:t>Discuss the link between definitions of equity and data sources w.r.t. the City of Alexandria</a:t>
            </a:r>
            <a:endParaRPr/>
          </a:p>
          <a:p>
            <a:pPr indent="-482600" lvl="0" marL="609600" rtl="0" algn="l">
              <a:spcBef>
                <a:spcPts val="0"/>
              </a:spcBef>
              <a:spcAft>
                <a:spcPts val="0"/>
              </a:spcAft>
              <a:buSzPts val="2800"/>
              <a:buChar char="-"/>
            </a:pPr>
            <a:r>
              <a:rPr lang="en-US"/>
              <a:t>Provide recommendation to the city government about data sources and a data portal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7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Methodology: literature review</a:t>
            </a:r>
            <a:endParaRPr/>
          </a:p>
        </p:txBody>
      </p:sp>
      <p:pic>
        <p:nvPicPr>
          <p:cNvPr descr="search_graphic.png" id="1030" name="Google Shape;1030;p177"/>
          <p:cNvPicPr preferRelativeResize="0"/>
          <p:nvPr/>
        </p:nvPicPr>
        <p:blipFill>
          <a:blip r:embed="rId3">
            <a:alphaModFix/>
          </a:blip>
          <a:stretch>
            <a:fillRect/>
          </a:stretch>
        </p:blipFill>
        <p:spPr>
          <a:xfrm>
            <a:off x="933700" y="1064900"/>
            <a:ext cx="10324592" cy="5793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7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Methodology: lit review (contd.)</a:t>
            </a:r>
            <a:endParaRPr/>
          </a:p>
        </p:txBody>
      </p:sp>
      <p:pic>
        <p:nvPicPr>
          <p:cNvPr descr="search_terms_wordcloud.png" id="1036" name="Google Shape;1036;p178"/>
          <p:cNvPicPr preferRelativeResize="0"/>
          <p:nvPr/>
        </p:nvPicPr>
        <p:blipFill>
          <a:blip r:embed="rId3">
            <a:alphaModFix/>
          </a:blip>
          <a:stretch>
            <a:fillRect/>
          </a:stretch>
        </p:blipFill>
        <p:spPr>
          <a:xfrm>
            <a:off x="3402267" y="1143000"/>
            <a:ext cx="4988700" cy="4988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7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Lit review: Output</a:t>
            </a:r>
            <a:endParaRPr/>
          </a:p>
        </p:txBody>
      </p:sp>
      <p:sp>
        <p:nvSpPr>
          <p:cNvPr id="1042" name="Google Shape;1042;p179"/>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Equity can be understood in its many forms:</a:t>
            </a:r>
            <a:endParaRPr/>
          </a:p>
          <a:p>
            <a:pPr indent="-457200" lvl="1" marL="1219200" rtl="0" algn="l">
              <a:spcBef>
                <a:spcPts val="0"/>
              </a:spcBef>
              <a:spcAft>
                <a:spcPts val="0"/>
              </a:spcAft>
              <a:buSzPts val="2400"/>
              <a:buChar char="-"/>
            </a:pPr>
            <a:r>
              <a:rPr lang="en-US"/>
              <a:t>Equity of access</a:t>
            </a:r>
            <a:endParaRPr/>
          </a:p>
          <a:p>
            <a:pPr indent="-457200" lvl="1" marL="1219200" rtl="0" algn="l">
              <a:spcBef>
                <a:spcPts val="0"/>
              </a:spcBef>
              <a:spcAft>
                <a:spcPts val="0"/>
              </a:spcAft>
              <a:buSzPts val="2400"/>
              <a:buChar char="-"/>
            </a:pPr>
            <a:r>
              <a:rPr lang="en-US"/>
              <a:t>Equity of distribution</a:t>
            </a:r>
            <a:endParaRPr/>
          </a:p>
          <a:p>
            <a:pPr indent="-457200" lvl="1" marL="1219200" rtl="0" algn="l">
              <a:spcBef>
                <a:spcPts val="0"/>
              </a:spcBef>
              <a:spcAft>
                <a:spcPts val="0"/>
              </a:spcAft>
              <a:buSzPts val="2400"/>
              <a:buChar char="-"/>
            </a:pPr>
            <a:r>
              <a:rPr lang="en-US"/>
              <a:t>Equity as achieved by inequality of treatment</a:t>
            </a:r>
            <a:endParaRPr/>
          </a:p>
          <a:p>
            <a:pPr indent="-457200" lvl="1" marL="1219200" rtl="0" algn="l">
              <a:spcBef>
                <a:spcPts val="0"/>
              </a:spcBef>
              <a:spcAft>
                <a:spcPts val="0"/>
              </a:spcAft>
              <a:buSzPts val="2400"/>
              <a:buChar char="-"/>
            </a:pPr>
            <a:r>
              <a:rPr lang="en-US"/>
              <a:t>Process equity</a:t>
            </a:r>
            <a:endParaRPr/>
          </a:p>
          <a:p>
            <a:pPr indent="-482600" lvl="0" marL="609600" rtl="0" algn="l">
              <a:spcBef>
                <a:spcPts val="0"/>
              </a:spcBef>
              <a:spcAft>
                <a:spcPts val="0"/>
              </a:spcAft>
              <a:buSzPts val="2800"/>
              <a:buChar char="-"/>
            </a:pPr>
            <a:r>
              <a:rPr lang="en-US"/>
              <a:t>Equity can be measured in different ways:</a:t>
            </a:r>
            <a:endParaRPr/>
          </a:p>
          <a:p>
            <a:pPr indent="-457200" lvl="1" marL="1219200" rtl="0" algn="l">
              <a:spcBef>
                <a:spcPts val="0"/>
              </a:spcBef>
              <a:spcAft>
                <a:spcPts val="0"/>
              </a:spcAft>
              <a:buSzPts val="2400"/>
              <a:buChar char="-"/>
            </a:pPr>
            <a:r>
              <a:rPr lang="en-US"/>
              <a:t>Simple comparison of variables-of-interest across groups (education by race, driving privileges by age etc.)</a:t>
            </a:r>
            <a:endParaRPr/>
          </a:p>
          <a:p>
            <a:pPr indent="-457200" lvl="1" marL="1219200" rtl="0" algn="l">
              <a:spcBef>
                <a:spcPts val="0"/>
              </a:spcBef>
              <a:spcAft>
                <a:spcPts val="0"/>
              </a:spcAft>
              <a:buSzPts val="2400"/>
              <a:buChar char="-"/>
            </a:pPr>
            <a:r>
              <a:rPr lang="en-US"/>
              <a:t>Composite indices (e.g. Gini coefficient, Theil statistic etc.)</a:t>
            </a:r>
            <a:endParaRPr/>
          </a:p>
          <a:p>
            <a:pPr indent="-457200" lvl="1" marL="1219200" rtl="0" algn="l">
              <a:spcBef>
                <a:spcPts val="0"/>
              </a:spcBef>
              <a:spcAft>
                <a:spcPts val="0"/>
              </a:spcAft>
              <a:buSzPts val="2400"/>
              <a:buChar char="-"/>
            </a:pPr>
            <a:r>
              <a:rPr lang="en-US"/>
              <a:t>Other methods such as Principle of Proportional Shortfall, Expected Inequality-Averse model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8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Lit review: Output (contd.)</a:t>
            </a:r>
            <a:endParaRPr/>
          </a:p>
        </p:txBody>
      </p:sp>
      <p:sp>
        <p:nvSpPr>
          <p:cNvPr id="1048" name="Google Shape;1048;p180"/>
          <p:cNvSpPr txBox="1"/>
          <p:nvPr>
            <p:ph idx="1" type="body"/>
          </p:nvPr>
        </p:nvSpPr>
        <p:spPr>
          <a:xfrm>
            <a:off x="838200" y="1210224"/>
            <a:ext cx="10515600" cy="49260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Equity is studied with respect to one aspect or a combination of various aspects:</a:t>
            </a:r>
            <a:endParaRPr/>
          </a:p>
          <a:p>
            <a:pPr indent="-457200" lvl="1" marL="1219200" rtl="0" algn="l">
              <a:spcBef>
                <a:spcPts val="0"/>
              </a:spcBef>
              <a:spcAft>
                <a:spcPts val="0"/>
              </a:spcAft>
              <a:buSzPts val="2400"/>
              <a:buChar char="-"/>
            </a:pPr>
            <a:r>
              <a:rPr lang="en-US"/>
              <a:t>Who you are: Age, race, gender etc.</a:t>
            </a:r>
            <a:endParaRPr/>
          </a:p>
          <a:p>
            <a:pPr indent="-457200" lvl="1" marL="1219200" rtl="0" algn="l">
              <a:spcBef>
                <a:spcPts val="0"/>
              </a:spcBef>
              <a:spcAft>
                <a:spcPts val="0"/>
              </a:spcAft>
              <a:buSzPts val="2400"/>
              <a:buChar char="-"/>
            </a:pPr>
            <a:r>
              <a:rPr lang="en-US"/>
              <a:t>What is provided: Transportation services, housing facilities etc.</a:t>
            </a:r>
            <a:endParaRPr/>
          </a:p>
          <a:p>
            <a:pPr indent="-457200" lvl="1" marL="1219200" rtl="0" algn="l">
              <a:spcBef>
                <a:spcPts val="0"/>
              </a:spcBef>
              <a:spcAft>
                <a:spcPts val="0"/>
              </a:spcAft>
              <a:buSzPts val="2400"/>
              <a:buChar char="-"/>
            </a:pPr>
            <a:r>
              <a:rPr lang="en-US"/>
              <a:t>What is available: Health, education etc.</a:t>
            </a:r>
            <a:endParaRPr/>
          </a:p>
          <a:p>
            <a:pPr indent="-457200" lvl="1" marL="1219200" rtl="0" algn="l">
              <a:spcBef>
                <a:spcPts val="0"/>
              </a:spcBef>
              <a:spcAft>
                <a:spcPts val="0"/>
              </a:spcAft>
              <a:buSzPts val="2400"/>
              <a:buChar char="-"/>
            </a:pPr>
            <a:r>
              <a:rPr lang="en-US"/>
              <a:t>What you can achieve: Employment etc.</a:t>
            </a:r>
            <a:endParaRPr/>
          </a:p>
          <a:p>
            <a:pPr indent="-482600" lvl="0" marL="609600" rtl="0" algn="l">
              <a:spcBef>
                <a:spcPts val="0"/>
              </a:spcBef>
              <a:spcAft>
                <a:spcPts val="0"/>
              </a:spcAft>
              <a:buSzPts val="2800"/>
              <a:buChar char="-"/>
            </a:pPr>
            <a:r>
              <a:rPr lang="en-US"/>
              <a:t>Several reports focusing on city or county level equity:</a:t>
            </a:r>
            <a:endParaRPr/>
          </a:p>
          <a:p>
            <a:pPr indent="-457200" lvl="1" marL="1219200" rtl="0" algn="l">
              <a:spcBef>
                <a:spcPts val="0"/>
              </a:spcBef>
              <a:spcAft>
                <a:spcPts val="0"/>
              </a:spcAft>
              <a:buSzPts val="2400"/>
              <a:buChar char="-"/>
            </a:pPr>
            <a:r>
              <a:rPr lang="en-US"/>
              <a:t>King’s county, WA</a:t>
            </a:r>
            <a:endParaRPr/>
          </a:p>
          <a:p>
            <a:pPr indent="-457200" lvl="1" marL="1219200" rtl="0" algn="l">
              <a:spcBef>
                <a:spcPts val="0"/>
              </a:spcBef>
              <a:spcAft>
                <a:spcPts val="0"/>
              </a:spcAft>
              <a:buSzPts val="2400"/>
              <a:buChar char="-"/>
            </a:pPr>
            <a:r>
              <a:rPr lang="en-US"/>
              <a:t>Multnomah county, OR</a:t>
            </a:r>
            <a:endParaRPr/>
          </a:p>
          <a:p>
            <a:pPr indent="-457200" lvl="1" marL="1219200" rtl="0" algn="l">
              <a:spcBef>
                <a:spcPts val="0"/>
              </a:spcBef>
              <a:spcAft>
                <a:spcPts val="0"/>
              </a:spcAft>
              <a:buSzPts val="2400"/>
              <a:buChar char="-"/>
            </a:pPr>
            <a:r>
              <a:rPr lang="en-US"/>
              <a:t>Dane county, WI</a:t>
            </a:r>
            <a:endParaRPr/>
          </a:p>
          <a:p>
            <a:pPr indent="-457200" lvl="1" marL="1219200" rtl="0" algn="l">
              <a:spcBef>
                <a:spcPts val="0"/>
              </a:spcBef>
              <a:spcAft>
                <a:spcPts val="0"/>
              </a:spcAft>
              <a:buSzPts val="2400"/>
              <a:buChar char="-"/>
            </a:pPr>
            <a:r>
              <a:rPr lang="en-US"/>
              <a:t>Boston, MA</a:t>
            </a:r>
            <a:endParaRPr/>
          </a:p>
          <a:p>
            <a:pPr indent="-457200" lvl="1" marL="1219200" rtl="0" algn="l">
              <a:spcBef>
                <a:spcPts val="0"/>
              </a:spcBef>
              <a:spcAft>
                <a:spcPts val="0"/>
              </a:spcAft>
              <a:buSzPts val="2400"/>
              <a:buChar char="-"/>
            </a:pPr>
            <a:r>
              <a:rPr lang="en-US"/>
              <a:t>San Francisco, CA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8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Lit review: Output (contd.)</a:t>
            </a:r>
            <a:endParaRPr/>
          </a:p>
        </p:txBody>
      </p:sp>
      <p:sp>
        <p:nvSpPr>
          <p:cNvPr id="1054" name="Google Shape;1054;p181"/>
          <p:cNvSpPr txBox="1"/>
          <p:nvPr>
            <p:ph idx="1" type="body"/>
          </p:nvPr>
        </p:nvSpPr>
        <p:spPr>
          <a:xfrm>
            <a:off x="838200" y="1210224"/>
            <a:ext cx="10515600" cy="49260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Several research groups aim to understand and measure equity, presented via a web-based interface:</a:t>
            </a:r>
            <a:endParaRPr/>
          </a:p>
          <a:p>
            <a:pPr indent="-457200" lvl="1" marL="1219200" rtl="0" algn="l">
              <a:spcBef>
                <a:spcPts val="0"/>
              </a:spcBef>
              <a:spcAft>
                <a:spcPts val="0"/>
              </a:spcAft>
              <a:buSzPts val="2400"/>
              <a:buChar char="-"/>
            </a:pPr>
            <a:r>
              <a:rPr lang="en-US" u="sng">
                <a:solidFill>
                  <a:schemeClr val="hlink"/>
                </a:solidFill>
                <a:hlinkClick r:id="rId3"/>
              </a:rPr>
              <a:t>http://nationalequityatlas.org</a:t>
            </a:r>
            <a:endParaRPr/>
          </a:p>
          <a:p>
            <a:pPr indent="-457200" lvl="1" marL="1219200" rtl="0" algn="l">
              <a:spcBef>
                <a:spcPts val="0"/>
              </a:spcBef>
              <a:spcAft>
                <a:spcPts val="0"/>
              </a:spcAft>
              <a:buSzPts val="2400"/>
              <a:buChar char="-"/>
            </a:pPr>
            <a:r>
              <a:rPr lang="en-US" u="sng">
                <a:solidFill>
                  <a:schemeClr val="hlink"/>
                </a:solidFill>
                <a:hlinkClick r:id="rId4"/>
              </a:rPr>
              <a:t>http://thrivingcities.com</a:t>
            </a:r>
            <a:endParaRPr/>
          </a:p>
          <a:p>
            <a:pPr indent="0" lvl="0" marL="0" marR="0" rtl="0" algn="l">
              <a:lnSpc>
                <a:spcPct val="90000"/>
              </a:lnSpc>
              <a:spcBef>
                <a:spcPts val="500"/>
              </a:spcBef>
              <a:spcAft>
                <a:spcPts val="0"/>
              </a:spcAft>
              <a:buNone/>
            </a:pPr>
            <a:r>
              <a:t/>
            </a:r>
            <a:endParaRPr/>
          </a:p>
          <a:p>
            <a:pPr indent="-457200" lvl="0" marL="609600" marR="0" rtl="0" algn="l">
              <a:lnSpc>
                <a:spcPct val="90000"/>
              </a:lnSpc>
              <a:spcBef>
                <a:spcPts val="500"/>
              </a:spcBef>
              <a:spcAft>
                <a:spcPts val="0"/>
              </a:spcAft>
              <a:buClr>
                <a:schemeClr val="dk2"/>
              </a:buClr>
              <a:buSzPts val="2400"/>
              <a:buFont typeface="Arial"/>
              <a:buChar char="-"/>
            </a:pPr>
            <a:r>
              <a:rPr lang="en-US"/>
              <a:t>Data sources</a:t>
            </a:r>
            <a:endParaRPr/>
          </a:p>
          <a:p>
            <a:pPr indent="-457200" lvl="1" marL="1219200" marR="0" rtl="0" algn="l">
              <a:lnSpc>
                <a:spcPct val="90000"/>
              </a:lnSpc>
              <a:spcBef>
                <a:spcPts val="0"/>
              </a:spcBef>
              <a:spcAft>
                <a:spcPts val="0"/>
              </a:spcAft>
              <a:buSzPts val="2400"/>
              <a:buChar char="-"/>
            </a:pPr>
            <a:r>
              <a:rPr lang="en-US"/>
              <a:t>Administrative data from local, state, and federal level</a:t>
            </a:r>
            <a:endParaRPr/>
          </a:p>
          <a:p>
            <a:pPr indent="-457200" lvl="1" marL="1219200" marR="0" rtl="0" algn="l">
              <a:lnSpc>
                <a:spcPct val="90000"/>
              </a:lnSpc>
              <a:spcBef>
                <a:spcPts val="0"/>
              </a:spcBef>
              <a:spcAft>
                <a:spcPts val="0"/>
              </a:spcAft>
              <a:buSzPts val="2400"/>
              <a:buChar char="-"/>
            </a:pPr>
            <a:r>
              <a:rPr lang="en-US"/>
              <a:t>Survey conducted by local government</a:t>
            </a:r>
            <a:endParaRPr/>
          </a:p>
          <a:p>
            <a:pPr indent="-457200" lvl="1" marL="1219200" marR="0" rtl="0" algn="l">
              <a:lnSpc>
                <a:spcPct val="90000"/>
              </a:lnSpc>
              <a:spcBef>
                <a:spcPts val="0"/>
              </a:spcBef>
              <a:spcAft>
                <a:spcPts val="0"/>
              </a:spcAft>
              <a:buSzPts val="2400"/>
              <a:buChar char="-"/>
            </a:pPr>
            <a:r>
              <a:rPr lang="en-US"/>
              <a:t>Policy and planning documents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8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Equity in Health &amp; Generalization</a:t>
            </a:r>
            <a:endParaRPr/>
          </a:p>
        </p:txBody>
      </p:sp>
      <p:pic>
        <p:nvPicPr>
          <p:cNvPr descr="Screen Shot 2017-07-12 at 5.33.09 AM.png" id="1060" name="Google Shape;1060;p182"/>
          <p:cNvPicPr preferRelativeResize="0"/>
          <p:nvPr/>
        </p:nvPicPr>
        <p:blipFill>
          <a:blip r:embed="rId3">
            <a:alphaModFix/>
          </a:blip>
          <a:stretch>
            <a:fillRect/>
          </a:stretch>
        </p:blipFill>
        <p:spPr>
          <a:xfrm>
            <a:off x="1766438" y="1022101"/>
            <a:ext cx="8659122" cy="5531098"/>
          </a:xfrm>
          <a:prstGeom prst="rect">
            <a:avLst/>
          </a:prstGeom>
          <a:noFill/>
          <a:ln>
            <a:noFill/>
          </a:ln>
        </p:spPr>
      </p:pic>
      <p:sp>
        <p:nvSpPr>
          <p:cNvPr id="1061" name="Google Shape;1061;p182"/>
          <p:cNvSpPr txBox="1"/>
          <p:nvPr/>
        </p:nvSpPr>
        <p:spPr>
          <a:xfrm>
            <a:off x="884475" y="6435350"/>
            <a:ext cx="11171400" cy="2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222222"/>
                </a:solidFill>
                <a:highlight>
                  <a:srgbClr val="FFFFFF"/>
                </a:highlight>
              </a:rPr>
              <a:t>ALIMEZELLI, H., LEIS, A., DENIS, W., &amp; KARUNANAYAKE, C. (2015). Lost in Policy Translation: Canadian Minority Francophones and Health Disparities. </a:t>
            </a:r>
            <a:r>
              <a:rPr i="1" lang="en-US" sz="1000">
                <a:solidFill>
                  <a:srgbClr val="222222"/>
                </a:solidFill>
              </a:rPr>
              <a:t>Canadian Public Policy / Analyse De Politiques,</a:t>
            </a:r>
            <a:r>
              <a:rPr lang="en-US" sz="1000">
                <a:solidFill>
                  <a:srgbClr val="222222"/>
                </a:solidFill>
                <a:highlight>
                  <a:srgbClr val="FFFFFF"/>
                </a:highlight>
              </a:rPr>
              <a:t> </a:t>
            </a:r>
            <a:r>
              <a:rPr i="1" lang="en-US" sz="1000">
                <a:solidFill>
                  <a:srgbClr val="222222"/>
                </a:solidFill>
              </a:rPr>
              <a:t>41</a:t>
            </a:r>
            <a:r>
              <a:rPr lang="en-US" sz="1000">
                <a:solidFill>
                  <a:srgbClr val="222222"/>
                </a:solidFill>
                <a:highlight>
                  <a:srgbClr val="FFFFFF"/>
                </a:highlight>
              </a:rPr>
              <a:t>, S44-S52.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8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Baseline measure</a:t>
            </a:r>
            <a:endParaRPr/>
          </a:p>
        </p:txBody>
      </p:sp>
      <p:sp>
        <p:nvSpPr>
          <p:cNvPr id="1067" name="Google Shape;1067;p183"/>
          <p:cNvSpPr txBox="1"/>
          <p:nvPr>
            <p:ph idx="1" type="body"/>
          </p:nvPr>
        </p:nvSpPr>
        <p:spPr>
          <a:xfrm>
            <a:off x="838200" y="1057824"/>
            <a:ext cx="10515600" cy="4909800"/>
          </a:xfrm>
          <a:prstGeom prst="rect">
            <a:avLst/>
          </a:prstGeom>
        </p:spPr>
        <p:txBody>
          <a:bodyPr anchorCtr="0" anchor="t" bIns="91425" lIns="91425" spcFirstLastPara="1" rIns="91425" wrap="square" tIns="91425">
            <a:noAutofit/>
          </a:bodyPr>
          <a:lstStyle/>
          <a:p>
            <a:pPr indent="-457200" lvl="0" marL="609600" rtl="0" algn="l">
              <a:spcBef>
                <a:spcPts val="1100"/>
              </a:spcBef>
              <a:spcAft>
                <a:spcPts val="0"/>
              </a:spcAft>
              <a:buSzPts val="2400"/>
              <a:buChar char="-"/>
            </a:pPr>
            <a:r>
              <a:rPr lang="en-US" sz="2400"/>
              <a:t>Calculate baseline measure of racial equity in Alexandria</a:t>
            </a:r>
            <a:endParaRPr sz="2400"/>
          </a:p>
          <a:p>
            <a:pPr indent="-457200" lvl="0" marL="609600" rtl="0" algn="l">
              <a:spcBef>
                <a:spcPts val="0"/>
              </a:spcBef>
              <a:spcAft>
                <a:spcPts val="0"/>
              </a:spcAft>
              <a:buSzPts val="2400"/>
              <a:buChar char="-"/>
            </a:pPr>
            <a:r>
              <a:rPr lang="en-US" sz="2400"/>
              <a:t>Data source:</a:t>
            </a:r>
            <a:endParaRPr sz="2400"/>
          </a:p>
          <a:p>
            <a:pPr indent="-444500" lvl="1" marL="1219200" rtl="0" algn="l">
              <a:spcBef>
                <a:spcPts val="0"/>
              </a:spcBef>
              <a:spcAft>
                <a:spcPts val="0"/>
              </a:spcAft>
              <a:buSzPts val="2200"/>
              <a:buChar char="-"/>
            </a:pPr>
            <a:r>
              <a:rPr lang="en-US" sz="2200"/>
              <a:t>ACS does not provide cross-tables with race variable</a:t>
            </a:r>
            <a:endParaRPr sz="2200"/>
          </a:p>
          <a:p>
            <a:pPr indent="-444500" lvl="1" marL="1219200" rtl="0" algn="l">
              <a:spcBef>
                <a:spcPts val="0"/>
              </a:spcBef>
              <a:spcAft>
                <a:spcPts val="0"/>
              </a:spcAft>
              <a:buSzPts val="2200"/>
              <a:buChar char="-"/>
            </a:pPr>
            <a:r>
              <a:rPr lang="en-US" sz="2200"/>
              <a:t>Use data from NHGIS (National Historical Geographic Information System)</a:t>
            </a:r>
            <a:endParaRPr sz="2200"/>
          </a:p>
          <a:p>
            <a:pPr indent="-457200" lvl="0" marL="609600" rtl="0" algn="l">
              <a:spcBef>
                <a:spcPts val="0"/>
              </a:spcBef>
              <a:spcAft>
                <a:spcPts val="0"/>
              </a:spcAft>
              <a:buSzPts val="2400"/>
              <a:buChar char="-"/>
            </a:pPr>
            <a:r>
              <a:rPr lang="en-US" sz="2400"/>
              <a:t>Look at racial breakdown of key variables such as education, income, household details, health status etc.</a:t>
            </a:r>
            <a:endParaRPr sz="2400"/>
          </a:p>
          <a:p>
            <a:pPr indent="-457200" lvl="0" marL="609600" rtl="0" algn="l">
              <a:spcBef>
                <a:spcPts val="0"/>
              </a:spcBef>
              <a:spcAft>
                <a:spcPts val="0"/>
              </a:spcAft>
              <a:buSzPts val="2400"/>
              <a:buChar char="-"/>
            </a:pPr>
            <a:r>
              <a:rPr lang="en-US" sz="2400"/>
              <a:t>Geographical levels:</a:t>
            </a:r>
            <a:endParaRPr sz="2400"/>
          </a:p>
          <a:p>
            <a:pPr indent="-444500" lvl="1" marL="1219200" rtl="0" algn="l">
              <a:spcBef>
                <a:spcPts val="0"/>
              </a:spcBef>
              <a:spcAft>
                <a:spcPts val="0"/>
              </a:spcAft>
              <a:buSzPts val="2200"/>
              <a:buChar char="-"/>
            </a:pPr>
            <a:r>
              <a:rPr lang="en-US" sz="2200"/>
              <a:t>Zip codes</a:t>
            </a:r>
            <a:endParaRPr sz="2200"/>
          </a:p>
          <a:p>
            <a:pPr indent="-444500" lvl="1" marL="1219200" rtl="0" algn="l">
              <a:spcBef>
                <a:spcPts val="0"/>
              </a:spcBef>
              <a:spcAft>
                <a:spcPts val="0"/>
              </a:spcAft>
              <a:buSzPts val="2200"/>
              <a:buChar char="-"/>
            </a:pPr>
            <a:r>
              <a:rPr lang="en-US" sz="2200"/>
              <a:t>Block groups</a:t>
            </a:r>
            <a:endParaRPr sz="2200"/>
          </a:p>
          <a:p>
            <a:pPr indent="-457200" lvl="0" marL="609600" rtl="0" algn="l">
              <a:spcBef>
                <a:spcPts val="0"/>
              </a:spcBef>
              <a:spcAft>
                <a:spcPts val="0"/>
              </a:spcAft>
              <a:buSzPts val="2400"/>
              <a:buChar char="-"/>
            </a:pPr>
            <a:r>
              <a:rPr lang="en-US" sz="2400"/>
              <a:t>Visualize for the most recent time period for which data is available</a:t>
            </a:r>
            <a:endParaRPr sz="2400"/>
          </a:p>
          <a:p>
            <a:pPr indent="-457200" lvl="0" marL="609600" rtl="0" algn="l">
              <a:spcBef>
                <a:spcPts val="0"/>
              </a:spcBef>
              <a:spcAft>
                <a:spcPts val="0"/>
              </a:spcAft>
              <a:buSzPts val="2400"/>
              <a:buChar char="-"/>
            </a:pPr>
            <a:r>
              <a:rPr lang="en-US" sz="2400"/>
              <a:t>Compare with residents’ sentiment as understood by the Alexandria Resident Survey</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8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Deliverables</a:t>
            </a:r>
            <a:endParaRPr/>
          </a:p>
        </p:txBody>
      </p:sp>
      <p:sp>
        <p:nvSpPr>
          <p:cNvPr id="1073" name="Google Shape;1073;p184"/>
          <p:cNvSpPr txBox="1"/>
          <p:nvPr>
            <p:ph idx="1" type="body"/>
          </p:nvPr>
        </p:nvSpPr>
        <p:spPr>
          <a:xfrm>
            <a:off x="838200" y="1210235"/>
            <a:ext cx="10515600" cy="4599300"/>
          </a:xfrm>
          <a:prstGeom prst="rect">
            <a:avLst/>
          </a:prstGeom>
        </p:spPr>
        <p:txBody>
          <a:bodyPr anchorCtr="0" anchor="t" bIns="91425" lIns="91425" spcFirstLastPara="1" rIns="91425" wrap="square" tIns="91425">
            <a:noAutofit/>
          </a:bodyPr>
          <a:lstStyle/>
          <a:p>
            <a:pPr indent="-482600" lvl="0" marL="609600" rtl="0" algn="l">
              <a:spcBef>
                <a:spcPts val="1100"/>
              </a:spcBef>
              <a:spcAft>
                <a:spcPts val="0"/>
              </a:spcAft>
              <a:buSzPts val="2800"/>
              <a:buChar char="-"/>
            </a:pPr>
            <a:r>
              <a:rPr lang="en-US"/>
              <a:t>Literature review resulting in annotated bibliography</a:t>
            </a:r>
            <a:endParaRPr/>
          </a:p>
          <a:p>
            <a:pPr indent="-482600" lvl="0" marL="609600" rtl="0" algn="l">
              <a:spcBef>
                <a:spcPts val="0"/>
              </a:spcBef>
              <a:spcAft>
                <a:spcPts val="0"/>
              </a:spcAft>
              <a:buSzPts val="2800"/>
              <a:buChar char="-"/>
            </a:pPr>
            <a:r>
              <a:rPr lang="en-US"/>
              <a:t>Extensive data bibliography</a:t>
            </a:r>
            <a:endParaRPr/>
          </a:p>
          <a:p>
            <a:pPr indent="-482600" lvl="0" marL="609600" rtl="0" algn="l">
              <a:spcBef>
                <a:spcPts val="0"/>
              </a:spcBef>
              <a:spcAft>
                <a:spcPts val="0"/>
              </a:spcAft>
              <a:buSzPts val="2800"/>
              <a:buChar char="-"/>
            </a:pPr>
            <a:r>
              <a:rPr lang="en-US"/>
              <a:t>Baseline on racial equity in Alexandria, referenced with results from the Alexandria Residents’ Survey</a:t>
            </a:r>
            <a:endParaRPr/>
          </a:p>
        </p:txBody>
      </p:sp>
      <p:pic>
        <p:nvPicPr>
          <p:cNvPr descr="Screen Shot 2017-07-12 at 6.40.15 AM.png" id="1074" name="Google Shape;1074;p184"/>
          <p:cNvPicPr preferRelativeResize="0"/>
          <p:nvPr/>
        </p:nvPicPr>
        <p:blipFill>
          <a:blip r:embed="rId3">
            <a:alphaModFix/>
          </a:blip>
          <a:stretch>
            <a:fillRect/>
          </a:stretch>
        </p:blipFill>
        <p:spPr>
          <a:xfrm>
            <a:off x="8900" y="3258350"/>
            <a:ext cx="1219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7" name="Shape 497"/>
        <p:cNvGrpSpPr/>
        <p:nvPr/>
      </p:nvGrpSpPr>
      <p:grpSpPr>
        <a:xfrm>
          <a:off x="0" y="0"/>
          <a:ext cx="0" cy="0"/>
          <a:chOff x="0" y="0"/>
          <a:chExt cx="0" cy="0"/>
        </a:xfrm>
      </p:grpSpPr>
      <p:graphicFrame>
        <p:nvGraphicFramePr>
          <p:cNvPr id="498" name="Google Shape;498;p122"/>
          <p:cNvGraphicFramePr/>
          <p:nvPr/>
        </p:nvGraphicFramePr>
        <p:xfrm>
          <a:off x="-13800" y="0"/>
          <a:ext cx="3000000" cy="3000000"/>
        </p:xfrm>
        <a:graphic>
          <a:graphicData uri="http://schemas.openxmlformats.org/drawingml/2006/table">
            <a:tbl>
              <a:tblPr>
                <a:noFill/>
                <a:tableStyleId>{020FCF1E-ECCD-40E1-A6CB-5F374742C74B}</a:tableStyleId>
              </a:tblPr>
              <a:tblGrid>
                <a:gridCol w="3534000"/>
                <a:gridCol w="1322325"/>
                <a:gridCol w="1239450"/>
                <a:gridCol w="382850"/>
                <a:gridCol w="3182200"/>
                <a:gridCol w="1331275"/>
                <a:gridCol w="1244425"/>
              </a:tblGrid>
              <a:tr h="720875">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Column name</a:t>
                      </a:r>
                      <a:endParaRPr b="1"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%Missing (Relevant)</a:t>
                      </a:r>
                      <a:endParaRPr b="1"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%Missing (Random)</a:t>
                      </a:r>
                      <a:endParaRPr b="1" sz="1800">
                        <a:latin typeface="Trebuchet MS"/>
                        <a:ea typeface="Trebuchet MS"/>
                        <a:cs typeface="Trebuchet MS"/>
                        <a:sym typeface="Trebuchet MS"/>
                      </a:endParaRPr>
                    </a:p>
                  </a:txBody>
                  <a:tcPr marT="91425" marB="91425" marR="91425" marL="91425"/>
                </a:tc>
                <a:tc rowSpan="13">
                  <a:txBody>
                    <a:bodyPr>
                      <a:noAutofit/>
                    </a:bodyPr>
                    <a:lstStyle/>
                    <a:p>
                      <a:pPr indent="0" lvl="0" marL="0" rtl="0" algn="l">
                        <a:spcBef>
                          <a:spcPts val="0"/>
                        </a:spcBef>
                        <a:spcAft>
                          <a:spcPts val="0"/>
                        </a:spcAft>
                        <a:buNone/>
                      </a:pPr>
                      <a:r>
                        <a:t/>
                      </a:r>
                      <a:endParaRPr b="1" sz="1800">
                        <a:latin typeface="Trebuchet MS"/>
                        <a:ea typeface="Trebuchet MS"/>
                        <a:cs typeface="Trebuchet MS"/>
                        <a:sym typeface="Trebuchet MS"/>
                      </a:endParaRPr>
                    </a:p>
                  </a:txBody>
                  <a:tcPr marT="91425" marB="91425" marR="91425" marL="91425">
                    <a:solidFill>
                      <a:srgbClr val="FDFDFD"/>
                    </a:solidFill>
                  </a:tcPr>
                </a:tc>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Column name</a:t>
                      </a:r>
                      <a:endParaRPr b="1" sz="20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%Missing (Relevant)</a:t>
                      </a:r>
                      <a:endParaRPr b="1" sz="18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%Missing (Random)</a:t>
                      </a:r>
                      <a:endParaRPr b="1" sz="18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Overall data</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24.36</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42.36</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1900">
                          <a:latin typeface="Trebuchet MS"/>
                          <a:ea typeface="Trebuchet MS"/>
                          <a:cs typeface="Trebuchet MS"/>
                          <a:sym typeface="Trebuchet MS"/>
                        </a:rPr>
                        <a:t>12 month </a:t>
                      </a:r>
                      <a:r>
                        <a:rPr lang="en-US" sz="1900">
                          <a:latin typeface="Trebuchet MS"/>
                          <a:ea typeface="Trebuchet MS"/>
                          <a:cs typeface="Trebuchet MS"/>
                          <a:sym typeface="Trebuchet MS"/>
                        </a:rPr>
                        <a:t>contributor count</a:t>
                      </a:r>
                      <a:endParaRPr sz="19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tcPr>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created_at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total contributor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updated_at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12 </a:t>
                      </a:r>
                      <a:r>
                        <a:rPr lang="en-US" sz="2000">
                          <a:latin typeface="Trebuchet MS"/>
                          <a:ea typeface="Trebuchet MS"/>
                          <a:cs typeface="Trebuchet MS"/>
                          <a:sym typeface="Trebuchet MS"/>
                        </a:rPr>
                        <a:t>month commit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description</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5.69</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6.41</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total commit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user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total code lines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average rating</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75.68</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95.48</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main language</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0.87</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0.43</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rating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factoids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0.02</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0.01</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review count</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tags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51.61</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70.18</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last analysis update</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licenses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36.29</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53.06</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last source code access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0.81</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0.38</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languages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0.04</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0.04</a:t>
                      </a:r>
                      <a:endParaRPr sz="1800">
                        <a:latin typeface="Trebuchet MS"/>
                        <a:ea typeface="Trebuchet MS"/>
                        <a:cs typeface="Trebuchet MS"/>
                        <a:sym typeface="Trebuchet MS"/>
                      </a:endParaRPr>
                    </a:p>
                  </a:txBody>
                  <a:tcPr marT="91425" marB="91425" marR="91425" marL="91425"/>
                </a:tc>
              </a:tr>
              <a:tr h="487425">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ohloh 1st </a:t>
                      </a:r>
                      <a:r>
                        <a:rPr lang="en-US" sz="2000">
                          <a:latin typeface="Trebuchet MS"/>
                          <a:ea typeface="Trebuchet MS"/>
                          <a:cs typeface="Trebuchet MS"/>
                          <a:sym typeface="Trebuchet MS"/>
                        </a:rPr>
                        <a:t>month of analysis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language percentages</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0.04</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0.04</a:t>
                      </a:r>
                      <a:endParaRPr sz="1800">
                        <a:latin typeface="Trebuchet MS"/>
                        <a:ea typeface="Trebuchet MS"/>
                        <a:cs typeface="Trebuchet MS"/>
                        <a:sym typeface="Trebuchet MS"/>
                      </a:endParaRPr>
                    </a:p>
                  </a:txBody>
                  <a:tcPr marT="91425" marB="91425" marR="91425" marL="91425"/>
                </a:tc>
              </a:tr>
              <a:tr h="573400">
                <a:tc>
                  <a:txBody>
                    <a:bodyPr>
                      <a:noAutofit/>
                    </a:bodyPr>
                    <a:lstStyle/>
                    <a:p>
                      <a:pPr indent="0" lvl="0" marL="0" rtl="0" algn="l">
                        <a:spcBef>
                          <a:spcPts val="0"/>
                        </a:spcBef>
                        <a:spcAft>
                          <a:spcPts val="0"/>
                        </a:spcAft>
                        <a:buNone/>
                      </a:pPr>
                      <a:r>
                        <a:rPr lang="en-US" sz="1900">
                          <a:latin typeface="Trebuchet MS"/>
                          <a:ea typeface="Trebuchet MS"/>
                          <a:cs typeface="Trebuchet MS"/>
                          <a:sym typeface="Trebuchet MS"/>
                        </a:rPr>
                        <a:t>ohloh latest month of analysis</a:t>
                      </a:r>
                      <a:endParaRPr sz="19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vMerge="1"/>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activity index</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sz="1800">
                          <a:latin typeface="Trebuchet MS"/>
                          <a:ea typeface="Trebuchet MS"/>
                          <a:cs typeface="Trebuchet MS"/>
                          <a:sym typeface="Trebuchet MS"/>
                        </a:rPr>
                        <a:t>0</a:t>
                      </a:r>
                      <a:endParaRPr sz="1800">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078" name="Shape 1078"/>
        <p:cNvGrpSpPr/>
        <p:nvPr/>
      </p:nvGrpSpPr>
      <p:grpSpPr>
        <a:xfrm>
          <a:off x="0" y="0"/>
          <a:ext cx="0" cy="0"/>
          <a:chOff x="0" y="0"/>
          <a:chExt cx="0" cy="0"/>
        </a:xfrm>
      </p:grpSpPr>
      <p:sp>
        <p:nvSpPr>
          <p:cNvPr id="1079" name="Google Shape;1079;p185"/>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Community Projects: </a:t>
            </a:r>
            <a:endParaRPr sz="3200"/>
          </a:p>
          <a:p>
            <a:pPr indent="0" lvl="0" marL="0" marR="0" rtl="0" algn="ctr">
              <a:lnSpc>
                <a:spcPct val="90000"/>
              </a:lnSpc>
              <a:spcBef>
                <a:spcPts val="0"/>
              </a:spcBef>
              <a:spcAft>
                <a:spcPts val="0"/>
              </a:spcAft>
              <a:buClr>
                <a:schemeClr val="dk2"/>
              </a:buClr>
              <a:buFont typeface="Raleway"/>
              <a:buNone/>
            </a:pPr>
            <a:r>
              <a:rPr lang="en-US" sz="3200"/>
              <a:t>Fairfax - Youth Projections</a:t>
            </a:r>
            <a:endParaRPr sz="3200"/>
          </a:p>
        </p:txBody>
      </p:sp>
      <p:sp>
        <p:nvSpPr>
          <p:cNvPr id="1080" name="Google Shape;1080;p185"/>
          <p:cNvSpPr txBox="1"/>
          <p:nvPr/>
        </p:nvSpPr>
        <p:spPr>
          <a:xfrm>
            <a:off x="696000" y="3817850"/>
            <a:ext cx="10495500" cy="15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Team: Zarni Htet, </a:t>
            </a:r>
            <a:r>
              <a:rPr lang="en-US" sz="2400"/>
              <a:t>Chanida Lerdritsomboon, Eirik Iversen, Ben J. Swartz </a:t>
            </a:r>
            <a:endParaRPr sz="2400"/>
          </a:p>
          <a:p>
            <a:pPr indent="0" lvl="0" marL="0" rtl="0" algn="l">
              <a:spcBef>
                <a:spcPts val="0"/>
              </a:spcBef>
              <a:spcAft>
                <a:spcPts val="0"/>
              </a:spcAft>
              <a:buNone/>
            </a:pPr>
            <a:r>
              <a:rPr lang="en-US" sz="2400"/>
              <a:t>SDAL: Josh Goldstein and Stephanie Shipp</a:t>
            </a:r>
            <a:endParaRPr sz="2400"/>
          </a:p>
          <a:p>
            <a:pPr indent="0" lvl="0" marL="0" rtl="0" algn="l">
              <a:spcBef>
                <a:spcPts val="0"/>
              </a:spcBef>
              <a:spcAft>
                <a:spcPts val="0"/>
              </a:spcAft>
              <a:buNone/>
            </a:pPr>
            <a:r>
              <a:rPr lang="en-US" sz="2400"/>
              <a:t>Sponsor: </a:t>
            </a:r>
            <a:r>
              <a:rPr lang="en-US" sz="2400">
                <a:latin typeface="Trebuchet MS"/>
                <a:ea typeface="Trebuchet MS"/>
                <a:cs typeface="Trebuchet MS"/>
                <a:sym typeface="Trebuchet MS"/>
              </a:rPr>
              <a:t>Fairfax Health and Human Services (HHS) - </a:t>
            </a:r>
            <a:br>
              <a:rPr lang="en-US" sz="2400">
                <a:latin typeface="Trebuchet MS"/>
                <a:ea typeface="Trebuchet MS"/>
                <a:cs typeface="Trebuchet MS"/>
                <a:sym typeface="Trebuchet MS"/>
              </a:rPr>
            </a:br>
            <a:r>
              <a:rPr lang="en-US" sz="2400">
                <a:solidFill>
                  <a:schemeClr val="dk2"/>
                </a:solidFill>
                <a:latin typeface="Trebuchet MS"/>
                <a:ea typeface="Trebuchet MS"/>
                <a:cs typeface="Trebuchet MS"/>
                <a:sym typeface="Trebuchet MS"/>
              </a:rPr>
              <a:t>	</a:t>
            </a:r>
            <a:r>
              <a:rPr lang="en-US" sz="2400"/>
              <a:t>Michelle Gregory, Sophia Dutton, Linda Hoffman</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86"/>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Project Description</a:t>
            </a:r>
            <a:endParaRPr>
              <a:solidFill>
                <a:srgbClr val="44546A"/>
              </a:solidFill>
            </a:endParaRPr>
          </a:p>
        </p:txBody>
      </p:sp>
      <p:sp>
        <p:nvSpPr>
          <p:cNvPr id="1087" name="Google Shape;1087;p186"/>
          <p:cNvSpPr txBox="1"/>
          <p:nvPr>
            <p:ph idx="1" type="body"/>
          </p:nvPr>
        </p:nvSpPr>
        <p:spPr>
          <a:xfrm>
            <a:off x="609600" y="1341424"/>
            <a:ext cx="10972800" cy="4820100"/>
          </a:xfrm>
          <a:prstGeom prst="rect">
            <a:avLst/>
          </a:prstGeom>
        </p:spPr>
        <p:txBody>
          <a:bodyPr anchorCtr="0" anchor="t" bIns="121900" lIns="121900" spcFirstLastPara="1" rIns="121900" wrap="square" tIns="121900">
            <a:noAutofit/>
          </a:bodyPr>
          <a:lstStyle/>
          <a:p>
            <a:pPr indent="-457200" lvl="0" marL="609600" marR="0" rtl="0" algn="l">
              <a:lnSpc>
                <a:spcPct val="100000"/>
              </a:lnSpc>
              <a:spcBef>
                <a:spcPts val="700"/>
              </a:spcBef>
              <a:spcAft>
                <a:spcPts val="0"/>
              </a:spcAft>
              <a:buClr>
                <a:srgbClr val="44546A"/>
              </a:buClr>
              <a:buSzPts val="2400"/>
              <a:buChar char="•"/>
            </a:pPr>
            <a:r>
              <a:rPr lang="en-US" sz="2400">
                <a:solidFill>
                  <a:srgbClr val="44546A"/>
                </a:solidFill>
              </a:rPr>
              <a:t>Fairfax Health and Human Services (HHS) is interested in developing long-term population and economic forecasting capabilities </a:t>
            </a:r>
            <a:br>
              <a:rPr lang="en-US" sz="2400">
                <a:solidFill>
                  <a:srgbClr val="44546A"/>
                </a:solidFill>
              </a:rPr>
            </a:br>
            <a:endParaRPr sz="2400">
              <a:solidFill>
                <a:srgbClr val="44546A"/>
              </a:solidFill>
            </a:endParaRPr>
          </a:p>
          <a:p>
            <a:pPr indent="-457200" lvl="0" marL="609600" marR="0" rtl="0" algn="l">
              <a:lnSpc>
                <a:spcPct val="100000"/>
              </a:lnSpc>
              <a:spcBef>
                <a:spcPts val="0"/>
              </a:spcBef>
              <a:spcAft>
                <a:spcPts val="0"/>
              </a:spcAft>
              <a:buClr>
                <a:srgbClr val="44546A"/>
              </a:buClr>
              <a:buSzPts val="2400"/>
              <a:buChar char="•"/>
            </a:pPr>
            <a:r>
              <a:rPr b="1" lang="en-US" sz="2400">
                <a:solidFill>
                  <a:srgbClr val="44546A"/>
                </a:solidFill>
              </a:rPr>
              <a:t>Research Questions</a:t>
            </a:r>
            <a:endParaRPr b="1" sz="2400">
              <a:solidFill>
                <a:srgbClr val="44546A"/>
              </a:solidFill>
            </a:endParaRPr>
          </a:p>
          <a:p>
            <a:pPr indent="-381000" lvl="0" marL="1371600" rtl="0" algn="l">
              <a:spcBef>
                <a:spcPts val="0"/>
              </a:spcBef>
              <a:spcAft>
                <a:spcPts val="0"/>
              </a:spcAft>
              <a:buClr>
                <a:srgbClr val="44546A"/>
              </a:buClr>
              <a:buSzPts val="2400"/>
              <a:buAutoNum type="arabicPeriod"/>
            </a:pPr>
            <a:r>
              <a:rPr lang="en-US" sz="2400">
                <a:solidFill>
                  <a:srgbClr val="44546A"/>
                </a:solidFill>
              </a:rPr>
              <a:t>Which HHS programs and services may be affected by changes in population size, behaviors, and demographic makeup?</a:t>
            </a:r>
            <a:endParaRPr sz="2400">
              <a:solidFill>
                <a:srgbClr val="44546A"/>
              </a:solidFill>
            </a:endParaRPr>
          </a:p>
          <a:p>
            <a:pPr indent="-381000" lvl="0" marL="1371600" rtl="0" algn="l">
              <a:spcBef>
                <a:spcPts val="0"/>
              </a:spcBef>
              <a:spcAft>
                <a:spcPts val="0"/>
              </a:spcAft>
              <a:buClr>
                <a:srgbClr val="44546A"/>
              </a:buClr>
              <a:buSzPts val="2400"/>
              <a:buAutoNum type="arabicPeriod"/>
            </a:pPr>
            <a:r>
              <a:rPr lang="en-US" sz="2400">
                <a:solidFill>
                  <a:srgbClr val="44546A"/>
                </a:solidFill>
              </a:rPr>
              <a:t>What current and future trends in demographics, housing, and other factors would inform the models to predict changes in their programs?</a:t>
            </a:r>
            <a:endParaRPr sz="2400">
              <a:solidFill>
                <a:srgbClr val="44546A"/>
              </a:solidFill>
            </a:endParaRPr>
          </a:p>
          <a:p>
            <a:pPr indent="-381000" lvl="0" marL="1371600" rtl="0" algn="l">
              <a:spcBef>
                <a:spcPts val="0"/>
              </a:spcBef>
              <a:spcAft>
                <a:spcPts val="0"/>
              </a:spcAft>
              <a:buClr>
                <a:srgbClr val="44546A"/>
              </a:buClr>
              <a:buSzPts val="2400"/>
              <a:buAutoNum type="arabicPeriod"/>
            </a:pPr>
            <a:r>
              <a:rPr lang="en-US" sz="2400">
                <a:solidFill>
                  <a:srgbClr val="44546A"/>
                </a:solidFill>
              </a:rPr>
              <a:t>What are trends in the data that warrant more investigation? </a:t>
            </a:r>
            <a:br>
              <a:rPr lang="en-US" sz="2400">
                <a:solidFill>
                  <a:srgbClr val="44546A"/>
                </a:solidFill>
              </a:rPr>
            </a:br>
            <a:endParaRPr sz="2400">
              <a:solidFill>
                <a:srgbClr val="44546A"/>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87"/>
          <p:cNvSpPr txBox="1"/>
          <p:nvPr>
            <p:ph type="title"/>
          </p:nvPr>
        </p:nvSpPr>
        <p:spPr>
          <a:xfrm>
            <a:off x="609600" y="222796"/>
            <a:ext cx="10972800" cy="1143300"/>
          </a:xfrm>
          <a:prstGeom prst="rect">
            <a:avLst/>
          </a:prstGeom>
          <a:noFill/>
          <a:ln>
            <a:noFill/>
          </a:ln>
        </p:spPr>
        <p:txBody>
          <a:bodyPr anchorCtr="0" anchor="ctr" bIns="60925" lIns="121900" spcFirstLastPara="1" rIns="121900" wrap="square" tIns="60925">
            <a:noAutofit/>
          </a:bodyPr>
          <a:lstStyle/>
          <a:p>
            <a:pPr indent="0" lvl="0" marL="0" marR="0" rtl="0" algn="r">
              <a:lnSpc>
                <a:spcPct val="100000"/>
              </a:lnSpc>
              <a:spcBef>
                <a:spcPts val="0"/>
              </a:spcBef>
              <a:spcAft>
                <a:spcPts val="0"/>
              </a:spcAft>
              <a:buClr>
                <a:schemeClr val="dk1"/>
              </a:buClr>
              <a:buFont typeface="Gill Sans"/>
              <a:buNone/>
            </a:pPr>
            <a:r>
              <a:rPr lang="en-US">
                <a:solidFill>
                  <a:srgbClr val="44546A"/>
                </a:solidFill>
              </a:rPr>
              <a:t>                             </a:t>
            </a:r>
            <a:r>
              <a:rPr i="0" lang="en-US" u="none" cap="none" strike="noStrike">
                <a:solidFill>
                  <a:srgbClr val="44546A"/>
                </a:solidFill>
              </a:rPr>
              <a:t>Specific Research Questions </a:t>
            </a:r>
            <a:endParaRPr>
              <a:solidFill>
                <a:srgbClr val="44546A"/>
              </a:solidFill>
            </a:endParaRPr>
          </a:p>
        </p:txBody>
      </p:sp>
      <p:sp>
        <p:nvSpPr>
          <p:cNvPr id="1093" name="Google Shape;1093;p187"/>
          <p:cNvSpPr txBox="1"/>
          <p:nvPr>
            <p:ph idx="1" type="body"/>
          </p:nvPr>
        </p:nvSpPr>
        <p:spPr>
          <a:xfrm>
            <a:off x="609600" y="1341437"/>
            <a:ext cx="10972800" cy="4526100"/>
          </a:xfrm>
          <a:prstGeom prst="rect">
            <a:avLst/>
          </a:prstGeom>
          <a:noFill/>
          <a:ln>
            <a:noFill/>
          </a:ln>
        </p:spPr>
        <p:txBody>
          <a:bodyPr anchorCtr="0" anchor="t" bIns="60925" lIns="121900" spcFirstLastPara="1" rIns="121900" wrap="square" tIns="60925">
            <a:noAutofit/>
          </a:bodyPr>
          <a:lstStyle/>
          <a:p>
            <a:pPr indent="-444500" lvl="0" marL="914400" marR="0" rtl="0" algn="l">
              <a:lnSpc>
                <a:spcPct val="100000"/>
              </a:lnSpc>
              <a:spcBef>
                <a:spcPts val="0"/>
              </a:spcBef>
              <a:spcAft>
                <a:spcPts val="0"/>
              </a:spcAft>
              <a:buClr>
                <a:srgbClr val="44546A"/>
              </a:buClr>
              <a:buSzPts val="2800"/>
              <a:buFont typeface="Trebuchet MS"/>
              <a:buChar char="•"/>
            </a:pPr>
            <a:r>
              <a:rPr i="0" lang="en-US" u="none" cap="none" strike="noStrike">
                <a:solidFill>
                  <a:srgbClr val="44546A"/>
                </a:solidFill>
              </a:rPr>
              <a:t>Are </a:t>
            </a:r>
            <a:r>
              <a:rPr i="0" lang="en-US" u="sng" cap="none" strike="noStrike">
                <a:solidFill>
                  <a:srgbClr val="44546A"/>
                </a:solidFill>
              </a:rPr>
              <a:t>mental health services </a:t>
            </a:r>
            <a:r>
              <a:rPr i="0" lang="en-US" u="none" cap="none" strike="noStrike">
                <a:solidFill>
                  <a:srgbClr val="44546A"/>
                </a:solidFill>
              </a:rPr>
              <a:t>accessible to </a:t>
            </a:r>
            <a:r>
              <a:rPr lang="en-US">
                <a:solidFill>
                  <a:srgbClr val="44546A"/>
                </a:solidFill>
              </a:rPr>
              <a:t>address </a:t>
            </a:r>
            <a:r>
              <a:rPr i="0" lang="en-US" u="none" cap="none" strike="noStrike">
                <a:solidFill>
                  <a:srgbClr val="44546A"/>
                </a:solidFill>
              </a:rPr>
              <a:t>depression, anxiety, and eating disorders?</a:t>
            </a:r>
            <a:endParaRPr>
              <a:solidFill>
                <a:srgbClr val="44546A"/>
              </a:solidFill>
            </a:endParaRPr>
          </a:p>
          <a:p>
            <a:pPr indent="-444500" lvl="0" marL="914400" marR="0" rtl="0" algn="l">
              <a:lnSpc>
                <a:spcPct val="100000"/>
              </a:lnSpc>
              <a:spcBef>
                <a:spcPts val="600"/>
              </a:spcBef>
              <a:spcAft>
                <a:spcPts val="0"/>
              </a:spcAft>
              <a:buClr>
                <a:srgbClr val="44546A"/>
              </a:buClr>
              <a:buSzPts val="2800"/>
              <a:buFont typeface="Arial"/>
              <a:buChar char="•"/>
            </a:pPr>
            <a:r>
              <a:rPr lang="en-US" sz="2800">
                <a:solidFill>
                  <a:srgbClr val="44546A"/>
                </a:solidFill>
              </a:rPr>
              <a:t>Are </a:t>
            </a:r>
            <a:r>
              <a:rPr i="0" lang="en-US" sz="2800" u="none" cap="none" strike="noStrike">
                <a:solidFill>
                  <a:srgbClr val="44546A"/>
                </a:solidFill>
              </a:rPr>
              <a:t> </a:t>
            </a:r>
            <a:r>
              <a:rPr lang="en-US" sz="2800">
                <a:solidFill>
                  <a:srgbClr val="44546A"/>
                </a:solidFill>
              </a:rPr>
              <a:t>mental health </a:t>
            </a:r>
            <a:r>
              <a:rPr i="0" lang="en-US" sz="2800" u="none" cap="none" strike="noStrike">
                <a:solidFill>
                  <a:srgbClr val="44546A"/>
                </a:solidFill>
              </a:rPr>
              <a:t>services availab</a:t>
            </a:r>
            <a:r>
              <a:rPr lang="en-US" sz="2800">
                <a:solidFill>
                  <a:srgbClr val="44546A"/>
                </a:solidFill>
              </a:rPr>
              <a:t>le?</a:t>
            </a:r>
            <a:endParaRPr sz="2800">
              <a:solidFill>
                <a:srgbClr val="44546A"/>
              </a:solidFill>
            </a:endParaRPr>
          </a:p>
          <a:p>
            <a:pPr indent="0" lvl="0" marL="0" marR="0" rtl="0" algn="l">
              <a:lnSpc>
                <a:spcPct val="100000"/>
              </a:lnSpc>
              <a:spcBef>
                <a:spcPts val="600"/>
              </a:spcBef>
              <a:spcAft>
                <a:spcPts val="0"/>
              </a:spcAft>
              <a:buNone/>
            </a:pPr>
            <a:r>
              <a:t/>
            </a:r>
            <a:endParaRPr sz="2800">
              <a:solidFill>
                <a:srgbClr val="44546A"/>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188"/>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Literature Review</a:t>
            </a:r>
            <a:endParaRPr>
              <a:solidFill>
                <a:srgbClr val="44546A"/>
              </a:solidFill>
            </a:endParaRPr>
          </a:p>
        </p:txBody>
      </p:sp>
      <p:sp>
        <p:nvSpPr>
          <p:cNvPr id="1100" name="Google Shape;1100;p188"/>
          <p:cNvSpPr txBox="1"/>
          <p:nvPr>
            <p:ph idx="1" type="body"/>
          </p:nvPr>
        </p:nvSpPr>
        <p:spPr>
          <a:xfrm>
            <a:off x="609600" y="1366100"/>
            <a:ext cx="10610100" cy="452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2700">
                <a:solidFill>
                  <a:srgbClr val="44546A"/>
                </a:solidFill>
              </a:rPr>
              <a:t>What is Mental Health Disorder?</a:t>
            </a:r>
            <a:endParaRPr b="1" sz="2700">
              <a:solidFill>
                <a:srgbClr val="44546A"/>
              </a:solidFill>
            </a:endParaRPr>
          </a:p>
          <a:p>
            <a:pPr indent="-400050" lvl="0" marL="457200" rtl="0" algn="l">
              <a:spcBef>
                <a:spcPts val="0"/>
              </a:spcBef>
              <a:spcAft>
                <a:spcPts val="0"/>
              </a:spcAft>
              <a:buClr>
                <a:srgbClr val="44546A"/>
              </a:buClr>
              <a:buSzPts val="2700"/>
              <a:buChar char="•"/>
            </a:pPr>
            <a:r>
              <a:rPr lang="en-US" sz="2700">
                <a:solidFill>
                  <a:srgbClr val="44546A"/>
                </a:solidFill>
              </a:rPr>
              <a:t>According to the World Health Organization (WHO), a mental health disorder is:</a:t>
            </a:r>
            <a:endParaRPr sz="2700">
              <a:solidFill>
                <a:srgbClr val="44546A"/>
              </a:solidFill>
            </a:endParaRPr>
          </a:p>
          <a:p>
            <a:pPr indent="-400050" lvl="0" marL="914400" rtl="0" algn="l">
              <a:spcBef>
                <a:spcPts val="0"/>
              </a:spcBef>
              <a:spcAft>
                <a:spcPts val="0"/>
              </a:spcAft>
              <a:buClr>
                <a:srgbClr val="44546A"/>
              </a:buClr>
              <a:buSzPts val="2700"/>
              <a:buChar char="•"/>
            </a:pPr>
            <a:r>
              <a:rPr lang="en-US" sz="2700">
                <a:solidFill>
                  <a:srgbClr val="44546A"/>
                </a:solidFill>
              </a:rPr>
              <a:t>behavioral/psychological, </a:t>
            </a:r>
            <a:endParaRPr sz="2700">
              <a:solidFill>
                <a:srgbClr val="44546A"/>
              </a:solidFill>
            </a:endParaRPr>
          </a:p>
          <a:p>
            <a:pPr indent="-400050" lvl="0" marL="914400" rtl="0" algn="l">
              <a:spcBef>
                <a:spcPts val="0"/>
              </a:spcBef>
              <a:spcAft>
                <a:spcPts val="0"/>
              </a:spcAft>
              <a:buClr>
                <a:srgbClr val="44546A"/>
              </a:buClr>
              <a:buSzPts val="2700"/>
              <a:buChar char="•"/>
            </a:pPr>
            <a:r>
              <a:rPr lang="en-US" sz="2700">
                <a:solidFill>
                  <a:srgbClr val="44546A"/>
                </a:solidFill>
              </a:rPr>
              <a:t>of clinical significance, </a:t>
            </a:r>
            <a:endParaRPr sz="2700">
              <a:solidFill>
                <a:srgbClr val="44546A"/>
              </a:solidFill>
            </a:endParaRPr>
          </a:p>
          <a:p>
            <a:pPr indent="-400050" lvl="0" marL="914400" rtl="0" algn="l">
              <a:spcBef>
                <a:spcPts val="0"/>
              </a:spcBef>
              <a:spcAft>
                <a:spcPts val="0"/>
              </a:spcAft>
              <a:buClr>
                <a:srgbClr val="44546A"/>
              </a:buClr>
              <a:buSzPts val="2700"/>
              <a:buChar char="•"/>
            </a:pPr>
            <a:r>
              <a:rPr lang="en-US" sz="2700">
                <a:solidFill>
                  <a:srgbClr val="44546A"/>
                </a:solidFill>
              </a:rPr>
              <a:t>accompanied by a concomitant distress and/or a raised risk of death, or an important loss of freedom</a:t>
            </a:r>
            <a:endParaRPr sz="2700">
              <a:solidFill>
                <a:srgbClr val="44546A"/>
              </a:solidFill>
            </a:endParaRPr>
          </a:p>
          <a:p>
            <a:pPr indent="-400050" lvl="0" marL="914400" rtl="0" algn="l">
              <a:spcBef>
                <a:spcPts val="0"/>
              </a:spcBef>
              <a:spcAft>
                <a:spcPts val="0"/>
              </a:spcAft>
              <a:buClr>
                <a:srgbClr val="44546A"/>
              </a:buClr>
              <a:buSzPts val="2700"/>
              <a:buChar char="•"/>
            </a:pPr>
            <a:r>
              <a:rPr lang="en-US" sz="2700">
                <a:solidFill>
                  <a:srgbClr val="44546A"/>
                </a:solidFill>
              </a:rPr>
              <a:t>involves an unexpected cultural response to any situation </a:t>
            </a:r>
            <a:endParaRPr sz="2700">
              <a:solidFill>
                <a:srgbClr val="44546A"/>
              </a:solidFill>
            </a:endParaRPr>
          </a:p>
          <a:p>
            <a:pPr indent="0" lvl="0" marL="457200" rtl="0" algn="l">
              <a:spcBef>
                <a:spcPts val="0"/>
              </a:spcBef>
              <a:spcAft>
                <a:spcPts val="0"/>
              </a:spcAft>
              <a:buNone/>
            </a:pPr>
            <a:r>
              <a:t/>
            </a:r>
            <a:endParaRPr sz="2700">
              <a:solidFill>
                <a:srgbClr val="44546A"/>
              </a:solidFill>
            </a:endParaRPr>
          </a:p>
          <a:p>
            <a:pPr indent="0" lvl="0" marL="0" rtl="0" algn="l">
              <a:spcBef>
                <a:spcPts val="700"/>
              </a:spcBef>
              <a:spcAft>
                <a:spcPts val="0"/>
              </a:spcAft>
              <a:buNone/>
            </a:pPr>
            <a:r>
              <a:t/>
            </a:r>
            <a:endParaRPr sz="1700">
              <a:solidFill>
                <a:srgbClr val="44546A"/>
              </a:solidFill>
            </a:endParaRPr>
          </a:p>
        </p:txBody>
      </p:sp>
      <p:sp>
        <p:nvSpPr>
          <p:cNvPr id="1101" name="Google Shape;1101;p188"/>
          <p:cNvSpPr txBox="1"/>
          <p:nvPr/>
        </p:nvSpPr>
        <p:spPr>
          <a:xfrm>
            <a:off x="-4716075" y="5614625"/>
            <a:ext cx="6077100" cy="5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Trebuchet MS"/>
                <a:ea typeface="Trebuchet MS"/>
                <a:cs typeface="Trebuchet MS"/>
                <a:sym typeface="Trebuchet MS"/>
              </a:rPr>
              <a:t>Source:</a:t>
            </a:r>
            <a:r>
              <a:rPr lang="en-US" u="sng">
                <a:solidFill>
                  <a:schemeClr val="hlink"/>
                </a:solidFill>
                <a:latin typeface="Trebuchet MS"/>
                <a:ea typeface="Trebuchet MS"/>
                <a:cs typeface="Trebuchet MS"/>
                <a:sym typeface="Trebuchet MS"/>
                <a:hlinkClick r:id="rId3"/>
              </a:rPr>
              <a:t>https://www.ncbi.nlm.nih.gov/pmc/articles/PMC556080/</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89"/>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Literature Review</a:t>
            </a:r>
            <a:endParaRPr>
              <a:solidFill>
                <a:srgbClr val="44546A"/>
              </a:solidFill>
            </a:endParaRPr>
          </a:p>
        </p:txBody>
      </p:sp>
      <p:sp>
        <p:nvSpPr>
          <p:cNvPr id="1108" name="Google Shape;1108;p189"/>
          <p:cNvSpPr txBox="1"/>
          <p:nvPr>
            <p:ph idx="1" type="body"/>
          </p:nvPr>
        </p:nvSpPr>
        <p:spPr>
          <a:xfrm>
            <a:off x="609600" y="1366100"/>
            <a:ext cx="10610100" cy="452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sz="2700">
              <a:solidFill>
                <a:srgbClr val="44546A"/>
              </a:solidFill>
            </a:endParaRPr>
          </a:p>
          <a:p>
            <a:pPr indent="0" lvl="0" marL="0" rtl="0" algn="l">
              <a:spcBef>
                <a:spcPts val="0"/>
              </a:spcBef>
              <a:spcAft>
                <a:spcPts val="0"/>
              </a:spcAft>
              <a:buNone/>
            </a:pPr>
            <a:r>
              <a:t/>
            </a:r>
            <a:endParaRPr sz="2700">
              <a:solidFill>
                <a:srgbClr val="44546A"/>
              </a:solidFill>
            </a:endParaRPr>
          </a:p>
          <a:p>
            <a:pPr indent="0" lvl="0" marL="0" rtl="0" algn="l">
              <a:spcBef>
                <a:spcPts val="700"/>
              </a:spcBef>
              <a:spcAft>
                <a:spcPts val="0"/>
              </a:spcAft>
              <a:buNone/>
            </a:pPr>
            <a:r>
              <a:t/>
            </a:r>
            <a:endParaRPr sz="1700">
              <a:solidFill>
                <a:srgbClr val="44546A"/>
              </a:solidFill>
            </a:endParaRPr>
          </a:p>
        </p:txBody>
      </p:sp>
      <p:sp>
        <p:nvSpPr>
          <p:cNvPr id="1109" name="Google Shape;1109;p189"/>
          <p:cNvSpPr txBox="1"/>
          <p:nvPr/>
        </p:nvSpPr>
        <p:spPr>
          <a:xfrm>
            <a:off x="1024325" y="6249625"/>
            <a:ext cx="7254000" cy="56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Trebuchet MS"/>
                <a:ea typeface="Trebuchet MS"/>
                <a:cs typeface="Trebuchet MS"/>
                <a:sym typeface="Trebuchet MS"/>
              </a:rPr>
              <a:t>Source: </a:t>
            </a:r>
            <a:r>
              <a:rPr lang="en-US" sz="1800" u="sng">
                <a:solidFill>
                  <a:schemeClr val="hlink"/>
                </a:solidFill>
                <a:latin typeface="Trebuchet MS"/>
                <a:ea typeface="Trebuchet MS"/>
                <a:cs typeface="Trebuchet MS"/>
                <a:sym typeface="Trebuchet MS"/>
                <a:hlinkClick r:id="rId3"/>
              </a:rPr>
              <a:t>https://www.ncbi.nlm.nih.gov/pmc/articles/PMC556080/</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graphicFrame>
        <p:nvGraphicFramePr>
          <p:cNvPr id="1110" name="Google Shape;1110;p189"/>
          <p:cNvGraphicFramePr/>
          <p:nvPr/>
        </p:nvGraphicFramePr>
        <p:xfrm>
          <a:off x="746825" y="2172898"/>
          <a:ext cx="3000000" cy="3000000"/>
        </p:xfrm>
        <a:graphic>
          <a:graphicData uri="http://schemas.openxmlformats.org/drawingml/2006/table">
            <a:tbl>
              <a:tblPr>
                <a:noFill/>
                <a:tableStyleId>{020FCF1E-ECCD-40E1-A6CB-5F374742C74B}</a:tableStyleId>
              </a:tblPr>
              <a:tblGrid>
                <a:gridCol w="4628100"/>
                <a:gridCol w="4628100"/>
              </a:tblGrid>
              <a:tr h="353125">
                <a:tc>
                  <a:txBody>
                    <a:bodyPr>
                      <a:noAutofit/>
                    </a:bodyPr>
                    <a:lstStyle/>
                    <a:p>
                      <a:pPr indent="0" lvl="0" marL="0" rtl="0" algn="l">
                        <a:spcBef>
                          <a:spcPts val="0"/>
                        </a:spcBef>
                        <a:spcAft>
                          <a:spcPts val="0"/>
                        </a:spcAft>
                        <a:buNone/>
                      </a:pPr>
                      <a:r>
                        <a:rPr b="1" lang="en-US" sz="1800">
                          <a:solidFill>
                            <a:srgbClr val="44546A"/>
                          </a:solidFill>
                        </a:rPr>
                        <a:t>Problem or disorder</a:t>
                      </a:r>
                      <a:endParaRPr b="1" sz="1800">
                        <a:solidFill>
                          <a:srgbClr val="44546A"/>
                        </a:solidFill>
                      </a:endParaRPr>
                    </a:p>
                  </a:txBody>
                  <a:tcPr marT="91425" marB="91425" marR="91425" marL="91425"/>
                </a:tc>
                <a:tc>
                  <a:txBody>
                    <a:bodyPr>
                      <a:noAutofit/>
                    </a:bodyPr>
                    <a:lstStyle/>
                    <a:p>
                      <a:pPr indent="0" lvl="0" marL="0" rtl="0" algn="l">
                        <a:spcBef>
                          <a:spcPts val="0"/>
                        </a:spcBef>
                        <a:spcAft>
                          <a:spcPts val="0"/>
                        </a:spcAft>
                        <a:buNone/>
                      </a:pPr>
                      <a:r>
                        <a:rPr b="1" lang="en-US" sz="1800">
                          <a:solidFill>
                            <a:srgbClr val="44546A"/>
                          </a:solidFill>
                        </a:rPr>
                        <a:t>Prevalence (%)</a:t>
                      </a:r>
                      <a:endParaRPr b="1" sz="1800">
                        <a:solidFill>
                          <a:srgbClr val="44546A"/>
                        </a:solidFill>
                      </a:endParaRPr>
                    </a:p>
                  </a:txBody>
                  <a:tcPr marT="91425" marB="91425" marR="91425" marL="91425"/>
                </a:tc>
              </a:tr>
              <a:tr h="356550">
                <a:tc>
                  <a:txBody>
                    <a:bodyPr>
                      <a:noAutofit/>
                    </a:bodyPr>
                    <a:lstStyle/>
                    <a:p>
                      <a:pPr indent="0" lvl="0" marL="0" rtl="0" algn="l">
                        <a:spcBef>
                          <a:spcPts val="0"/>
                        </a:spcBef>
                        <a:spcAft>
                          <a:spcPts val="0"/>
                        </a:spcAft>
                        <a:buNone/>
                      </a:pPr>
                      <a:r>
                        <a:rPr i="1" lang="en-US" sz="1800"/>
                        <a:t>Common</a:t>
                      </a:r>
                      <a:endParaRPr i="1" sz="1800"/>
                    </a:p>
                  </a:txBody>
                  <a:tcPr marT="91425" marB="91425" marR="91425" marL="91425"/>
                </a:tc>
                <a:tc>
                  <a:txBody>
                    <a:bodyPr>
                      <a:noAutofit/>
                    </a:bodyPr>
                    <a:lstStyle/>
                    <a:p>
                      <a:pPr indent="0" lvl="0" marL="0" rtl="0" algn="l">
                        <a:spcBef>
                          <a:spcPts val="0"/>
                        </a:spcBef>
                        <a:spcAft>
                          <a:spcPts val="0"/>
                        </a:spcAft>
                        <a:buNone/>
                      </a:pPr>
                      <a:r>
                        <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Depression</a:t>
                      </a:r>
                      <a:endParaRPr sz="1800"/>
                    </a:p>
                  </a:txBody>
                  <a:tcPr marT="91425" marB="91425" marR="91425" marL="91425"/>
                </a:tc>
                <a:tc>
                  <a:txBody>
                    <a:bodyPr>
                      <a:noAutofit/>
                    </a:bodyPr>
                    <a:lstStyle/>
                    <a:p>
                      <a:pPr indent="0" lvl="0" marL="0" rtl="0" algn="l">
                        <a:spcBef>
                          <a:spcPts val="0"/>
                        </a:spcBef>
                        <a:spcAft>
                          <a:spcPts val="0"/>
                        </a:spcAft>
                        <a:buNone/>
                      </a:pPr>
                      <a:r>
                        <a:rPr lang="en-US" sz="1800"/>
                        <a:t>3-5</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Anxiety</a:t>
                      </a:r>
                      <a:endParaRPr sz="1800"/>
                    </a:p>
                  </a:txBody>
                  <a:tcPr marT="91425" marB="91425" marR="91425" marL="91425"/>
                </a:tc>
                <a:tc>
                  <a:txBody>
                    <a:bodyPr>
                      <a:noAutofit/>
                    </a:bodyPr>
                    <a:lstStyle/>
                    <a:p>
                      <a:pPr indent="0" lvl="0" marL="0" rtl="0" algn="l">
                        <a:spcBef>
                          <a:spcPts val="0"/>
                        </a:spcBef>
                        <a:spcAft>
                          <a:spcPts val="0"/>
                        </a:spcAft>
                        <a:buNone/>
                      </a:pPr>
                      <a:r>
                        <a:rPr lang="en-US" sz="1800"/>
                        <a:t>4-6</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Attention-deficit/hyperactivity disorder</a:t>
                      </a:r>
                      <a:endParaRPr sz="1800"/>
                    </a:p>
                  </a:txBody>
                  <a:tcPr marT="91425" marB="91425" marR="91425" marL="91425"/>
                </a:tc>
                <a:tc>
                  <a:txBody>
                    <a:bodyPr>
                      <a:noAutofit/>
                    </a:bodyPr>
                    <a:lstStyle/>
                    <a:p>
                      <a:pPr indent="0" lvl="0" marL="0" rtl="0" algn="l">
                        <a:spcBef>
                          <a:spcPts val="0"/>
                        </a:spcBef>
                        <a:spcAft>
                          <a:spcPts val="0"/>
                        </a:spcAft>
                        <a:buNone/>
                      </a:pPr>
                      <a:r>
                        <a:rPr lang="en-US" sz="1800"/>
                        <a:t>2-4</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Eating disorders</a:t>
                      </a:r>
                      <a:endParaRPr sz="1800"/>
                    </a:p>
                  </a:txBody>
                  <a:tcPr marT="91425" marB="91425" marR="91425" marL="91425"/>
                </a:tc>
                <a:tc>
                  <a:txBody>
                    <a:bodyPr>
                      <a:noAutofit/>
                    </a:bodyPr>
                    <a:lstStyle/>
                    <a:p>
                      <a:pPr indent="0" lvl="0" marL="0" rtl="0" algn="l">
                        <a:spcBef>
                          <a:spcPts val="0"/>
                        </a:spcBef>
                        <a:spcAft>
                          <a:spcPts val="0"/>
                        </a:spcAft>
                        <a:buNone/>
                      </a:pPr>
                      <a:r>
                        <a:rPr lang="en-US" sz="1800"/>
                        <a:t>1-2</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Conduct disorder</a:t>
                      </a:r>
                      <a:endParaRPr sz="1800"/>
                    </a:p>
                  </a:txBody>
                  <a:tcPr marT="91425" marB="91425" marR="91425" marL="91425"/>
                </a:tc>
                <a:tc>
                  <a:txBody>
                    <a:bodyPr>
                      <a:noAutofit/>
                    </a:bodyPr>
                    <a:lstStyle/>
                    <a:p>
                      <a:pPr indent="0" lvl="0" marL="0" rtl="0" algn="l">
                        <a:spcBef>
                          <a:spcPts val="0"/>
                        </a:spcBef>
                        <a:spcAft>
                          <a:spcPts val="0"/>
                        </a:spcAft>
                        <a:buNone/>
                      </a:pPr>
                      <a:r>
                        <a:rPr lang="en-US" sz="1800"/>
                        <a:t>4-6</a:t>
                      </a:r>
                      <a:endParaRPr sz="1800"/>
                    </a:p>
                  </a:txBody>
                  <a:tcPr marT="91425" marB="91425" marR="91425" marL="91425"/>
                </a:tc>
              </a:tr>
              <a:tr h="353125">
                <a:tc>
                  <a:txBody>
                    <a:bodyPr>
                      <a:noAutofit/>
                    </a:bodyPr>
                    <a:lstStyle/>
                    <a:p>
                      <a:pPr indent="0" lvl="0" marL="0" rtl="0" algn="l">
                        <a:spcBef>
                          <a:spcPts val="0"/>
                        </a:spcBef>
                        <a:spcAft>
                          <a:spcPts val="0"/>
                        </a:spcAft>
                        <a:buNone/>
                      </a:pPr>
                      <a:r>
                        <a:rPr lang="en-US" sz="1800"/>
                        <a:t>Substance misuse disorder</a:t>
                      </a:r>
                      <a:endParaRPr sz="1800"/>
                    </a:p>
                  </a:txBody>
                  <a:tcPr marT="91425" marB="91425" marR="91425" marL="91425"/>
                </a:tc>
                <a:tc>
                  <a:txBody>
                    <a:bodyPr>
                      <a:noAutofit/>
                    </a:bodyPr>
                    <a:lstStyle/>
                    <a:p>
                      <a:pPr indent="0" lvl="0" marL="0" rtl="0" algn="l">
                        <a:spcBef>
                          <a:spcPts val="0"/>
                        </a:spcBef>
                        <a:spcAft>
                          <a:spcPts val="0"/>
                        </a:spcAft>
                        <a:buNone/>
                      </a:pPr>
                      <a:r>
                        <a:rPr lang="en-US" sz="1800"/>
                        <a:t>2-3</a:t>
                      </a:r>
                      <a:endParaRPr sz="1800"/>
                    </a:p>
                  </a:txBody>
                  <a:tcPr marT="91425" marB="91425" marR="91425" marL="91425"/>
                </a:tc>
              </a:tr>
            </a:tbl>
          </a:graphicData>
        </a:graphic>
      </p:graphicFrame>
      <p:sp>
        <p:nvSpPr>
          <p:cNvPr id="1111" name="Google Shape;1111;p189"/>
          <p:cNvSpPr txBox="1"/>
          <p:nvPr/>
        </p:nvSpPr>
        <p:spPr>
          <a:xfrm>
            <a:off x="746825" y="1594200"/>
            <a:ext cx="78003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Mental health problems and disorders in adolescents</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90"/>
          <p:cNvSpPr txBox="1"/>
          <p:nvPr>
            <p:ph idx="1" type="body"/>
          </p:nvPr>
        </p:nvSpPr>
        <p:spPr>
          <a:xfrm>
            <a:off x="609600" y="1341437"/>
            <a:ext cx="10972800" cy="4526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sz="2300">
                <a:solidFill>
                  <a:srgbClr val="44546A"/>
                </a:solidFill>
              </a:rPr>
              <a:t>Service availability barriers</a:t>
            </a:r>
            <a:endParaRPr b="1" sz="2300">
              <a:solidFill>
                <a:srgbClr val="44546A"/>
              </a:solidFill>
            </a:endParaRPr>
          </a:p>
          <a:p>
            <a:pPr indent="-387350" lvl="0" marL="914400" rtl="0" algn="l">
              <a:spcBef>
                <a:spcPts val="0"/>
              </a:spcBef>
              <a:spcAft>
                <a:spcPts val="0"/>
              </a:spcAft>
              <a:buClr>
                <a:srgbClr val="44546A"/>
              </a:buClr>
              <a:buSzPts val="2300"/>
              <a:buChar char="•"/>
            </a:pPr>
            <a:r>
              <a:rPr lang="en-US" sz="2300">
                <a:solidFill>
                  <a:srgbClr val="44546A"/>
                </a:solidFill>
              </a:rPr>
              <a:t>Physical Location</a:t>
            </a:r>
            <a:endParaRPr sz="2300">
              <a:solidFill>
                <a:srgbClr val="44546A"/>
              </a:solidFill>
            </a:endParaRPr>
          </a:p>
          <a:p>
            <a:pPr indent="-133350" lvl="1" marL="1371600" rtl="0" algn="l">
              <a:spcBef>
                <a:spcPts val="0"/>
              </a:spcBef>
              <a:spcAft>
                <a:spcPts val="0"/>
              </a:spcAft>
              <a:buClr>
                <a:srgbClr val="44546A"/>
              </a:buClr>
              <a:buSzPts val="2300"/>
              <a:buChar char="–"/>
            </a:pPr>
            <a:r>
              <a:rPr lang="en-US" sz="2300">
                <a:solidFill>
                  <a:srgbClr val="44546A"/>
                </a:solidFill>
              </a:rPr>
              <a:t>Low visibility for anonymity</a:t>
            </a:r>
            <a:endParaRPr sz="2300">
              <a:solidFill>
                <a:srgbClr val="44546A"/>
              </a:solidFill>
            </a:endParaRPr>
          </a:p>
          <a:p>
            <a:pPr indent="-133350" lvl="1" marL="1371600" rtl="0" algn="l">
              <a:spcBef>
                <a:spcPts val="0"/>
              </a:spcBef>
              <a:spcAft>
                <a:spcPts val="0"/>
              </a:spcAft>
              <a:buClr>
                <a:srgbClr val="44546A"/>
              </a:buClr>
              <a:buSzPts val="2300"/>
              <a:buChar char="–"/>
            </a:pPr>
            <a:r>
              <a:rPr lang="en-US" sz="2300">
                <a:solidFill>
                  <a:srgbClr val="44546A"/>
                </a:solidFill>
              </a:rPr>
              <a:t>High visibility for increased awareness</a:t>
            </a:r>
            <a:endParaRPr sz="2300">
              <a:solidFill>
                <a:srgbClr val="44546A"/>
              </a:solidFill>
            </a:endParaRPr>
          </a:p>
          <a:p>
            <a:pPr indent="-133350" lvl="1" marL="1371600" rtl="0" algn="l">
              <a:spcBef>
                <a:spcPts val="0"/>
              </a:spcBef>
              <a:spcAft>
                <a:spcPts val="0"/>
              </a:spcAft>
              <a:buClr>
                <a:srgbClr val="44546A"/>
              </a:buClr>
              <a:buSzPts val="2300"/>
              <a:buChar char="–"/>
            </a:pPr>
            <a:r>
              <a:rPr lang="en-US" sz="2300">
                <a:solidFill>
                  <a:srgbClr val="44546A"/>
                </a:solidFill>
              </a:rPr>
              <a:t>Comfortable environment for patient</a:t>
            </a:r>
            <a:endParaRPr sz="2300">
              <a:solidFill>
                <a:srgbClr val="44546A"/>
              </a:solidFill>
            </a:endParaRPr>
          </a:p>
          <a:p>
            <a:pPr indent="-107950" lvl="2" marL="1828800" rtl="0" algn="l">
              <a:spcBef>
                <a:spcPts val="0"/>
              </a:spcBef>
              <a:spcAft>
                <a:spcPts val="0"/>
              </a:spcAft>
              <a:buClr>
                <a:srgbClr val="44546A"/>
              </a:buClr>
              <a:buSzPts val="2300"/>
              <a:buChar char="•"/>
            </a:pPr>
            <a:r>
              <a:rPr lang="en-US" sz="2300">
                <a:solidFill>
                  <a:srgbClr val="44546A"/>
                </a:solidFill>
              </a:rPr>
              <a:t>Potential Solutions: Outreach programs, Recreational activities</a:t>
            </a:r>
            <a:endParaRPr sz="2300">
              <a:solidFill>
                <a:srgbClr val="44546A"/>
              </a:solidFill>
            </a:endParaRPr>
          </a:p>
          <a:p>
            <a:pPr indent="-387350" lvl="0" marL="914400" rtl="0" algn="l">
              <a:spcBef>
                <a:spcPts val="0"/>
              </a:spcBef>
              <a:spcAft>
                <a:spcPts val="0"/>
              </a:spcAft>
              <a:buClr>
                <a:srgbClr val="44546A"/>
              </a:buClr>
              <a:buSzPts val="2300"/>
              <a:buChar char="•"/>
            </a:pPr>
            <a:r>
              <a:rPr lang="en-US" sz="2300">
                <a:solidFill>
                  <a:srgbClr val="44546A"/>
                </a:solidFill>
              </a:rPr>
              <a:t>Cultural Barriers</a:t>
            </a:r>
            <a:endParaRPr sz="2300">
              <a:solidFill>
                <a:srgbClr val="44546A"/>
              </a:solidFill>
            </a:endParaRPr>
          </a:p>
          <a:p>
            <a:pPr indent="-133350" lvl="1" marL="1371600" rtl="0" algn="l">
              <a:lnSpc>
                <a:spcPct val="115000"/>
              </a:lnSpc>
              <a:spcBef>
                <a:spcPts val="0"/>
              </a:spcBef>
              <a:spcAft>
                <a:spcPts val="0"/>
              </a:spcAft>
              <a:buClr>
                <a:srgbClr val="44546A"/>
              </a:buClr>
              <a:buSzPts val="2300"/>
              <a:buFont typeface="Gill Sans"/>
              <a:buChar char="–"/>
            </a:pPr>
            <a:r>
              <a:rPr lang="en-US" sz="2300">
                <a:solidFill>
                  <a:srgbClr val="44546A"/>
                </a:solidFill>
              </a:rPr>
              <a:t>The idea of what mental health is will vary from culture to culture</a:t>
            </a:r>
            <a:endParaRPr sz="2300">
              <a:solidFill>
                <a:srgbClr val="44546A"/>
              </a:solidFill>
            </a:endParaRPr>
          </a:p>
          <a:p>
            <a:pPr indent="-133350" lvl="1" marL="1371600" rtl="0" algn="l">
              <a:lnSpc>
                <a:spcPct val="115000"/>
              </a:lnSpc>
              <a:spcBef>
                <a:spcPts val="0"/>
              </a:spcBef>
              <a:spcAft>
                <a:spcPts val="0"/>
              </a:spcAft>
              <a:buClr>
                <a:srgbClr val="44546A"/>
              </a:buClr>
              <a:buSzPts val="2300"/>
              <a:buChar char="–"/>
            </a:pPr>
            <a:r>
              <a:rPr lang="en-US" sz="2300">
                <a:solidFill>
                  <a:srgbClr val="44546A"/>
                </a:solidFill>
              </a:rPr>
              <a:t>Stigma towards receiving care</a:t>
            </a:r>
            <a:endParaRPr sz="2300">
              <a:solidFill>
                <a:srgbClr val="44546A"/>
              </a:solidFill>
            </a:endParaRPr>
          </a:p>
          <a:p>
            <a:pPr indent="-387350" lvl="0" marL="914400" rtl="0" algn="l">
              <a:spcBef>
                <a:spcPts val="0"/>
              </a:spcBef>
              <a:spcAft>
                <a:spcPts val="0"/>
              </a:spcAft>
              <a:buClr>
                <a:srgbClr val="44546A"/>
              </a:buClr>
              <a:buSzPts val="2300"/>
              <a:buChar char="•"/>
            </a:pPr>
            <a:r>
              <a:rPr lang="en-US" sz="2300">
                <a:solidFill>
                  <a:srgbClr val="44546A"/>
                </a:solidFill>
              </a:rPr>
              <a:t>Administrative Barriers</a:t>
            </a:r>
            <a:endParaRPr sz="2300">
              <a:solidFill>
                <a:srgbClr val="44546A"/>
              </a:solidFill>
            </a:endParaRPr>
          </a:p>
          <a:p>
            <a:pPr indent="-133350" lvl="1" marL="1371600" rtl="0" algn="l">
              <a:spcBef>
                <a:spcPts val="0"/>
              </a:spcBef>
              <a:spcAft>
                <a:spcPts val="0"/>
              </a:spcAft>
              <a:buClr>
                <a:srgbClr val="44546A"/>
              </a:buClr>
              <a:buSzPts val="2300"/>
              <a:buChar char="–"/>
            </a:pPr>
            <a:r>
              <a:rPr lang="en-US" sz="2300">
                <a:solidFill>
                  <a:srgbClr val="44546A"/>
                </a:solidFill>
              </a:rPr>
              <a:t>Operating hours conflict with schedule of the clientele</a:t>
            </a:r>
            <a:endParaRPr sz="2300">
              <a:solidFill>
                <a:srgbClr val="44546A"/>
              </a:solidFill>
            </a:endParaRPr>
          </a:p>
          <a:p>
            <a:pPr indent="-133350" lvl="1" marL="1371600" rtl="0" algn="l">
              <a:spcBef>
                <a:spcPts val="0"/>
              </a:spcBef>
              <a:spcAft>
                <a:spcPts val="0"/>
              </a:spcAft>
              <a:buClr>
                <a:srgbClr val="44546A"/>
              </a:buClr>
              <a:buSzPts val="2300"/>
              <a:buChar char="–"/>
            </a:pPr>
            <a:r>
              <a:rPr lang="en-US" sz="2300">
                <a:solidFill>
                  <a:srgbClr val="44546A"/>
                </a:solidFill>
              </a:rPr>
              <a:t>Inside school hours</a:t>
            </a:r>
            <a:endParaRPr sz="2300">
              <a:solidFill>
                <a:srgbClr val="44546A"/>
              </a:solidFill>
            </a:endParaRPr>
          </a:p>
          <a:p>
            <a:pPr indent="-107950" lvl="2" marL="1828800" rtl="0" algn="l">
              <a:spcBef>
                <a:spcPts val="0"/>
              </a:spcBef>
              <a:spcAft>
                <a:spcPts val="0"/>
              </a:spcAft>
              <a:buClr>
                <a:srgbClr val="44546A"/>
              </a:buClr>
              <a:buSzPts val="2300"/>
              <a:buChar char="•"/>
            </a:pPr>
            <a:r>
              <a:rPr lang="en-US" sz="2300">
                <a:solidFill>
                  <a:srgbClr val="44546A"/>
                </a:solidFill>
              </a:rPr>
              <a:t>what is the appropriate time to request mental health care?</a:t>
            </a:r>
            <a:endParaRPr sz="2300">
              <a:solidFill>
                <a:srgbClr val="44546A"/>
              </a:solidFill>
            </a:endParaRPr>
          </a:p>
          <a:p>
            <a:pPr indent="0" lvl="0" marL="609600" marR="0" rtl="0" algn="l">
              <a:lnSpc>
                <a:spcPct val="100000"/>
              </a:lnSpc>
              <a:spcBef>
                <a:spcPts val="0"/>
              </a:spcBef>
              <a:spcAft>
                <a:spcPts val="0"/>
              </a:spcAft>
              <a:buNone/>
            </a:pPr>
            <a:r>
              <a:t/>
            </a:r>
            <a:endParaRPr sz="1600">
              <a:solidFill>
                <a:srgbClr val="44546A"/>
              </a:solidFill>
            </a:endParaRPr>
          </a:p>
          <a:p>
            <a:pPr indent="457200" lvl="0" marL="0" rtl="0" algn="l">
              <a:spcBef>
                <a:spcPts val="0"/>
              </a:spcBef>
              <a:spcAft>
                <a:spcPts val="0"/>
              </a:spcAft>
              <a:buClr>
                <a:schemeClr val="dk1"/>
              </a:buClr>
              <a:buSzPts val="1100"/>
              <a:buFont typeface="Arial"/>
              <a:buNone/>
            </a:pPr>
            <a:r>
              <a:rPr lang="en-US" sz="1200">
                <a:latin typeface="Trebuchet MS"/>
                <a:ea typeface="Trebuchet MS"/>
                <a:cs typeface="Trebuchet MS"/>
                <a:sym typeface="Trebuchet MS"/>
              </a:rPr>
              <a:t>Source: </a:t>
            </a:r>
            <a:r>
              <a:rPr lang="en-US" sz="1200" u="sng">
                <a:solidFill>
                  <a:schemeClr val="hlink"/>
                </a:solidFill>
                <a:latin typeface="Trebuchet MS"/>
                <a:ea typeface="Trebuchet MS"/>
                <a:cs typeface="Trebuchet MS"/>
                <a:sym typeface="Trebuchet MS"/>
                <a:hlinkClick r:id="rId3"/>
              </a:rPr>
              <a:t>https://www.ncbi.nlm.nih.gov/pubmed/24898523</a:t>
            </a:r>
            <a:r>
              <a:rPr lang="en-US" sz="1200">
                <a:latin typeface="Trebuchet MS"/>
                <a:ea typeface="Trebuchet MS"/>
                <a:cs typeface="Trebuchet MS"/>
                <a:sym typeface="Trebuchet MS"/>
              </a:rPr>
              <a:t> </a:t>
            </a:r>
            <a:endParaRPr sz="1600"/>
          </a:p>
          <a:p>
            <a:pPr indent="-469900" lvl="0" marL="914400" rtl="0" algn="l">
              <a:spcBef>
                <a:spcPts val="700"/>
              </a:spcBef>
              <a:spcAft>
                <a:spcPts val="0"/>
              </a:spcAft>
              <a:buSzPts val="1500"/>
              <a:buNone/>
            </a:pPr>
            <a:r>
              <a:t/>
            </a:r>
            <a:endParaRPr sz="1600"/>
          </a:p>
          <a:p>
            <a:pPr indent="0" lvl="0" marL="0" rtl="0" algn="l">
              <a:spcBef>
                <a:spcPts val="0"/>
              </a:spcBef>
              <a:spcAft>
                <a:spcPts val="0"/>
              </a:spcAft>
              <a:buNone/>
            </a:pPr>
            <a:r>
              <a:t/>
            </a:r>
            <a:endParaRPr sz="1500"/>
          </a:p>
          <a:p>
            <a:pPr indent="0" lvl="0" marL="18288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1118" name="Google Shape;1118;p190"/>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Literature Review continued..</a:t>
            </a:r>
            <a:endParaRPr>
              <a:solidFill>
                <a:srgbClr val="44546A"/>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Literature Review continued..</a:t>
            </a:r>
            <a:endParaRPr>
              <a:solidFill>
                <a:srgbClr val="44546A"/>
              </a:solidFill>
            </a:endParaRPr>
          </a:p>
        </p:txBody>
      </p:sp>
      <p:sp>
        <p:nvSpPr>
          <p:cNvPr id="1125" name="Google Shape;1125;p191"/>
          <p:cNvSpPr txBox="1"/>
          <p:nvPr>
            <p:ph idx="1" type="body"/>
          </p:nvPr>
        </p:nvSpPr>
        <p:spPr>
          <a:xfrm>
            <a:off x="448000" y="1366100"/>
            <a:ext cx="11134500" cy="4856700"/>
          </a:xfrm>
          <a:prstGeom prst="rect">
            <a:avLst/>
          </a:prstGeom>
        </p:spPr>
        <p:txBody>
          <a:bodyPr anchorCtr="0" anchor="t" bIns="121900" lIns="121900" spcFirstLastPara="1" rIns="121900" wrap="square" tIns="121900">
            <a:noAutofit/>
          </a:bodyPr>
          <a:lstStyle/>
          <a:p>
            <a:pPr indent="0" lvl="0" marL="0" rtl="0" algn="l">
              <a:spcBef>
                <a:spcPts val="700"/>
              </a:spcBef>
              <a:spcAft>
                <a:spcPts val="0"/>
              </a:spcAft>
              <a:buNone/>
            </a:pPr>
            <a:r>
              <a:rPr b="1" lang="en-US" sz="2400">
                <a:solidFill>
                  <a:srgbClr val="44546A"/>
                </a:solidFill>
              </a:rPr>
              <a:t>Los Angeles Unified School District and the San Francisco School District Mental Health Services</a:t>
            </a:r>
            <a:endParaRPr b="1" sz="2400">
              <a:solidFill>
                <a:srgbClr val="44546A"/>
              </a:solidFill>
            </a:endParaRPr>
          </a:p>
          <a:p>
            <a:pPr indent="-457200" lvl="0" marL="609600" rtl="0" algn="l">
              <a:spcBef>
                <a:spcPts val="700"/>
              </a:spcBef>
              <a:spcAft>
                <a:spcPts val="0"/>
              </a:spcAft>
              <a:buClr>
                <a:srgbClr val="44546A"/>
              </a:buClr>
              <a:buSzPts val="2400"/>
              <a:buChar char="•"/>
            </a:pPr>
            <a:r>
              <a:rPr lang="en-US" sz="2400">
                <a:solidFill>
                  <a:srgbClr val="44546A"/>
                </a:solidFill>
              </a:rPr>
              <a:t>Similar to the mental health services provided by Fairfax County</a:t>
            </a:r>
            <a:endParaRPr sz="2400">
              <a:solidFill>
                <a:srgbClr val="44546A"/>
              </a:solidFill>
            </a:endParaRPr>
          </a:p>
          <a:p>
            <a:pPr indent="-457200" lvl="1" marL="1219200" rtl="0" algn="l">
              <a:spcBef>
                <a:spcPts val="0"/>
              </a:spcBef>
              <a:spcAft>
                <a:spcPts val="0"/>
              </a:spcAft>
              <a:buClr>
                <a:srgbClr val="44546A"/>
              </a:buClr>
              <a:buSzPts val="2400"/>
              <a:buChar char="–"/>
            </a:pPr>
            <a:r>
              <a:rPr lang="en-US" sz="2400">
                <a:solidFill>
                  <a:srgbClr val="44546A"/>
                </a:solidFill>
              </a:rPr>
              <a:t>Wellness/prevention services, community based organizations, intervention programs, Medication support services, etc.</a:t>
            </a:r>
            <a:endParaRPr sz="2400">
              <a:solidFill>
                <a:srgbClr val="44546A"/>
              </a:solidFill>
            </a:endParaRPr>
          </a:p>
          <a:p>
            <a:pPr indent="0" lvl="0" marL="1219200" rtl="0" algn="l">
              <a:spcBef>
                <a:spcPts val="700"/>
              </a:spcBef>
              <a:spcAft>
                <a:spcPts val="0"/>
              </a:spcAft>
              <a:buNone/>
            </a:pPr>
            <a:r>
              <a:t/>
            </a:r>
            <a:endParaRPr sz="1900">
              <a:solidFill>
                <a:srgbClr val="44546A"/>
              </a:solidFill>
            </a:endParaRPr>
          </a:p>
          <a:p>
            <a:pPr indent="0" lvl="0" marL="0" rtl="0" algn="l">
              <a:spcBef>
                <a:spcPts val="700"/>
              </a:spcBef>
              <a:spcAft>
                <a:spcPts val="0"/>
              </a:spcAft>
              <a:buNone/>
            </a:pPr>
            <a:r>
              <a:rPr b="1" lang="en-US" sz="2400">
                <a:solidFill>
                  <a:srgbClr val="44546A"/>
                </a:solidFill>
              </a:rPr>
              <a:t>Barriers to mental health in Fairfax county </a:t>
            </a:r>
            <a:endParaRPr b="1" sz="2400">
              <a:solidFill>
                <a:srgbClr val="44546A"/>
              </a:solidFill>
            </a:endParaRPr>
          </a:p>
          <a:p>
            <a:pPr indent="-457200" lvl="0" marL="609600" marR="0" rtl="0" algn="l">
              <a:lnSpc>
                <a:spcPct val="100000"/>
              </a:lnSpc>
              <a:spcBef>
                <a:spcPts val="700"/>
              </a:spcBef>
              <a:spcAft>
                <a:spcPts val="0"/>
              </a:spcAft>
              <a:buClr>
                <a:srgbClr val="44546A"/>
              </a:buClr>
              <a:buSzPts val="2400"/>
              <a:buFont typeface="Arial"/>
              <a:buChar char="•"/>
            </a:pPr>
            <a:r>
              <a:rPr lang="en-US" sz="2400">
                <a:solidFill>
                  <a:srgbClr val="44546A"/>
                </a:solidFill>
              </a:rPr>
              <a:t>I</a:t>
            </a:r>
            <a:r>
              <a:rPr lang="en-US" sz="2400">
                <a:solidFill>
                  <a:srgbClr val="44546A"/>
                </a:solidFill>
              </a:rPr>
              <a:t>nconsistent/incomplete information with parents, mostly regarding insurance coverage, available providers, etc. </a:t>
            </a:r>
            <a:endParaRPr sz="2400">
              <a:solidFill>
                <a:srgbClr val="44546A"/>
              </a:solidFill>
            </a:endParaRPr>
          </a:p>
          <a:p>
            <a:pPr indent="-457200" lvl="1" marL="1219200" rtl="0" algn="l">
              <a:spcBef>
                <a:spcPts val="0"/>
              </a:spcBef>
              <a:spcAft>
                <a:spcPts val="0"/>
              </a:spcAft>
              <a:buClr>
                <a:srgbClr val="44546A"/>
              </a:buClr>
              <a:buSzPts val="2400"/>
              <a:buChar char="–"/>
            </a:pPr>
            <a:r>
              <a:rPr lang="en-US" sz="2400">
                <a:solidFill>
                  <a:srgbClr val="44546A"/>
                </a:solidFill>
              </a:rPr>
              <a:t>Lack of a coordinated, cross system training curriculum. Also, low income families lack transportation, health insurance and other resources that inhibits them from accessing these mental health services. </a:t>
            </a:r>
            <a:endParaRPr sz="2400">
              <a:solidFill>
                <a:srgbClr val="44546A"/>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92"/>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Data Discovery</a:t>
            </a:r>
            <a:endParaRPr>
              <a:solidFill>
                <a:srgbClr val="44546A"/>
              </a:solidFill>
            </a:endParaRPr>
          </a:p>
        </p:txBody>
      </p:sp>
      <p:sp>
        <p:nvSpPr>
          <p:cNvPr id="1132" name="Google Shape;1132;p192"/>
          <p:cNvSpPr txBox="1"/>
          <p:nvPr>
            <p:ph idx="1" type="body"/>
          </p:nvPr>
        </p:nvSpPr>
        <p:spPr>
          <a:xfrm>
            <a:off x="609600" y="1341437"/>
            <a:ext cx="10972800" cy="4526100"/>
          </a:xfrm>
          <a:prstGeom prst="rect">
            <a:avLst/>
          </a:prstGeom>
        </p:spPr>
        <p:txBody>
          <a:bodyPr anchorCtr="0" anchor="t" bIns="121900" lIns="121900" spcFirstLastPara="1" rIns="121900" wrap="square" tIns="121900">
            <a:noAutofit/>
          </a:bodyPr>
          <a:lstStyle/>
          <a:p>
            <a:pPr indent="-482600" lvl="0" marL="609600" rtl="0" algn="l">
              <a:spcBef>
                <a:spcPts val="700"/>
              </a:spcBef>
              <a:spcAft>
                <a:spcPts val="0"/>
              </a:spcAft>
              <a:buClr>
                <a:srgbClr val="44546A"/>
              </a:buClr>
              <a:buSzPts val="2800"/>
              <a:buChar char="★"/>
            </a:pPr>
            <a:r>
              <a:rPr lang="en-US" sz="2800">
                <a:solidFill>
                  <a:srgbClr val="44546A"/>
                </a:solidFill>
              </a:rPr>
              <a:t>American Community Survey (ACS)</a:t>
            </a:r>
            <a:endParaRPr sz="2800">
              <a:solidFill>
                <a:srgbClr val="44546A"/>
              </a:solidFill>
            </a:endParaRPr>
          </a:p>
          <a:p>
            <a:pPr indent="-482600" lvl="1" marL="1828800" rtl="0" algn="l">
              <a:spcBef>
                <a:spcPts val="0"/>
              </a:spcBef>
              <a:spcAft>
                <a:spcPts val="0"/>
              </a:spcAft>
              <a:buClr>
                <a:srgbClr val="44546A"/>
              </a:buClr>
              <a:buSzPts val="2800"/>
              <a:buChar char="○"/>
            </a:pPr>
            <a:r>
              <a:rPr lang="en-US" sz="2800">
                <a:solidFill>
                  <a:srgbClr val="44546A"/>
                </a:solidFill>
              </a:rPr>
              <a:t> Characterize and identify areas of low mental health accessibility </a:t>
            </a:r>
            <a:endParaRPr sz="2800">
              <a:solidFill>
                <a:srgbClr val="44546A"/>
              </a:solidFill>
            </a:endParaRPr>
          </a:p>
          <a:p>
            <a:pPr indent="-482600" lvl="0" marL="609600" rtl="0" algn="l">
              <a:spcBef>
                <a:spcPts val="0"/>
              </a:spcBef>
              <a:spcAft>
                <a:spcPts val="0"/>
              </a:spcAft>
              <a:buClr>
                <a:srgbClr val="44546A"/>
              </a:buClr>
              <a:buSzPts val="2800"/>
              <a:buChar char="★"/>
            </a:pPr>
            <a:r>
              <a:rPr lang="en-US" sz="2800">
                <a:solidFill>
                  <a:srgbClr val="44546A"/>
                </a:solidFill>
              </a:rPr>
              <a:t>Fairfax Community Health Dashboard</a:t>
            </a:r>
            <a:endParaRPr sz="2800">
              <a:solidFill>
                <a:srgbClr val="44546A"/>
              </a:solidFill>
            </a:endParaRPr>
          </a:p>
          <a:p>
            <a:pPr indent="-482600" lvl="1" marL="1828800" rtl="0" algn="l">
              <a:spcBef>
                <a:spcPts val="0"/>
              </a:spcBef>
              <a:spcAft>
                <a:spcPts val="0"/>
              </a:spcAft>
              <a:buClr>
                <a:srgbClr val="44546A"/>
              </a:buClr>
              <a:buSzPts val="2800"/>
              <a:buChar char="○"/>
            </a:pPr>
            <a:r>
              <a:rPr lang="en-US" sz="2800">
                <a:solidFill>
                  <a:srgbClr val="44546A"/>
                </a:solidFill>
              </a:rPr>
              <a:t>Identifying possible relation between community indicators to predict mental health disorder trends</a:t>
            </a:r>
            <a:endParaRPr sz="2800">
              <a:solidFill>
                <a:srgbClr val="44546A"/>
              </a:solidFill>
            </a:endParaRPr>
          </a:p>
          <a:p>
            <a:pPr indent="-482600" lvl="0" marL="609600" rtl="0" algn="l">
              <a:spcBef>
                <a:spcPts val="0"/>
              </a:spcBef>
              <a:spcAft>
                <a:spcPts val="0"/>
              </a:spcAft>
              <a:buClr>
                <a:srgbClr val="44546A"/>
              </a:buClr>
              <a:buSzPts val="2800"/>
              <a:buChar char="★"/>
            </a:pPr>
            <a:r>
              <a:rPr lang="en-US" sz="2800">
                <a:solidFill>
                  <a:srgbClr val="44546A"/>
                </a:solidFill>
              </a:rPr>
              <a:t>Web Scrape of Psychology Today</a:t>
            </a:r>
            <a:endParaRPr sz="2800">
              <a:solidFill>
                <a:srgbClr val="44546A"/>
              </a:solidFill>
            </a:endParaRPr>
          </a:p>
          <a:p>
            <a:pPr indent="-482600" lvl="0" marL="609600" rtl="0" algn="l">
              <a:spcBef>
                <a:spcPts val="0"/>
              </a:spcBef>
              <a:spcAft>
                <a:spcPts val="0"/>
              </a:spcAft>
              <a:buClr>
                <a:srgbClr val="44546A"/>
              </a:buClr>
              <a:buSzPts val="2800"/>
              <a:buChar char="★"/>
            </a:pPr>
            <a:r>
              <a:rPr lang="en-US" sz="2800">
                <a:solidFill>
                  <a:srgbClr val="44546A"/>
                </a:solidFill>
              </a:rPr>
              <a:t>Fairfax Youth Survey</a:t>
            </a:r>
            <a:endParaRPr sz="2800">
              <a:solidFill>
                <a:srgbClr val="44546A"/>
              </a:solidFill>
            </a:endParaRPr>
          </a:p>
          <a:p>
            <a:pPr indent="0" lvl="0" marL="0" rtl="0" algn="l">
              <a:spcBef>
                <a:spcPts val="700"/>
              </a:spcBef>
              <a:spcAft>
                <a:spcPts val="0"/>
              </a:spcAft>
              <a:buNone/>
            </a:pPr>
            <a:r>
              <a:t/>
            </a:r>
            <a:endParaRPr sz="1800"/>
          </a:p>
          <a:p>
            <a:pPr indent="0" lvl="0" marL="0" rtl="0" algn="l">
              <a:spcBef>
                <a:spcPts val="700"/>
              </a:spcBef>
              <a:spcAft>
                <a:spcPts val="0"/>
              </a:spcAft>
              <a:buNone/>
            </a:pPr>
            <a:r>
              <a:rPr lang="en-US" sz="1800"/>
              <a:t>Star - selected sources</a:t>
            </a:r>
            <a:endParaRPr sz="1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93"/>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Data Discovery</a:t>
            </a:r>
            <a:endParaRPr>
              <a:solidFill>
                <a:srgbClr val="44546A"/>
              </a:solidFill>
            </a:endParaRPr>
          </a:p>
        </p:txBody>
      </p:sp>
      <p:sp>
        <p:nvSpPr>
          <p:cNvPr id="1139" name="Google Shape;1139;p193"/>
          <p:cNvSpPr txBox="1"/>
          <p:nvPr>
            <p:ph idx="1" type="body"/>
          </p:nvPr>
        </p:nvSpPr>
        <p:spPr>
          <a:xfrm>
            <a:off x="486375" y="1284700"/>
            <a:ext cx="11096100" cy="4939200"/>
          </a:xfrm>
          <a:prstGeom prst="rect">
            <a:avLst/>
          </a:prstGeom>
        </p:spPr>
        <p:txBody>
          <a:bodyPr anchorCtr="0" anchor="t" bIns="121900" lIns="121900" spcFirstLastPara="1" rIns="121900" wrap="square" tIns="121900">
            <a:noAutofit/>
          </a:bodyPr>
          <a:lstStyle/>
          <a:p>
            <a:pPr indent="-539750" lvl="0" marL="609600" rtl="0" algn="l">
              <a:spcBef>
                <a:spcPts val="700"/>
              </a:spcBef>
              <a:spcAft>
                <a:spcPts val="0"/>
              </a:spcAft>
              <a:buClr>
                <a:srgbClr val="44546A"/>
              </a:buClr>
              <a:buSzPts val="3700"/>
              <a:buChar char="•"/>
            </a:pPr>
            <a:r>
              <a:rPr lang="en-US">
                <a:solidFill>
                  <a:srgbClr val="44546A"/>
                </a:solidFill>
              </a:rPr>
              <a:t>Other data sources explored</a:t>
            </a:r>
            <a:endParaRPr>
              <a:solidFill>
                <a:srgbClr val="44546A"/>
              </a:solidFill>
            </a:endParaRPr>
          </a:p>
          <a:p>
            <a:pPr indent="-508000" lvl="1" marL="1828800" rtl="0" algn="l">
              <a:spcBef>
                <a:spcPts val="0"/>
              </a:spcBef>
              <a:spcAft>
                <a:spcPts val="0"/>
              </a:spcAft>
              <a:buClr>
                <a:srgbClr val="44546A"/>
              </a:buClr>
              <a:buSzPts val="3200"/>
              <a:buChar char="–"/>
            </a:pPr>
            <a:r>
              <a:rPr lang="en-US">
                <a:solidFill>
                  <a:srgbClr val="44546A"/>
                </a:solidFill>
              </a:rPr>
              <a:t>Substance Abuse and Mental Health Services (SAMSHA) - </a:t>
            </a:r>
            <a:endParaRPr>
              <a:solidFill>
                <a:srgbClr val="44546A"/>
              </a:solidFill>
            </a:endParaRPr>
          </a:p>
          <a:p>
            <a:pPr indent="-476250" lvl="2" marL="2438400" rtl="0" algn="l">
              <a:spcBef>
                <a:spcPts val="0"/>
              </a:spcBef>
              <a:spcAft>
                <a:spcPts val="0"/>
              </a:spcAft>
              <a:buClr>
                <a:srgbClr val="44546A"/>
              </a:buClr>
              <a:buSzPts val="2700"/>
              <a:buChar char="•"/>
            </a:pPr>
            <a:r>
              <a:rPr lang="en-US">
                <a:solidFill>
                  <a:srgbClr val="44546A"/>
                </a:solidFill>
              </a:rPr>
              <a:t>Mental Health Facilities Data</a:t>
            </a:r>
            <a:endParaRPr>
              <a:solidFill>
                <a:srgbClr val="44546A"/>
              </a:solidFill>
            </a:endParaRPr>
          </a:p>
          <a:p>
            <a:pPr indent="-508000" lvl="1" marL="1828800" rtl="0" algn="l">
              <a:spcBef>
                <a:spcPts val="0"/>
              </a:spcBef>
              <a:spcAft>
                <a:spcPts val="0"/>
              </a:spcAft>
              <a:buClr>
                <a:srgbClr val="44546A"/>
              </a:buClr>
              <a:buSzPts val="3200"/>
              <a:buChar char="–"/>
            </a:pPr>
            <a:r>
              <a:rPr lang="en-US">
                <a:solidFill>
                  <a:srgbClr val="44546A"/>
                </a:solidFill>
              </a:rPr>
              <a:t>Virginia Department of Education (VDOE)</a:t>
            </a:r>
            <a:endParaRPr>
              <a:solidFill>
                <a:srgbClr val="44546A"/>
              </a:solidFill>
            </a:endParaRPr>
          </a:p>
          <a:p>
            <a:pPr indent="-476250" lvl="2" marL="2438400" rtl="0" algn="l">
              <a:spcBef>
                <a:spcPts val="0"/>
              </a:spcBef>
              <a:spcAft>
                <a:spcPts val="0"/>
              </a:spcAft>
              <a:buClr>
                <a:srgbClr val="44546A"/>
              </a:buClr>
              <a:buSzPts val="2700"/>
              <a:buChar char="•"/>
            </a:pPr>
            <a:r>
              <a:rPr lang="en-US">
                <a:solidFill>
                  <a:srgbClr val="44546A"/>
                </a:solidFill>
              </a:rPr>
              <a:t>Fall enrollment - characteristics by school</a:t>
            </a:r>
            <a:endParaRPr>
              <a:solidFill>
                <a:srgbClr val="44546A"/>
              </a:solidFill>
            </a:endParaRPr>
          </a:p>
          <a:p>
            <a:pPr indent="-476250" lvl="2" marL="2438400" rtl="0" algn="l">
              <a:spcBef>
                <a:spcPts val="0"/>
              </a:spcBef>
              <a:spcAft>
                <a:spcPts val="0"/>
              </a:spcAft>
              <a:buClr>
                <a:srgbClr val="44546A"/>
              </a:buClr>
              <a:buSzPts val="2700"/>
              <a:buChar char="•"/>
            </a:pPr>
            <a:r>
              <a:rPr lang="en-US">
                <a:solidFill>
                  <a:srgbClr val="44546A"/>
                </a:solidFill>
              </a:rPr>
              <a:t>On time graduation rates by school</a:t>
            </a:r>
            <a:endParaRPr>
              <a:solidFill>
                <a:srgbClr val="44546A"/>
              </a:solidFill>
            </a:endParaRPr>
          </a:p>
          <a:p>
            <a:pPr indent="-476250" lvl="2" marL="2438400" rtl="0" algn="l">
              <a:spcBef>
                <a:spcPts val="0"/>
              </a:spcBef>
              <a:spcAft>
                <a:spcPts val="0"/>
              </a:spcAft>
              <a:buClr>
                <a:srgbClr val="44546A"/>
              </a:buClr>
              <a:buSzPts val="2700"/>
              <a:buChar char="•"/>
            </a:pPr>
            <a:r>
              <a:rPr lang="en-US">
                <a:solidFill>
                  <a:srgbClr val="44546A"/>
                </a:solidFill>
              </a:rPr>
              <a:t>Dropout rates by school</a:t>
            </a:r>
            <a:endParaRPr>
              <a:solidFill>
                <a:srgbClr val="FF0000"/>
              </a:solidFill>
            </a:endParaRPr>
          </a:p>
          <a:p>
            <a:pPr indent="0" lvl="0" marL="0" marR="0" rtl="0" algn="l">
              <a:lnSpc>
                <a:spcPct val="100000"/>
              </a:lnSpc>
              <a:spcBef>
                <a:spcPts val="700"/>
              </a:spcBef>
              <a:spcAft>
                <a:spcPts val="0"/>
              </a:spcAft>
              <a:buNone/>
            </a:pPr>
            <a:r>
              <a:t/>
            </a:r>
            <a:endParaRPr>
              <a:solidFill>
                <a:srgbClr val="44546A"/>
              </a:solidFill>
            </a:endParaRPr>
          </a:p>
          <a:p>
            <a:pPr indent="0" lvl="0" marL="0" rtl="0" algn="l">
              <a:spcBef>
                <a:spcPts val="70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94"/>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Topics from Survey</a:t>
            </a:r>
            <a:endParaRPr>
              <a:solidFill>
                <a:srgbClr val="44546A"/>
              </a:solidFill>
            </a:endParaRPr>
          </a:p>
        </p:txBody>
      </p:sp>
      <p:sp>
        <p:nvSpPr>
          <p:cNvPr id="1146" name="Google Shape;1146;p194"/>
          <p:cNvSpPr txBox="1"/>
          <p:nvPr>
            <p:ph idx="1" type="body"/>
          </p:nvPr>
        </p:nvSpPr>
        <p:spPr>
          <a:xfrm>
            <a:off x="609600" y="1341424"/>
            <a:ext cx="10972800" cy="4820100"/>
          </a:xfrm>
          <a:prstGeom prst="rect">
            <a:avLst/>
          </a:prstGeom>
        </p:spPr>
        <p:txBody>
          <a:bodyPr anchorCtr="0" anchor="t" bIns="121900" lIns="121900" spcFirstLastPara="1" rIns="121900" wrap="square" tIns="121900">
            <a:noAutofit/>
          </a:bodyPr>
          <a:lstStyle/>
          <a:p>
            <a:pPr indent="-457200" lvl="0" marL="609600" rtl="0" algn="l">
              <a:spcBef>
                <a:spcPts val="700"/>
              </a:spcBef>
              <a:spcAft>
                <a:spcPts val="0"/>
              </a:spcAft>
              <a:buClr>
                <a:srgbClr val="44546A"/>
              </a:buClr>
              <a:buSzPts val="2400"/>
              <a:buChar char="●"/>
            </a:pPr>
            <a:r>
              <a:rPr lang="en-US" sz="2400">
                <a:solidFill>
                  <a:srgbClr val="44546A"/>
                </a:solidFill>
                <a:latin typeface="Trebuchet MS"/>
                <a:ea typeface="Trebuchet MS"/>
                <a:cs typeface="Trebuchet MS"/>
                <a:sym typeface="Trebuchet MS"/>
              </a:rPr>
              <a:t>Indicators examined from Fairfax County Youth Survey:</a:t>
            </a:r>
            <a:endParaRPr sz="2400">
              <a:solidFill>
                <a:srgbClr val="44546A"/>
              </a:solidFill>
              <a:latin typeface="Trebuchet MS"/>
              <a:ea typeface="Trebuchet MS"/>
              <a:cs typeface="Trebuchet MS"/>
              <a:sym typeface="Trebuchet MS"/>
            </a:endParaRPr>
          </a:p>
          <a:p>
            <a:pPr indent="215900" lvl="0" marL="914400" rtl="0" algn="l">
              <a:spcBef>
                <a:spcPts val="700"/>
              </a:spcBef>
              <a:spcAft>
                <a:spcPts val="0"/>
              </a:spcAft>
              <a:buNone/>
            </a:pPr>
            <a:r>
              <a:t/>
            </a:r>
            <a:endParaRPr sz="1100">
              <a:solidFill>
                <a:srgbClr val="44546A"/>
              </a:solidFill>
              <a:latin typeface="Trebuchet MS"/>
              <a:ea typeface="Trebuchet MS"/>
              <a:cs typeface="Trebuchet MS"/>
              <a:sym typeface="Trebuchet MS"/>
            </a:endParaRPr>
          </a:p>
        </p:txBody>
      </p:sp>
      <p:sp>
        <p:nvSpPr>
          <p:cNvPr id="1147" name="Google Shape;1147;p194"/>
          <p:cNvSpPr txBox="1"/>
          <p:nvPr/>
        </p:nvSpPr>
        <p:spPr>
          <a:xfrm>
            <a:off x="785933" y="1952167"/>
            <a:ext cx="5361900" cy="3790500"/>
          </a:xfrm>
          <a:prstGeom prst="rect">
            <a:avLst/>
          </a:prstGeom>
          <a:noFill/>
          <a:ln>
            <a:noFill/>
          </a:ln>
        </p:spPr>
        <p:txBody>
          <a:bodyPr anchorCtr="0" anchor="t" bIns="121900" lIns="121900" spcFirstLastPara="1" rIns="121900" wrap="square" tIns="121900">
            <a:noAutofit/>
          </a:bodyPr>
          <a:lstStyle/>
          <a:p>
            <a:pPr indent="-425450" lvl="0" marL="609600" rtl="0" algn="l">
              <a:spcBef>
                <a:spcPts val="700"/>
              </a:spcBef>
              <a:spcAft>
                <a:spcPts val="0"/>
              </a:spcAft>
              <a:buClr>
                <a:srgbClr val="44546A"/>
              </a:buClr>
              <a:buSzPts val="1900"/>
              <a:buFont typeface="Gill Sans"/>
              <a:buChar char="●"/>
            </a:pPr>
            <a:r>
              <a:rPr lang="en-US" sz="1900">
                <a:solidFill>
                  <a:srgbClr val="44546A"/>
                </a:solidFill>
                <a:latin typeface="Gill Sans"/>
                <a:ea typeface="Gill Sans"/>
                <a:cs typeface="Gill Sans"/>
                <a:sym typeface="Gill Sans"/>
              </a:rPr>
              <a:t>depression</a:t>
            </a:r>
            <a:endParaRPr sz="1900">
              <a:solidFill>
                <a:srgbClr val="44546A"/>
              </a:solidFill>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latin typeface="Gill Sans"/>
                <a:ea typeface="Gill Sans"/>
                <a:cs typeface="Gill Sans"/>
                <a:sym typeface="Gill Sans"/>
              </a:rPr>
              <a:t>suicide consider</a:t>
            </a:r>
            <a:endParaRPr sz="1900">
              <a:solidFill>
                <a:srgbClr val="44546A"/>
              </a:solidFill>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latin typeface="Gill Sans"/>
                <a:ea typeface="Gill Sans"/>
                <a:cs typeface="Gill Sans"/>
                <a:sym typeface="Gill Sans"/>
              </a:rPr>
              <a:t>suicide attempt</a:t>
            </a:r>
            <a:endParaRPr sz="1900">
              <a:solidFill>
                <a:srgbClr val="44546A"/>
              </a:solidFill>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latin typeface="Gill Sans"/>
                <a:ea typeface="Gill Sans"/>
                <a:cs typeface="Gill Sans"/>
                <a:sym typeface="Gill Sans"/>
              </a:rPr>
              <a:t>high stress</a:t>
            </a:r>
            <a:endParaRPr sz="1900">
              <a:solidFill>
                <a:srgbClr val="44546A"/>
              </a:solidFill>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adults talking: </a:t>
            </a:r>
            <a:endParaRPr sz="1500">
              <a:solidFill>
                <a:srgbClr val="44546A"/>
              </a:solidFill>
              <a:highlight>
                <a:srgbClr val="FFFFFF"/>
              </a:highlight>
              <a:latin typeface="Gill Sans"/>
              <a:ea typeface="Gill Sans"/>
              <a:cs typeface="Gill Sans"/>
              <a:sym typeface="Gill Sans"/>
            </a:endParaRPr>
          </a:p>
          <a:p>
            <a:pPr indent="-400050" lvl="1" marL="1219200" rtl="0" algn="l">
              <a:spcBef>
                <a:spcPts val="0"/>
              </a:spcBef>
              <a:spcAft>
                <a:spcPts val="0"/>
              </a:spcAft>
              <a:buClr>
                <a:srgbClr val="44546A"/>
              </a:buClr>
              <a:buSzPts val="1500"/>
              <a:buFont typeface="Gill Sans"/>
              <a:buChar char="○"/>
            </a:pPr>
            <a:r>
              <a:rPr lang="en-US" sz="1500">
                <a:solidFill>
                  <a:srgbClr val="44546A"/>
                </a:solidFill>
                <a:highlight>
                  <a:srgbClr val="FFFFFF"/>
                </a:highlight>
                <a:latin typeface="Gill Sans"/>
                <a:ea typeface="Gill Sans"/>
                <a:cs typeface="Gill Sans"/>
                <a:sym typeface="Gill Sans"/>
              </a:rPr>
              <a:t>“There are lots of adults in my neighborhood I could talk to about something important?”</a:t>
            </a:r>
            <a:endParaRPr sz="15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binge drinking</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bullied victims in school</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bullied victims not in school</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cigarette usage</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marijuana usage</a:t>
            </a:r>
            <a:endParaRPr sz="1900">
              <a:solidFill>
                <a:srgbClr val="44546A"/>
              </a:solidFill>
              <a:highlight>
                <a:srgbClr val="FFFFFF"/>
              </a:highlight>
              <a:latin typeface="Gill Sans"/>
              <a:ea typeface="Gill Sans"/>
              <a:cs typeface="Gill Sans"/>
              <a:sym typeface="Gill Sans"/>
            </a:endParaRPr>
          </a:p>
          <a:p>
            <a:pPr indent="0" lvl="0" marL="0" rtl="0" algn="l">
              <a:spcBef>
                <a:spcPts val="700"/>
              </a:spcBef>
              <a:spcAft>
                <a:spcPts val="0"/>
              </a:spcAft>
              <a:buNone/>
            </a:pPr>
            <a:r>
              <a:t/>
            </a:r>
            <a:endParaRPr sz="1900">
              <a:solidFill>
                <a:srgbClr val="44546A"/>
              </a:solidFill>
              <a:highlight>
                <a:srgbClr val="FFFFFF"/>
              </a:highlight>
              <a:latin typeface="Gill Sans"/>
              <a:ea typeface="Gill Sans"/>
              <a:cs typeface="Gill Sans"/>
              <a:sym typeface="Gill Sans"/>
            </a:endParaRPr>
          </a:p>
          <a:p>
            <a:pPr indent="0" lvl="0" marL="0" rtl="0" algn="l">
              <a:spcBef>
                <a:spcPts val="0"/>
              </a:spcBef>
              <a:spcAft>
                <a:spcPts val="0"/>
              </a:spcAft>
              <a:buNone/>
            </a:pPr>
            <a:r>
              <a:t/>
            </a:r>
            <a:endParaRPr sz="1900">
              <a:latin typeface="Gill Sans"/>
              <a:ea typeface="Gill Sans"/>
              <a:cs typeface="Gill Sans"/>
              <a:sym typeface="Gill Sans"/>
            </a:endParaRPr>
          </a:p>
        </p:txBody>
      </p:sp>
      <p:sp>
        <p:nvSpPr>
          <p:cNvPr id="1148" name="Google Shape;1148;p194"/>
          <p:cNvSpPr txBox="1"/>
          <p:nvPr/>
        </p:nvSpPr>
        <p:spPr>
          <a:xfrm>
            <a:off x="5957967" y="1533300"/>
            <a:ext cx="5222700" cy="3080400"/>
          </a:xfrm>
          <a:prstGeom prst="rect">
            <a:avLst/>
          </a:prstGeom>
          <a:noFill/>
          <a:ln>
            <a:noFill/>
          </a:ln>
        </p:spPr>
        <p:txBody>
          <a:bodyPr anchorCtr="0" anchor="t" bIns="121900" lIns="121900" spcFirstLastPara="1" rIns="121900" wrap="square" tIns="121900">
            <a:noAutofit/>
          </a:bodyPr>
          <a:lstStyle/>
          <a:p>
            <a:pPr indent="0" lvl="0" marL="0" rtl="0" algn="l">
              <a:spcBef>
                <a:spcPts val="700"/>
              </a:spcBef>
              <a:spcAft>
                <a:spcPts val="0"/>
              </a:spcAft>
              <a:buNone/>
            </a:pPr>
            <a:r>
              <a:t/>
            </a:r>
            <a:endParaRPr sz="1900">
              <a:solidFill>
                <a:srgbClr val="222222"/>
              </a:solidFill>
              <a:highlight>
                <a:srgbClr val="FFFFFF"/>
              </a:highlight>
            </a:endParaRPr>
          </a:p>
          <a:p>
            <a:pPr indent="-425450" lvl="0" marL="609600" rtl="0" algn="l">
              <a:spcBef>
                <a:spcPts val="700"/>
              </a:spcBef>
              <a:spcAft>
                <a:spcPts val="0"/>
              </a:spcAft>
              <a:buClr>
                <a:srgbClr val="44546A"/>
              </a:buClr>
              <a:buSzPts val="1900"/>
              <a:buFont typeface="Gill Sans"/>
              <a:buChar char="●"/>
            </a:pPr>
            <a:r>
              <a:rPr lang="en-US" sz="1900">
                <a:solidFill>
                  <a:srgbClr val="44546A"/>
                </a:solidFill>
                <a:highlight>
                  <a:schemeClr val="lt1"/>
                </a:highlight>
                <a:latin typeface="Gill Sans"/>
                <a:ea typeface="Gill Sans"/>
                <a:cs typeface="Gill Sans"/>
                <a:sym typeface="Gill Sans"/>
              </a:rPr>
              <a:t>cyberbullying victim</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cyberbullying aggressor</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extracurricular activities available</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extracurricular activities regularly</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food insecurity</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fruit and vegetables consumption</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gratitude</a:t>
            </a:r>
            <a:endParaRPr sz="1900">
              <a:solidFill>
                <a:srgbClr val="44546A"/>
              </a:solidFill>
              <a:highlight>
                <a:srgbClr val="FFFFFF"/>
              </a:highlight>
              <a:latin typeface="Gill Sans"/>
              <a:ea typeface="Gill Sans"/>
              <a:cs typeface="Gill Sans"/>
              <a:sym typeface="Gill Sans"/>
            </a:endParaRPr>
          </a:p>
          <a:p>
            <a:pPr indent="-400050" lvl="1" marL="1219200" rtl="0" algn="l">
              <a:spcBef>
                <a:spcPts val="0"/>
              </a:spcBef>
              <a:spcAft>
                <a:spcPts val="0"/>
              </a:spcAft>
              <a:buClr>
                <a:srgbClr val="44546A"/>
              </a:buClr>
              <a:buSzPts val="1500"/>
              <a:buFont typeface="Gill Sans"/>
              <a:buChar char="○"/>
            </a:pPr>
            <a:r>
              <a:rPr lang="en-US" sz="1500">
                <a:solidFill>
                  <a:srgbClr val="44546A"/>
                </a:solidFill>
                <a:highlight>
                  <a:srgbClr val="FFFFFF"/>
                </a:highlight>
                <a:latin typeface="Gill Sans"/>
                <a:ea typeface="Gill Sans"/>
                <a:cs typeface="Gill Sans"/>
                <a:sym typeface="Gill Sans"/>
              </a:rPr>
              <a:t>“how much do you agree with the statement: ‘I have much in life to be thankful for’ ?”</a:t>
            </a:r>
            <a:endParaRPr sz="15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parent help available</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physical activity daily</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physical activity none</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sleep 4 hours or less</a:t>
            </a:r>
            <a:endParaRPr sz="1900">
              <a:solidFill>
                <a:srgbClr val="44546A"/>
              </a:solidFill>
              <a:highlight>
                <a:srgbClr val="FFFFFF"/>
              </a:highlight>
              <a:latin typeface="Gill Sans"/>
              <a:ea typeface="Gill Sans"/>
              <a:cs typeface="Gill Sans"/>
              <a:sym typeface="Gill Sans"/>
            </a:endParaRPr>
          </a:p>
          <a:p>
            <a:pPr indent="-425450" lvl="0" marL="609600" rtl="0" algn="l">
              <a:spcBef>
                <a:spcPts val="0"/>
              </a:spcBef>
              <a:spcAft>
                <a:spcPts val="0"/>
              </a:spcAft>
              <a:buClr>
                <a:srgbClr val="44546A"/>
              </a:buClr>
              <a:buSzPts val="1900"/>
              <a:buFont typeface="Gill Sans"/>
              <a:buChar char="●"/>
            </a:pPr>
            <a:r>
              <a:rPr lang="en-US" sz="1900">
                <a:solidFill>
                  <a:srgbClr val="44546A"/>
                </a:solidFill>
                <a:highlight>
                  <a:srgbClr val="FFFFFF"/>
                </a:highlight>
                <a:latin typeface="Gill Sans"/>
                <a:ea typeface="Gill Sans"/>
                <a:cs typeface="Gill Sans"/>
                <a:sym typeface="Gill Sans"/>
              </a:rPr>
              <a:t>sleep exactly 6 hours </a:t>
            </a:r>
            <a:endParaRPr sz="1900">
              <a:solidFill>
                <a:srgbClr val="44546A"/>
              </a:solidFill>
              <a:highlight>
                <a:srgbClr val="FFFFFF"/>
              </a:highlight>
              <a:latin typeface="Gill Sans"/>
              <a:ea typeface="Gill Sans"/>
              <a:cs typeface="Gill Sans"/>
              <a:sym typeface="Gill Sans"/>
            </a:endParaRPr>
          </a:p>
          <a:p>
            <a:pPr indent="0" lvl="0" marL="0" rtl="0" algn="l">
              <a:spcBef>
                <a:spcPts val="700"/>
              </a:spcBef>
              <a:spcAft>
                <a:spcPts val="0"/>
              </a:spcAft>
              <a:buClr>
                <a:schemeClr val="dk1"/>
              </a:buClr>
              <a:buSzPts val="1500"/>
              <a:buFont typeface="Arial"/>
              <a:buNone/>
            </a:pPr>
            <a:r>
              <a:t/>
            </a:r>
            <a:endParaRPr sz="19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1900">
              <a:latin typeface="Gill Sans"/>
              <a:ea typeface="Gill Sans"/>
              <a:cs typeface="Gill Sans"/>
              <a:sym typeface="Gill Sans"/>
            </a:endParaRPr>
          </a:p>
        </p:txBody>
      </p:sp>
      <p:sp>
        <p:nvSpPr>
          <p:cNvPr id="1149" name="Google Shape;1149;p194"/>
          <p:cNvSpPr txBox="1"/>
          <p:nvPr/>
        </p:nvSpPr>
        <p:spPr>
          <a:xfrm>
            <a:off x="1136900" y="6436200"/>
            <a:ext cx="7195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3"/>
              </a:rPr>
              <a:t>http://www.fairfaxcounty.gov/demogrph/youthpdf.htm</a:t>
            </a: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12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Font typeface="Raleway"/>
              <a:buNone/>
            </a:pPr>
            <a:r>
              <a:rPr lang="en-US"/>
              <a:t>OpenHub: Organizations (n=698)</a:t>
            </a:r>
            <a:endParaRPr/>
          </a:p>
        </p:txBody>
      </p:sp>
      <p:pic>
        <p:nvPicPr>
          <p:cNvPr descr="org_by_type.png" id="504" name="Google Shape;504;p123"/>
          <p:cNvPicPr preferRelativeResize="0"/>
          <p:nvPr/>
        </p:nvPicPr>
        <p:blipFill>
          <a:blip r:embed="rId3">
            <a:alphaModFix/>
          </a:blip>
          <a:stretch>
            <a:fillRect/>
          </a:stretch>
        </p:blipFill>
        <p:spPr>
          <a:xfrm>
            <a:off x="2994975" y="841575"/>
            <a:ext cx="4678052" cy="5847550"/>
          </a:xfrm>
          <a:prstGeom prst="rect">
            <a:avLst/>
          </a:prstGeom>
          <a:noFill/>
          <a:ln>
            <a:noFill/>
          </a:ln>
        </p:spPr>
      </p:pic>
      <p:pic>
        <p:nvPicPr>
          <p:cNvPr id="505" name="Google Shape;505;p123"/>
          <p:cNvPicPr preferRelativeResize="0"/>
          <p:nvPr/>
        </p:nvPicPr>
        <p:blipFill>
          <a:blip r:embed="rId4">
            <a:alphaModFix/>
          </a:blip>
          <a:stretch>
            <a:fillRect/>
          </a:stretch>
        </p:blipFill>
        <p:spPr>
          <a:xfrm>
            <a:off x="8975377" y="1843576"/>
            <a:ext cx="228600" cy="228600"/>
          </a:xfrm>
          <a:prstGeom prst="rect">
            <a:avLst/>
          </a:prstGeom>
          <a:noFill/>
          <a:ln>
            <a:noFill/>
          </a:ln>
        </p:spPr>
      </p:pic>
      <p:pic>
        <p:nvPicPr>
          <p:cNvPr id="506" name="Google Shape;506;p123"/>
          <p:cNvPicPr preferRelativeResize="0"/>
          <p:nvPr/>
        </p:nvPicPr>
        <p:blipFill>
          <a:blip r:embed="rId5">
            <a:alphaModFix/>
          </a:blip>
          <a:stretch>
            <a:fillRect/>
          </a:stretch>
        </p:blipFill>
        <p:spPr>
          <a:xfrm>
            <a:off x="8975377" y="2412726"/>
            <a:ext cx="228600" cy="228600"/>
          </a:xfrm>
          <a:prstGeom prst="rect">
            <a:avLst/>
          </a:prstGeom>
          <a:noFill/>
          <a:ln>
            <a:noFill/>
          </a:ln>
        </p:spPr>
      </p:pic>
      <p:pic>
        <p:nvPicPr>
          <p:cNvPr id="507" name="Google Shape;507;p123"/>
          <p:cNvPicPr preferRelativeResize="0"/>
          <p:nvPr/>
        </p:nvPicPr>
        <p:blipFill>
          <a:blip r:embed="rId6">
            <a:alphaModFix/>
          </a:blip>
          <a:stretch>
            <a:fillRect/>
          </a:stretch>
        </p:blipFill>
        <p:spPr>
          <a:xfrm>
            <a:off x="8975377" y="2981876"/>
            <a:ext cx="228600" cy="228600"/>
          </a:xfrm>
          <a:prstGeom prst="rect">
            <a:avLst/>
          </a:prstGeom>
          <a:noFill/>
          <a:ln>
            <a:noFill/>
          </a:ln>
        </p:spPr>
      </p:pic>
      <p:pic>
        <p:nvPicPr>
          <p:cNvPr id="508" name="Google Shape;508;p123"/>
          <p:cNvPicPr preferRelativeResize="0"/>
          <p:nvPr/>
        </p:nvPicPr>
        <p:blipFill>
          <a:blip r:embed="rId7">
            <a:alphaModFix/>
          </a:blip>
          <a:stretch>
            <a:fillRect/>
          </a:stretch>
        </p:blipFill>
        <p:spPr>
          <a:xfrm>
            <a:off x="8975377" y="3551026"/>
            <a:ext cx="228600" cy="228600"/>
          </a:xfrm>
          <a:prstGeom prst="rect">
            <a:avLst/>
          </a:prstGeom>
          <a:noFill/>
          <a:ln>
            <a:noFill/>
          </a:ln>
        </p:spPr>
      </p:pic>
      <p:sp>
        <p:nvSpPr>
          <p:cNvPr id="509" name="Google Shape;509;p123"/>
          <p:cNvSpPr txBox="1"/>
          <p:nvPr/>
        </p:nvSpPr>
        <p:spPr>
          <a:xfrm flipH="1">
            <a:off x="9266925" y="1724525"/>
            <a:ext cx="1589100" cy="18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Trebuchet MS"/>
                <a:ea typeface="Trebuchet MS"/>
                <a:cs typeface="Trebuchet MS"/>
                <a:sym typeface="Trebuchet MS"/>
              </a:rPr>
              <a:t>Commercial</a:t>
            </a:r>
            <a:endParaRPr sz="1800">
              <a:latin typeface="Trebuchet MS"/>
              <a:ea typeface="Trebuchet MS"/>
              <a:cs typeface="Trebuchet MS"/>
              <a:sym typeface="Trebuchet MS"/>
            </a:endParaRPr>
          </a:p>
          <a:p>
            <a:pPr indent="0" lvl="0" marL="0" rtl="0" algn="l">
              <a:spcBef>
                <a:spcPts val="0"/>
              </a:spcBef>
              <a:spcAft>
                <a:spcPts val="0"/>
              </a:spcAft>
              <a:buNone/>
            </a:pPr>
            <a:r>
              <a:t/>
            </a:r>
            <a:endParaRPr sz="1800">
              <a:latin typeface="Trebuchet MS"/>
              <a:ea typeface="Trebuchet MS"/>
              <a:cs typeface="Trebuchet MS"/>
              <a:sym typeface="Trebuchet MS"/>
            </a:endParaRPr>
          </a:p>
          <a:p>
            <a:pPr indent="0" lvl="0" marL="0" rtl="0" algn="l">
              <a:spcBef>
                <a:spcPts val="0"/>
              </a:spcBef>
              <a:spcAft>
                <a:spcPts val="0"/>
              </a:spcAft>
              <a:buNone/>
            </a:pPr>
            <a:r>
              <a:rPr lang="en-US" sz="1800">
                <a:latin typeface="Trebuchet MS"/>
                <a:ea typeface="Trebuchet MS"/>
                <a:cs typeface="Trebuchet MS"/>
                <a:sym typeface="Trebuchet MS"/>
              </a:rPr>
              <a:t>Education</a:t>
            </a:r>
            <a:endParaRPr sz="1800">
              <a:latin typeface="Trebuchet MS"/>
              <a:ea typeface="Trebuchet MS"/>
              <a:cs typeface="Trebuchet MS"/>
              <a:sym typeface="Trebuchet MS"/>
            </a:endParaRPr>
          </a:p>
          <a:p>
            <a:pPr indent="0" lvl="0" marL="0" rtl="0" algn="l">
              <a:spcBef>
                <a:spcPts val="0"/>
              </a:spcBef>
              <a:spcAft>
                <a:spcPts val="0"/>
              </a:spcAft>
              <a:buNone/>
            </a:pPr>
            <a:r>
              <a:t/>
            </a:r>
            <a:endParaRPr sz="1800">
              <a:latin typeface="Trebuchet MS"/>
              <a:ea typeface="Trebuchet MS"/>
              <a:cs typeface="Trebuchet MS"/>
              <a:sym typeface="Trebuchet MS"/>
            </a:endParaRPr>
          </a:p>
          <a:p>
            <a:pPr indent="0" lvl="0" marL="0" rtl="0" algn="l">
              <a:spcBef>
                <a:spcPts val="0"/>
              </a:spcBef>
              <a:spcAft>
                <a:spcPts val="0"/>
              </a:spcAft>
              <a:buNone/>
            </a:pPr>
            <a:r>
              <a:rPr lang="en-US" sz="1800">
                <a:latin typeface="Trebuchet MS"/>
                <a:ea typeface="Trebuchet MS"/>
                <a:cs typeface="Trebuchet MS"/>
                <a:sym typeface="Trebuchet MS"/>
              </a:rPr>
              <a:t>Government</a:t>
            </a:r>
            <a:endParaRPr sz="1800">
              <a:latin typeface="Trebuchet MS"/>
              <a:ea typeface="Trebuchet MS"/>
              <a:cs typeface="Trebuchet MS"/>
              <a:sym typeface="Trebuchet MS"/>
            </a:endParaRPr>
          </a:p>
          <a:p>
            <a:pPr indent="0" lvl="0" marL="0" rtl="0" algn="l">
              <a:spcBef>
                <a:spcPts val="0"/>
              </a:spcBef>
              <a:spcAft>
                <a:spcPts val="0"/>
              </a:spcAft>
              <a:buNone/>
            </a:pPr>
            <a:r>
              <a:t/>
            </a:r>
            <a:endParaRPr sz="1800">
              <a:latin typeface="Trebuchet MS"/>
              <a:ea typeface="Trebuchet MS"/>
              <a:cs typeface="Trebuchet MS"/>
              <a:sym typeface="Trebuchet MS"/>
            </a:endParaRPr>
          </a:p>
          <a:p>
            <a:pPr indent="0" lvl="0" marL="0" rtl="0" algn="l">
              <a:spcBef>
                <a:spcPts val="0"/>
              </a:spcBef>
              <a:spcAft>
                <a:spcPts val="0"/>
              </a:spcAft>
              <a:buNone/>
            </a:pPr>
            <a:r>
              <a:rPr lang="en-US" sz="1800">
                <a:latin typeface="Trebuchet MS"/>
                <a:ea typeface="Trebuchet MS"/>
                <a:cs typeface="Trebuchet MS"/>
                <a:sym typeface="Trebuchet MS"/>
              </a:rPr>
              <a:t>Non-Profit</a:t>
            </a:r>
            <a:endParaRPr sz="1800">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Survey Question Definitions</a:t>
            </a:r>
            <a:endParaRPr>
              <a:solidFill>
                <a:srgbClr val="44546A"/>
              </a:solidFill>
            </a:endParaRPr>
          </a:p>
        </p:txBody>
      </p:sp>
      <p:sp>
        <p:nvSpPr>
          <p:cNvPr id="1156" name="Google Shape;1156;p195"/>
          <p:cNvSpPr txBox="1"/>
          <p:nvPr>
            <p:ph idx="1" type="body"/>
          </p:nvPr>
        </p:nvSpPr>
        <p:spPr>
          <a:xfrm>
            <a:off x="609600" y="1341437"/>
            <a:ext cx="10972800" cy="4526100"/>
          </a:xfrm>
          <a:prstGeom prst="rect">
            <a:avLst/>
          </a:prstGeom>
        </p:spPr>
        <p:txBody>
          <a:bodyPr anchorCtr="0" anchor="t" bIns="121900" lIns="121900" spcFirstLastPara="1" rIns="121900" wrap="square" tIns="121900">
            <a:noAutofit/>
          </a:bodyPr>
          <a:lstStyle/>
          <a:p>
            <a:pPr indent="-450850" lvl="0" marL="609600" rtl="0" algn="l">
              <a:spcBef>
                <a:spcPts val="0"/>
              </a:spcBef>
              <a:spcAft>
                <a:spcPts val="0"/>
              </a:spcAft>
              <a:buClr>
                <a:srgbClr val="44546A"/>
              </a:buClr>
              <a:buSzPts val="2300"/>
              <a:buChar char="•"/>
            </a:pPr>
            <a:r>
              <a:rPr lang="en-US" sz="2300">
                <a:solidFill>
                  <a:srgbClr val="44546A"/>
                </a:solidFill>
              </a:rPr>
              <a:t>Depressive Symptoms: </a:t>
            </a:r>
            <a:endParaRPr sz="2300">
              <a:solidFill>
                <a:srgbClr val="44546A"/>
              </a:solidFill>
            </a:endParaRPr>
          </a:p>
          <a:p>
            <a:pPr indent="-450850" lvl="1" marL="1219200" rtl="0" algn="l">
              <a:spcBef>
                <a:spcPts val="0"/>
              </a:spcBef>
              <a:spcAft>
                <a:spcPts val="0"/>
              </a:spcAft>
              <a:buClr>
                <a:srgbClr val="44546A"/>
              </a:buClr>
              <a:buSzPts val="2300"/>
              <a:buChar char="–"/>
            </a:pPr>
            <a:r>
              <a:rPr lang="en-US" sz="2300">
                <a:solidFill>
                  <a:srgbClr val="44546A"/>
                </a:solidFill>
              </a:rPr>
              <a:t>Those who felt so sad or hopeless almost every day for two weeks or more in a row during the past 12 months</a:t>
            </a:r>
            <a:endParaRPr sz="2300">
              <a:solidFill>
                <a:srgbClr val="44546A"/>
              </a:solidFill>
            </a:endParaRPr>
          </a:p>
          <a:p>
            <a:pPr indent="-450850" lvl="0" marL="609600" rtl="0" algn="l">
              <a:spcBef>
                <a:spcPts val="0"/>
              </a:spcBef>
              <a:spcAft>
                <a:spcPts val="0"/>
              </a:spcAft>
              <a:buClr>
                <a:srgbClr val="44546A"/>
              </a:buClr>
              <a:buSzPts val="2300"/>
              <a:buChar char="•"/>
            </a:pPr>
            <a:r>
              <a:rPr lang="en-US" sz="2300">
                <a:solidFill>
                  <a:srgbClr val="44546A"/>
                </a:solidFill>
              </a:rPr>
              <a:t>Food Insecurity: </a:t>
            </a:r>
            <a:endParaRPr sz="2300">
              <a:solidFill>
                <a:srgbClr val="44546A"/>
              </a:solidFill>
            </a:endParaRPr>
          </a:p>
          <a:p>
            <a:pPr indent="-450850" lvl="1" marL="1219200" rtl="0" algn="l">
              <a:spcBef>
                <a:spcPts val="0"/>
              </a:spcBef>
              <a:spcAft>
                <a:spcPts val="0"/>
              </a:spcAft>
              <a:buClr>
                <a:srgbClr val="44546A"/>
              </a:buClr>
              <a:buSzPts val="2300"/>
              <a:buChar char="–"/>
            </a:pPr>
            <a:r>
              <a:rPr lang="en-US" sz="2300">
                <a:solidFill>
                  <a:srgbClr val="44546A"/>
                </a:solidFill>
              </a:rPr>
              <a:t>Those who go hungry because there was not enough food at home during the past 30 days</a:t>
            </a:r>
            <a:endParaRPr sz="2300">
              <a:solidFill>
                <a:srgbClr val="44546A"/>
              </a:solidFill>
            </a:endParaRPr>
          </a:p>
          <a:p>
            <a:pPr indent="-450850" lvl="0" marL="609600" rtl="0" algn="l">
              <a:spcBef>
                <a:spcPts val="0"/>
              </a:spcBef>
              <a:spcAft>
                <a:spcPts val="0"/>
              </a:spcAft>
              <a:buClr>
                <a:srgbClr val="44546A"/>
              </a:buClr>
              <a:buSzPts val="2300"/>
              <a:buChar char="•"/>
            </a:pPr>
            <a:r>
              <a:rPr lang="en-US" sz="2300">
                <a:solidFill>
                  <a:srgbClr val="44546A"/>
                </a:solidFill>
              </a:rPr>
              <a:t>Physical Activity None: </a:t>
            </a:r>
            <a:endParaRPr sz="2300">
              <a:solidFill>
                <a:srgbClr val="44546A"/>
              </a:solidFill>
            </a:endParaRPr>
          </a:p>
          <a:p>
            <a:pPr indent="-450850" lvl="1" marL="1219200" rtl="0" algn="l">
              <a:spcBef>
                <a:spcPts val="0"/>
              </a:spcBef>
              <a:spcAft>
                <a:spcPts val="0"/>
              </a:spcAft>
              <a:buClr>
                <a:srgbClr val="44546A"/>
              </a:buClr>
              <a:buSzPts val="2300"/>
              <a:buChar char="–"/>
            </a:pPr>
            <a:r>
              <a:rPr lang="en-US" sz="2300">
                <a:solidFill>
                  <a:srgbClr val="44546A"/>
                </a:solidFill>
              </a:rPr>
              <a:t>Those physically active for less than 60 minutes during the past 7 days</a:t>
            </a:r>
            <a:endParaRPr sz="2300">
              <a:solidFill>
                <a:srgbClr val="44546A"/>
              </a:solidFill>
            </a:endParaRPr>
          </a:p>
          <a:p>
            <a:pPr indent="-450850" lvl="0" marL="609600" rtl="0" algn="l">
              <a:spcBef>
                <a:spcPts val="0"/>
              </a:spcBef>
              <a:spcAft>
                <a:spcPts val="0"/>
              </a:spcAft>
              <a:buClr>
                <a:srgbClr val="44546A"/>
              </a:buClr>
              <a:buSzPts val="2300"/>
              <a:buChar char="•"/>
            </a:pPr>
            <a:r>
              <a:rPr lang="en-US" sz="2300">
                <a:solidFill>
                  <a:srgbClr val="44546A"/>
                </a:solidFill>
              </a:rPr>
              <a:t>Parent Help Available: </a:t>
            </a:r>
            <a:endParaRPr sz="2300">
              <a:solidFill>
                <a:srgbClr val="44546A"/>
              </a:solidFill>
            </a:endParaRPr>
          </a:p>
          <a:p>
            <a:pPr indent="-450850" lvl="1" marL="1219200" rtl="0" algn="l">
              <a:spcBef>
                <a:spcPts val="0"/>
              </a:spcBef>
              <a:spcAft>
                <a:spcPts val="0"/>
              </a:spcAft>
              <a:buClr>
                <a:srgbClr val="44546A"/>
              </a:buClr>
              <a:buSzPts val="2300"/>
              <a:buChar char="–"/>
            </a:pPr>
            <a:r>
              <a:rPr lang="en-US" sz="2300">
                <a:solidFill>
                  <a:srgbClr val="44546A"/>
                </a:solidFill>
              </a:rPr>
              <a:t>Those who had a personal problem that could ask their parents for help</a:t>
            </a:r>
            <a:endParaRPr sz="2300">
              <a:solidFill>
                <a:srgbClr val="44546A"/>
              </a:solidFill>
            </a:endParaRPr>
          </a:p>
          <a:p>
            <a:pPr indent="-450850" lvl="0" marL="609600" rtl="0" algn="l">
              <a:spcBef>
                <a:spcPts val="0"/>
              </a:spcBef>
              <a:spcAft>
                <a:spcPts val="0"/>
              </a:spcAft>
              <a:buClr>
                <a:srgbClr val="44546A"/>
              </a:buClr>
              <a:buSzPts val="2300"/>
              <a:buChar char="•"/>
            </a:pPr>
            <a:r>
              <a:rPr lang="en-US" sz="2300">
                <a:solidFill>
                  <a:srgbClr val="44546A"/>
                </a:solidFill>
              </a:rPr>
              <a:t>Extracurricular Regularly: </a:t>
            </a:r>
            <a:endParaRPr sz="2300">
              <a:solidFill>
                <a:srgbClr val="44546A"/>
              </a:solidFill>
            </a:endParaRPr>
          </a:p>
          <a:p>
            <a:pPr indent="-450850" lvl="1" marL="1219200" rtl="0" algn="l">
              <a:spcBef>
                <a:spcPts val="0"/>
              </a:spcBef>
              <a:spcAft>
                <a:spcPts val="0"/>
              </a:spcAft>
              <a:buClr>
                <a:srgbClr val="44546A"/>
              </a:buClr>
              <a:buSzPts val="2300"/>
              <a:buChar char="–"/>
            </a:pPr>
            <a:r>
              <a:rPr lang="en-US" sz="2300">
                <a:solidFill>
                  <a:srgbClr val="44546A"/>
                </a:solidFill>
              </a:rPr>
              <a:t>Those who participated in school or non-school-based activities after the regular school day ended</a:t>
            </a:r>
            <a:endParaRPr sz="2300">
              <a:solidFill>
                <a:srgbClr val="44546A"/>
              </a:solidFill>
            </a:endParaRPr>
          </a:p>
          <a:p>
            <a:pPr indent="215900" lvl="0" marL="914400" rtl="0" algn="l">
              <a:spcBef>
                <a:spcPts val="700"/>
              </a:spcBef>
              <a:spcAft>
                <a:spcPts val="0"/>
              </a:spcAft>
              <a:buNone/>
            </a:pPr>
            <a:r>
              <a:t/>
            </a:r>
            <a:endParaRPr sz="2300">
              <a:solidFill>
                <a:srgbClr val="44546A"/>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110150" y="222800"/>
            <a:ext cx="118944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600"/>
              <a:t>% Students Reporting Depression by Fairfax School Regions</a:t>
            </a:r>
            <a:endParaRPr sz="3600"/>
          </a:p>
        </p:txBody>
      </p:sp>
      <p:sp>
        <p:nvSpPr>
          <p:cNvPr id="1163" name="Google Shape;1163;p196"/>
          <p:cNvSpPr txBox="1"/>
          <p:nvPr>
            <p:ph idx="1" type="body"/>
          </p:nvPr>
        </p:nvSpPr>
        <p:spPr>
          <a:xfrm>
            <a:off x="609600" y="1341425"/>
            <a:ext cx="8543400" cy="4526100"/>
          </a:xfrm>
          <a:prstGeom prst="rect">
            <a:avLst/>
          </a:prstGeom>
        </p:spPr>
        <p:txBody>
          <a:bodyPr anchorCtr="0" anchor="t" bIns="121900" lIns="121900" spcFirstLastPara="1" rIns="121900" wrap="square" tIns="121900">
            <a:noAutofit/>
          </a:bodyPr>
          <a:lstStyle/>
          <a:p>
            <a:pPr indent="215900" lvl="0" marL="914400" rtl="0" algn="l">
              <a:spcBef>
                <a:spcPts val="700"/>
              </a:spcBef>
              <a:spcAft>
                <a:spcPts val="0"/>
              </a:spcAft>
              <a:buNone/>
            </a:pPr>
            <a:r>
              <a:t/>
            </a:r>
            <a:endParaRPr/>
          </a:p>
        </p:txBody>
      </p:sp>
      <p:pic>
        <p:nvPicPr>
          <p:cNvPr descr="over_depress_REGION.png" id="1164" name="Google Shape;1164;p196"/>
          <p:cNvPicPr preferRelativeResize="0"/>
          <p:nvPr/>
        </p:nvPicPr>
        <p:blipFill>
          <a:blip r:embed="rId3">
            <a:alphaModFix/>
          </a:blip>
          <a:stretch>
            <a:fillRect/>
          </a:stretch>
        </p:blipFill>
        <p:spPr>
          <a:xfrm>
            <a:off x="653450" y="1366100"/>
            <a:ext cx="8543505" cy="4579301"/>
          </a:xfrm>
          <a:prstGeom prst="rect">
            <a:avLst/>
          </a:prstGeom>
          <a:noFill/>
          <a:ln>
            <a:noFill/>
          </a:ln>
        </p:spPr>
      </p:pic>
      <p:sp>
        <p:nvSpPr>
          <p:cNvPr id="1165" name="Google Shape;1165;p196"/>
          <p:cNvSpPr txBox="1"/>
          <p:nvPr/>
        </p:nvSpPr>
        <p:spPr>
          <a:xfrm>
            <a:off x="9196950" y="1546350"/>
            <a:ext cx="2444700" cy="43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List of High Schools by Region</a:t>
            </a:r>
            <a:endParaRPr b="1"/>
          </a:p>
          <a:p>
            <a:pPr indent="0" lvl="0" marL="0" rtl="0" algn="l">
              <a:spcBef>
                <a:spcPts val="0"/>
              </a:spcBef>
              <a:spcAft>
                <a:spcPts val="0"/>
              </a:spcAft>
              <a:buNone/>
            </a:pPr>
            <a:r>
              <a:t/>
            </a:r>
            <a:endParaRPr b="1" u="sng"/>
          </a:p>
          <a:p>
            <a:pPr indent="0" lvl="0" marL="0" rtl="0" algn="l">
              <a:spcBef>
                <a:spcPts val="0"/>
              </a:spcBef>
              <a:spcAft>
                <a:spcPts val="0"/>
              </a:spcAft>
              <a:buNone/>
            </a:pPr>
            <a:r>
              <a:rPr b="1" lang="en-US" u="sng"/>
              <a:t>Region 5</a:t>
            </a:r>
            <a:r>
              <a:rPr lang="en-US" u="sng"/>
              <a:t> </a:t>
            </a:r>
            <a:r>
              <a:rPr lang="en-US"/>
              <a:t>- Chantilly, Fairfax, Westfield, Woodson</a:t>
            </a:r>
            <a:endParaRPr/>
          </a:p>
          <a:p>
            <a:pPr indent="0" lvl="0" marL="0" rtl="0" algn="l">
              <a:spcBef>
                <a:spcPts val="0"/>
              </a:spcBef>
              <a:spcAft>
                <a:spcPts val="0"/>
              </a:spcAft>
              <a:buNone/>
            </a:pPr>
            <a:r>
              <a:rPr b="1" lang="en-US" u="sng"/>
              <a:t>Region 2</a:t>
            </a:r>
            <a:r>
              <a:rPr lang="en-US"/>
              <a:t> - Annandale, Falls Church, McLean, Marshall, and Stuart Pyramids + Thomas Jefferson High School for Science </a:t>
            </a:r>
            <a:endParaRPr/>
          </a:p>
          <a:p>
            <a:pPr indent="0" lvl="0" marL="0" rtl="0" algn="l">
              <a:spcBef>
                <a:spcPts val="0"/>
              </a:spcBef>
              <a:spcAft>
                <a:spcPts val="0"/>
              </a:spcAft>
              <a:buNone/>
            </a:pPr>
            <a:r>
              <a:rPr b="1" lang="en-US" u="sng"/>
              <a:t>Region 1 </a:t>
            </a:r>
            <a:r>
              <a:rPr lang="en-US"/>
              <a:t>- Herndon, Langley, Madison, Oakton, and South Lakes</a:t>
            </a:r>
            <a:endParaRPr/>
          </a:p>
          <a:p>
            <a:pPr indent="0" lvl="0" marL="0" rtl="0" algn="l">
              <a:spcBef>
                <a:spcPts val="0"/>
              </a:spcBef>
              <a:spcAft>
                <a:spcPts val="0"/>
              </a:spcAft>
              <a:buNone/>
            </a:pPr>
            <a:r>
              <a:rPr b="1" lang="en-US" u="sng"/>
              <a:t>Region 4</a:t>
            </a:r>
            <a:r>
              <a:rPr lang="en-US" u="sng"/>
              <a:t>-</a:t>
            </a:r>
            <a:r>
              <a:rPr lang="en-US"/>
              <a:t> Centreville, Robinson, South County, West Springfield, Lake Braddock </a:t>
            </a:r>
            <a:endParaRPr/>
          </a:p>
          <a:p>
            <a:pPr indent="0" lvl="0" marL="0" rtl="0" algn="l">
              <a:spcBef>
                <a:spcPts val="0"/>
              </a:spcBef>
              <a:spcAft>
                <a:spcPts val="0"/>
              </a:spcAft>
              <a:buNone/>
            </a:pPr>
            <a:r>
              <a:rPr b="1" lang="en-US" u="sng"/>
              <a:t>Region 3 </a:t>
            </a:r>
            <a:r>
              <a:rPr lang="en-US"/>
              <a:t>- Edison, Hayfield, Lee, Mount Vernon, and West Potomac</a:t>
            </a:r>
            <a:endParaRPr/>
          </a:p>
        </p:txBody>
      </p:sp>
      <p:sp>
        <p:nvSpPr>
          <p:cNvPr id="1166" name="Google Shape;1166;p196"/>
          <p:cNvSpPr txBox="1"/>
          <p:nvPr/>
        </p:nvSpPr>
        <p:spPr>
          <a:xfrm>
            <a:off x="1560150" y="5867525"/>
            <a:ext cx="7799400" cy="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5				2			 1			      4				3</a:t>
            </a:r>
            <a:endParaRPr sz="1600"/>
          </a:p>
          <a:p>
            <a:pPr indent="0" lvl="0" marL="0" rtl="0" algn="ctr">
              <a:spcBef>
                <a:spcPts val="0"/>
              </a:spcBef>
              <a:spcAft>
                <a:spcPts val="0"/>
              </a:spcAft>
              <a:buNone/>
            </a:pPr>
            <a:r>
              <a:t/>
            </a:r>
            <a:endParaRPr sz="1600"/>
          </a:p>
          <a:p>
            <a:pPr indent="0" lvl="0" marL="0" rtl="0" algn="ctr">
              <a:spcBef>
                <a:spcPts val="0"/>
              </a:spcBef>
              <a:spcAft>
                <a:spcPts val="0"/>
              </a:spcAft>
              <a:buNone/>
            </a:pPr>
            <a:r>
              <a:rPr lang="en-US" sz="1600"/>
              <a:t>REGION</a:t>
            </a:r>
            <a:endParaRPr sz="1600"/>
          </a:p>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197"/>
          <p:cNvSpPr txBox="1"/>
          <p:nvPr>
            <p:ph type="title"/>
          </p:nvPr>
        </p:nvSpPr>
        <p:spPr>
          <a:xfrm>
            <a:off x="0" y="222800"/>
            <a:ext cx="120987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200">
                <a:solidFill>
                  <a:srgbClr val="44546A"/>
                </a:solidFill>
              </a:rPr>
              <a:t>Fairfax Youth Survey - Selected Results from 2014-2015</a:t>
            </a:r>
            <a:endParaRPr sz="3200">
              <a:solidFill>
                <a:srgbClr val="44546A"/>
              </a:solidFill>
            </a:endParaRPr>
          </a:p>
        </p:txBody>
      </p:sp>
      <p:sp>
        <p:nvSpPr>
          <p:cNvPr id="1173" name="Google Shape;1173;p197"/>
          <p:cNvSpPr txBox="1"/>
          <p:nvPr>
            <p:ph idx="1" type="body"/>
          </p:nvPr>
        </p:nvSpPr>
        <p:spPr>
          <a:xfrm>
            <a:off x="609600" y="1366100"/>
            <a:ext cx="10972800" cy="4695300"/>
          </a:xfrm>
          <a:prstGeom prst="rect">
            <a:avLst/>
          </a:prstGeom>
        </p:spPr>
        <p:txBody>
          <a:bodyPr anchorCtr="0" anchor="t" bIns="121900" lIns="121900" spcFirstLastPara="1" rIns="121900" wrap="square" tIns="121900">
            <a:noAutofit/>
          </a:bodyPr>
          <a:lstStyle/>
          <a:p>
            <a:pPr indent="-495300" lvl="0" marL="609600" rtl="0" algn="l">
              <a:spcBef>
                <a:spcPts val="700"/>
              </a:spcBef>
              <a:spcAft>
                <a:spcPts val="0"/>
              </a:spcAft>
              <a:buClr>
                <a:srgbClr val="44546A"/>
              </a:buClr>
              <a:buSzPts val="3000"/>
              <a:buChar char="•"/>
            </a:pPr>
            <a:r>
              <a:rPr lang="en-US" sz="3000">
                <a:solidFill>
                  <a:srgbClr val="44546A"/>
                </a:solidFill>
                <a:highlight>
                  <a:srgbClr val="FFFFFF"/>
                </a:highlight>
              </a:rPr>
              <a:t>For those with high % of depressive symptoms  (</a:t>
            </a:r>
            <a:r>
              <a:rPr lang="en-US" sz="3000">
                <a:solidFill>
                  <a:srgbClr val="44546A"/>
                </a:solidFill>
                <a:highlight>
                  <a:schemeClr val="lt1"/>
                </a:highlight>
              </a:rPr>
              <a:t>relative to other high school pyramids), and other factors that may be related</a:t>
            </a:r>
            <a:endParaRPr sz="3000">
              <a:solidFill>
                <a:srgbClr val="44546A"/>
              </a:solidFill>
              <a:highlight>
                <a:schemeClr val="lt1"/>
              </a:highlight>
            </a:endParaRPr>
          </a:p>
          <a:p>
            <a:pPr indent="0" lvl="0" marL="0" rtl="0" algn="l">
              <a:spcBef>
                <a:spcPts val="700"/>
              </a:spcBef>
              <a:spcAft>
                <a:spcPts val="0"/>
              </a:spcAft>
              <a:buNone/>
            </a:pPr>
            <a:r>
              <a:t/>
            </a:r>
            <a:endParaRPr sz="3000">
              <a:solidFill>
                <a:srgbClr val="44546A"/>
              </a:solidFill>
              <a:highlight>
                <a:srgbClr val="FFFFFF"/>
              </a:highlight>
            </a:endParaRPr>
          </a:p>
          <a:p>
            <a:pPr indent="0" lvl="0" marL="457200" rtl="0" algn="l">
              <a:spcBef>
                <a:spcPts val="700"/>
              </a:spcBef>
              <a:spcAft>
                <a:spcPts val="0"/>
              </a:spcAft>
              <a:buNone/>
            </a:pPr>
            <a:r>
              <a:t/>
            </a:r>
            <a:endParaRPr sz="1900"/>
          </a:p>
        </p:txBody>
      </p:sp>
      <p:sp>
        <p:nvSpPr>
          <p:cNvPr id="1174" name="Google Shape;1174;p197"/>
          <p:cNvSpPr txBox="1"/>
          <p:nvPr/>
        </p:nvSpPr>
        <p:spPr>
          <a:xfrm>
            <a:off x="993800" y="4361833"/>
            <a:ext cx="10204500" cy="1533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FF0000"/>
              </a:solidFill>
              <a:latin typeface="Gill Sans"/>
              <a:ea typeface="Gill Sans"/>
              <a:cs typeface="Gill Sans"/>
              <a:sym typeface="Gill Sans"/>
            </a:endParaRPr>
          </a:p>
        </p:txBody>
      </p:sp>
      <p:graphicFrame>
        <p:nvGraphicFramePr>
          <p:cNvPr id="1175" name="Google Shape;1175;p197"/>
          <p:cNvGraphicFramePr/>
          <p:nvPr/>
        </p:nvGraphicFramePr>
        <p:xfrm>
          <a:off x="969988" y="3337400"/>
          <a:ext cx="3000000" cy="3000000"/>
        </p:xfrm>
        <a:graphic>
          <a:graphicData uri="http://schemas.openxmlformats.org/drawingml/2006/table">
            <a:tbl>
              <a:tblPr>
                <a:noFill/>
                <a:tableStyleId>{020FCF1E-ECCD-40E1-A6CB-5F374742C74B}</a:tableStyleId>
              </a:tblPr>
              <a:tblGrid>
                <a:gridCol w="1162350"/>
                <a:gridCol w="1735825"/>
                <a:gridCol w="1520750"/>
                <a:gridCol w="1472975"/>
                <a:gridCol w="1472975"/>
                <a:gridCol w="1472975"/>
                <a:gridCol w="1783625"/>
              </a:tblGrid>
              <a:tr h="719750">
                <a:tc>
                  <a:txBody>
                    <a:bodyPr>
                      <a:noAutofit/>
                    </a:bodyPr>
                    <a:lstStyle/>
                    <a:p>
                      <a:pPr indent="0" lvl="0" marL="0" rtl="0" algn="l">
                        <a:spcBef>
                          <a:spcPts val="0"/>
                        </a:spcBef>
                        <a:spcAft>
                          <a:spcPts val="0"/>
                        </a:spcAft>
                        <a:buNone/>
                      </a:pPr>
                      <a:r>
                        <a:rPr b="1" lang="en-US" sz="1800"/>
                        <a:t>High School pyramid</a:t>
                      </a:r>
                      <a:endParaRPr b="1" sz="1800"/>
                    </a:p>
                  </a:txBody>
                  <a:tcPr marT="91425" marB="91425" marR="91425" marL="91425"/>
                </a:tc>
                <a:tc>
                  <a:txBody>
                    <a:bodyPr>
                      <a:noAutofit/>
                    </a:bodyPr>
                    <a:lstStyle/>
                    <a:p>
                      <a:pPr indent="0" lvl="0" marL="0" rtl="0" algn="l">
                        <a:spcBef>
                          <a:spcPts val="0"/>
                        </a:spcBef>
                        <a:spcAft>
                          <a:spcPts val="0"/>
                        </a:spcAft>
                        <a:buNone/>
                      </a:pPr>
                      <a:r>
                        <a:rPr b="1" lang="en-US" sz="1800"/>
                        <a:t>Demographic</a:t>
                      </a:r>
                      <a:endParaRPr b="1" sz="1800"/>
                    </a:p>
                  </a:txBody>
                  <a:tcPr marT="91425" marB="91425" marR="91425" marL="91425"/>
                </a:tc>
                <a:tc>
                  <a:txBody>
                    <a:bodyPr>
                      <a:noAutofit/>
                    </a:bodyPr>
                    <a:lstStyle/>
                    <a:p>
                      <a:pPr indent="0" lvl="0" marL="0" rtl="0" algn="ctr">
                        <a:spcBef>
                          <a:spcPts val="0"/>
                        </a:spcBef>
                        <a:spcAft>
                          <a:spcPts val="0"/>
                        </a:spcAft>
                        <a:buNone/>
                      </a:pPr>
                      <a:r>
                        <a:rPr b="1" lang="en-US" sz="1800"/>
                        <a:t>Depressive Symptoms</a:t>
                      </a:r>
                      <a:endParaRPr b="1" sz="1800"/>
                    </a:p>
                    <a:p>
                      <a:pPr indent="0" lvl="0" marL="0" rtl="0" algn="ctr">
                        <a:spcBef>
                          <a:spcPts val="0"/>
                        </a:spcBef>
                        <a:spcAft>
                          <a:spcPts val="0"/>
                        </a:spcAft>
                        <a:buNone/>
                      </a:pPr>
                      <a:r>
                        <a:rPr b="1" lang="en-US" sz="1800"/>
                        <a:t>(%)</a:t>
                      </a:r>
                      <a:endParaRPr b="1" sz="1800"/>
                    </a:p>
                  </a:txBody>
                  <a:tcPr marT="91425" marB="91425" marR="91425" marL="91425"/>
                </a:tc>
                <a:tc>
                  <a:txBody>
                    <a:bodyPr>
                      <a:noAutofit/>
                    </a:bodyPr>
                    <a:lstStyle/>
                    <a:p>
                      <a:pPr indent="0" lvl="0" marL="0" rtl="0" algn="ctr">
                        <a:spcBef>
                          <a:spcPts val="0"/>
                        </a:spcBef>
                        <a:spcAft>
                          <a:spcPts val="0"/>
                        </a:spcAft>
                        <a:buNone/>
                      </a:pPr>
                      <a:r>
                        <a:rPr b="1" lang="en-US" sz="1800"/>
                        <a:t>Food Insecurity</a:t>
                      </a:r>
                      <a:endParaRPr b="1" sz="1800"/>
                    </a:p>
                    <a:p>
                      <a:pPr indent="0" lvl="0" marL="0" rtl="0" algn="ctr">
                        <a:spcBef>
                          <a:spcPts val="0"/>
                        </a:spcBef>
                        <a:spcAft>
                          <a:spcPts val="0"/>
                        </a:spcAft>
                        <a:buNone/>
                      </a:pPr>
                      <a:r>
                        <a:rPr b="1" lang="en-US" sz="1800"/>
                        <a:t>(%)</a:t>
                      </a:r>
                      <a:endParaRPr b="1" sz="1800"/>
                    </a:p>
                  </a:txBody>
                  <a:tcPr marT="91425" marB="91425" marR="91425" marL="91425"/>
                </a:tc>
                <a:tc>
                  <a:txBody>
                    <a:bodyPr>
                      <a:noAutofit/>
                    </a:bodyPr>
                    <a:lstStyle/>
                    <a:p>
                      <a:pPr indent="0" lvl="0" marL="0" rtl="0" algn="ctr">
                        <a:spcBef>
                          <a:spcPts val="0"/>
                        </a:spcBef>
                        <a:spcAft>
                          <a:spcPts val="0"/>
                        </a:spcAft>
                        <a:buNone/>
                      </a:pPr>
                      <a:r>
                        <a:rPr b="1" lang="en-US" sz="1800"/>
                        <a:t>No Physical Activity (%)</a:t>
                      </a:r>
                      <a:endParaRPr b="1" sz="1800"/>
                    </a:p>
                  </a:txBody>
                  <a:tcPr marT="91425" marB="91425" marR="91425" marL="91425"/>
                </a:tc>
                <a:tc>
                  <a:txBody>
                    <a:bodyPr>
                      <a:noAutofit/>
                    </a:bodyPr>
                    <a:lstStyle/>
                    <a:p>
                      <a:pPr indent="0" lvl="0" marL="0" rtl="0" algn="ctr">
                        <a:spcBef>
                          <a:spcPts val="0"/>
                        </a:spcBef>
                        <a:spcAft>
                          <a:spcPts val="0"/>
                        </a:spcAft>
                        <a:buNone/>
                      </a:pPr>
                      <a:r>
                        <a:rPr b="1" lang="en-US" sz="1800"/>
                        <a:t>Parent Help Available</a:t>
                      </a:r>
                      <a:endParaRPr b="1" sz="1800"/>
                    </a:p>
                    <a:p>
                      <a:pPr indent="0" lvl="0" marL="0" rtl="0" algn="ctr">
                        <a:spcBef>
                          <a:spcPts val="0"/>
                        </a:spcBef>
                        <a:spcAft>
                          <a:spcPts val="0"/>
                        </a:spcAft>
                        <a:buNone/>
                      </a:pPr>
                      <a:r>
                        <a:rPr b="1" lang="en-US" sz="1800"/>
                        <a:t>(%)</a:t>
                      </a:r>
                      <a:endParaRPr b="1" sz="1800"/>
                    </a:p>
                  </a:txBody>
                  <a:tcPr marT="91425" marB="91425" marR="91425" marL="91425"/>
                </a:tc>
                <a:tc>
                  <a:txBody>
                    <a:bodyPr>
                      <a:noAutofit/>
                    </a:bodyPr>
                    <a:lstStyle/>
                    <a:p>
                      <a:pPr indent="0" lvl="0" marL="0" rtl="0" algn="ctr">
                        <a:spcBef>
                          <a:spcPts val="0"/>
                        </a:spcBef>
                        <a:spcAft>
                          <a:spcPts val="0"/>
                        </a:spcAft>
                        <a:buNone/>
                      </a:pPr>
                      <a:r>
                        <a:rPr b="1" lang="en-US" sz="1800"/>
                        <a:t>Extra-</a:t>
                      </a:r>
                      <a:endParaRPr b="1" sz="1800"/>
                    </a:p>
                    <a:p>
                      <a:pPr indent="0" lvl="0" marL="0" rtl="0" algn="ctr">
                        <a:spcBef>
                          <a:spcPts val="0"/>
                        </a:spcBef>
                        <a:spcAft>
                          <a:spcPts val="0"/>
                        </a:spcAft>
                        <a:buNone/>
                      </a:pPr>
                      <a:r>
                        <a:rPr b="1" lang="en-US" sz="1800"/>
                        <a:t>curricular Regularly (%)</a:t>
                      </a:r>
                      <a:endParaRPr b="1" sz="1800"/>
                    </a:p>
                  </a:txBody>
                  <a:tcPr marT="91425" marB="91425" marR="91425" marL="91425"/>
                </a:tc>
              </a:tr>
              <a:tr h="469200">
                <a:tc>
                  <a:txBody>
                    <a:bodyPr>
                      <a:noAutofit/>
                    </a:bodyPr>
                    <a:lstStyle/>
                    <a:p>
                      <a:pPr indent="0" lvl="0" marL="0" rtl="0" algn="l">
                        <a:spcBef>
                          <a:spcPts val="0"/>
                        </a:spcBef>
                        <a:spcAft>
                          <a:spcPts val="0"/>
                        </a:spcAft>
                        <a:buNone/>
                      </a:pPr>
                      <a:r>
                        <a:rPr b="1" lang="en-US" sz="1800"/>
                        <a:t>FAIRFAX</a:t>
                      </a:r>
                      <a:endParaRPr b="1" sz="1800"/>
                    </a:p>
                  </a:txBody>
                  <a:tcPr marT="91425" marB="91425" marR="91425" marL="91425"/>
                </a:tc>
                <a:tc>
                  <a:txBody>
                    <a:bodyPr>
                      <a:noAutofit/>
                    </a:bodyPr>
                    <a:lstStyle/>
                    <a:p>
                      <a:pPr indent="0" lvl="0" marL="0" rtl="0" algn="l">
                        <a:spcBef>
                          <a:spcPts val="0"/>
                        </a:spcBef>
                        <a:spcAft>
                          <a:spcPts val="0"/>
                        </a:spcAft>
                        <a:buNone/>
                      </a:pPr>
                      <a:r>
                        <a:rPr lang="en-US" sz="1800"/>
                        <a:t>Overall</a:t>
                      </a:r>
                      <a:endParaRPr sz="1800"/>
                    </a:p>
                  </a:txBody>
                  <a:tcPr marT="91425" marB="91425" marR="91425" marL="91425"/>
                </a:tc>
                <a:tc>
                  <a:txBody>
                    <a:bodyPr>
                      <a:noAutofit/>
                    </a:bodyPr>
                    <a:lstStyle/>
                    <a:p>
                      <a:pPr indent="0" lvl="0" marL="0" rtl="0" algn="ctr">
                        <a:spcBef>
                          <a:spcPts val="0"/>
                        </a:spcBef>
                        <a:spcAft>
                          <a:spcPts val="0"/>
                        </a:spcAft>
                        <a:buNone/>
                      </a:pPr>
                      <a:r>
                        <a:rPr lang="en-US" sz="1800"/>
                        <a:t>32</a:t>
                      </a:r>
                      <a:endParaRPr sz="1800"/>
                    </a:p>
                  </a:txBody>
                  <a:tcPr marT="91425" marB="91425" marR="91425" marL="91425"/>
                </a:tc>
                <a:tc>
                  <a:txBody>
                    <a:bodyPr>
                      <a:noAutofit/>
                    </a:bodyPr>
                    <a:lstStyle/>
                    <a:p>
                      <a:pPr indent="0" lvl="0" marL="0" rtl="0" algn="ctr">
                        <a:spcBef>
                          <a:spcPts val="0"/>
                        </a:spcBef>
                        <a:spcAft>
                          <a:spcPts val="0"/>
                        </a:spcAft>
                        <a:buNone/>
                      </a:pPr>
                      <a:r>
                        <a:rPr lang="en-US" sz="1800"/>
                        <a:t>25</a:t>
                      </a:r>
                      <a:endParaRPr sz="1800"/>
                    </a:p>
                  </a:txBody>
                  <a:tcPr marT="91425" marB="91425" marR="91425" marL="91425"/>
                </a:tc>
                <a:tc>
                  <a:txBody>
                    <a:bodyPr>
                      <a:noAutofit/>
                    </a:bodyPr>
                    <a:lstStyle/>
                    <a:p>
                      <a:pPr indent="0" lvl="0" marL="0" rtl="0" algn="ctr">
                        <a:spcBef>
                          <a:spcPts val="0"/>
                        </a:spcBef>
                        <a:spcAft>
                          <a:spcPts val="0"/>
                        </a:spcAft>
                        <a:buNone/>
                      </a:pPr>
                      <a:r>
                        <a:rPr lang="en-US" sz="1800"/>
                        <a:t>12</a:t>
                      </a:r>
                      <a:endParaRPr sz="1800"/>
                    </a:p>
                  </a:txBody>
                  <a:tcPr marT="91425" marB="91425" marR="91425" marL="91425"/>
                </a:tc>
                <a:tc>
                  <a:txBody>
                    <a:bodyPr>
                      <a:noAutofit/>
                    </a:bodyPr>
                    <a:lstStyle/>
                    <a:p>
                      <a:pPr indent="0" lvl="0" marL="0" rtl="0" algn="ctr">
                        <a:spcBef>
                          <a:spcPts val="0"/>
                        </a:spcBef>
                        <a:spcAft>
                          <a:spcPts val="0"/>
                        </a:spcAft>
                        <a:buNone/>
                      </a:pPr>
                      <a:r>
                        <a:rPr lang="en-US" sz="1800"/>
                        <a:t>76</a:t>
                      </a:r>
                      <a:endParaRPr sz="1800"/>
                    </a:p>
                  </a:txBody>
                  <a:tcPr marT="91425" marB="91425" marR="91425" marL="91425"/>
                </a:tc>
                <a:tc>
                  <a:txBody>
                    <a:bodyPr>
                      <a:noAutofit/>
                    </a:bodyPr>
                    <a:lstStyle/>
                    <a:p>
                      <a:pPr indent="0" lvl="0" marL="0" rtl="0" algn="ctr">
                        <a:spcBef>
                          <a:spcPts val="0"/>
                        </a:spcBef>
                        <a:spcAft>
                          <a:spcPts val="0"/>
                        </a:spcAft>
                        <a:buNone/>
                      </a:pPr>
                      <a:r>
                        <a:rPr lang="en-US" sz="1800"/>
                        <a:t>72</a:t>
                      </a:r>
                      <a:endParaRPr sz="1800"/>
                    </a:p>
                  </a:txBody>
                  <a:tcPr marT="91425" marB="91425" marR="91425" marL="91425"/>
                </a:tc>
              </a:tr>
              <a:tr h="469200">
                <a:tc>
                  <a:txBody>
                    <a:bodyPr>
                      <a:noAutofit/>
                    </a:bodyPr>
                    <a:lstStyle/>
                    <a:p>
                      <a:pPr indent="0" lvl="0" marL="0" rtl="0" algn="l">
                        <a:spcBef>
                          <a:spcPts val="0"/>
                        </a:spcBef>
                        <a:spcAft>
                          <a:spcPts val="0"/>
                        </a:spcAft>
                        <a:buNone/>
                      </a:pPr>
                      <a:r>
                        <a:rPr b="1" lang="en-US" sz="1800"/>
                        <a:t>LEE</a:t>
                      </a:r>
                      <a:endParaRPr b="1" sz="1800"/>
                    </a:p>
                  </a:txBody>
                  <a:tcPr marT="91425" marB="91425" marR="91425" marL="91425"/>
                </a:tc>
                <a:tc>
                  <a:txBody>
                    <a:bodyPr>
                      <a:noAutofit/>
                    </a:bodyPr>
                    <a:lstStyle/>
                    <a:p>
                      <a:pPr indent="0" lvl="0" marL="0" rtl="0" algn="l">
                        <a:spcBef>
                          <a:spcPts val="0"/>
                        </a:spcBef>
                        <a:spcAft>
                          <a:spcPts val="0"/>
                        </a:spcAft>
                        <a:buNone/>
                      </a:pPr>
                      <a:r>
                        <a:rPr lang="en-US" sz="1800"/>
                        <a:t>Overall</a:t>
                      </a:r>
                      <a:endParaRPr sz="1800"/>
                    </a:p>
                  </a:txBody>
                  <a:tcPr marT="91425" marB="91425" marR="91425" marL="91425"/>
                </a:tc>
                <a:tc>
                  <a:txBody>
                    <a:bodyPr>
                      <a:noAutofit/>
                    </a:bodyPr>
                    <a:lstStyle/>
                    <a:p>
                      <a:pPr indent="0" lvl="0" marL="0" rtl="0" algn="ctr">
                        <a:spcBef>
                          <a:spcPts val="0"/>
                        </a:spcBef>
                        <a:spcAft>
                          <a:spcPts val="0"/>
                        </a:spcAft>
                        <a:buNone/>
                      </a:pPr>
                      <a:r>
                        <a:rPr lang="en-US" sz="1800"/>
                        <a:t>29</a:t>
                      </a:r>
                      <a:endParaRPr sz="1800"/>
                    </a:p>
                  </a:txBody>
                  <a:tcPr marT="91425" marB="91425" marR="91425" marL="91425"/>
                </a:tc>
                <a:tc>
                  <a:txBody>
                    <a:bodyPr>
                      <a:noAutofit/>
                    </a:bodyPr>
                    <a:lstStyle/>
                    <a:p>
                      <a:pPr indent="0" lvl="0" marL="0" rtl="0" algn="ctr">
                        <a:spcBef>
                          <a:spcPts val="0"/>
                        </a:spcBef>
                        <a:spcAft>
                          <a:spcPts val="0"/>
                        </a:spcAft>
                        <a:buNone/>
                      </a:pPr>
                      <a:r>
                        <a:rPr lang="en-US" sz="1800"/>
                        <a:t>28</a:t>
                      </a:r>
                      <a:endParaRPr sz="1800"/>
                    </a:p>
                  </a:txBody>
                  <a:tcPr marT="91425" marB="91425" marR="91425" marL="91425"/>
                </a:tc>
                <a:tc>
                  <a:txBody>
                    <a:bodyPr>
                      <a:noAutofit/>
                    </a:bodyPr>
                    <a:lstStyle/>
                    <a:p>
                      <a:pPr indent="0" lvl="0" marL="0" rtl="0" algn="ctr">
                        <a:spcBef>
                          <a:spcPts val="0"/>
                        </a:spcBef>
                        <a:spcAft>
                          <a:spcPts val="0"/>
                        </a:spcAft>
                        <a:buNone/>
                      </a:pPr>
                      <a:r>
                        <a:rPr lang="en-US" sz="1800"/>
                        <a:t>17</a:t>
                      </a:r>
                      <a:endParaRPr sz="1800"/>
                    </a:p>
                  </a:txBody>
                  <a:tcPr marT="91425" marB="91425" marR="91425" marL="91425"/>
                </a:tc>
                <a:tc>
                  <a:txBody>
                    <a:bodyPr>
                      <a:noAutofit/>
                    </a:bodyPr>
                    <a:lstStyle/>
                    <a:p>
                      <a:pPr indent="0" lvl="0" marL="0" rtl="0" algn="ctr">
                        <a:spcBef>
                          <a:spcPts val="0"/>
                        </a:spcBef>
                        <a:spcAft>
                          <a:spcPts val="0"/>
                        </a:spcAft>
                        <a:buNone/>
                      </a:pPr>
                      <a:r>
                        <a:rPr lang="en-US" sz="1800"/>
                        <a:t>76</a:t>
                      </a:r>
                      <a:endParaRPr sz="1800"/>
                    </a:p>
                  </a:txBody>
                  <a:tcPr marT="91425" marB="91425" marR="91425" marL="91425"/>
                </a:tc>
                <a:tc>
                  <a:txBody>
                    <a:bodyPr>
                      <a:noAutofit/>
                    </a:bodyPr>
                    <a:lstStyle/>
                    <a:p>
                      <a:pPr indent="0" lvl="0" marL="0" rtl="0" algn="ctr">
                        <a:spcBef>
                          <a:spcPts val="0"/>
                        </a:spcBef>
                        <a:spcAft>
                          <a:spcPts val="0"/>
                        </a:spcAft>
                        <a:buNone/>
                      </a:pPr>
                      <a:r>
                        <a:rPr lang="en-US" sz="1800"/>
                        <a:t>58</a:t>
                      </a:r>
                      <a:endParaRPr sz="1800"/>
                    </a:p>
                  </a:txBody>
                  <a:tcPr marT="91425" marB="91425" marR="91425" marL="91425"/>
                </a:tc>
              </a:tr>
              <a:tr h="719750">
                <a:tc>
                  <a:txBody>
                    <a:bodyPr>
                      <a:noAutofit/>
                    </a:bodyPr>
                    <a:lstStyle/>
                    <a:p>
                      <a:pPr indent="0" lvl="0" marL="0" rtl="0" algn="l">
                        <a:spcBef>
                          <a:spcPts val="0"/>
                        </a:spcBef>
                        <a:spcAft>
                          <a:spcPts val="0"/>
                        </a:spcAft>
                        <a:buNone/>
                      </a:pPr>
                      <a:r>
                        <a:rPr b="1" lang="en-US" sz="1800"/>
                        <a:t>MOUNT VERNON</a:t>
                      </a:r>
                      <a:endParaRPr b="1" sz="1800"/>
                    </a:p>
                  </a:txBody>
                  <a:tcPr marT="91425" marB="91425" marR="91425" marL="91425"/>
                </a:tc>
                <a:tc>
                  <a:txBody>
                    <a:bodyPr>
                      <a:noAutofit/>
                    </a:bodyPr>
                    <a:lstStyle/>
                    <a:p>
                      <a:pPr indent="0" lvl="0" marL="0" rtl="0" algn="l">
                        <a:spcBef>
                          <a:spcPts val="0"/>
                        </a:spcBef>
                        <a:spcAft>
                          <a:spcPts val="0"/>
                        </a:spcAft>
                        <a:buNone/>
                      </a:pPr>
                      <a:r>
                        <a:rPr lang="en-US" sz="1800"/>
                        <a:t>Overall</a:t>
                      </a:r>
                      <a:endParaRPr sz="1800"/>
                    </a:p>
                  </a:txBody>
                  <a:tcPr marT="91425" marB="91425" marR="91425" marL="91425"/>
                </a:tc>
                <a:tc>
                  <a:txBody>
                    <a:bodyPr>
                      <a:noAutofit/>
                    </a:bodyPr>
                    <a:lstStyle/>
                    <a:p>
                      <a:pPr indent="0" lvl="0" marL="0" rtl="0" algn="ctr">
                        <a:spcBef>
                          <a:spcPts val="0"/>
                        </a:spcBef>
                        <a:spcAft>
                          <a:spcPts val="0"/>
                        </a:spcAft>
                        <a:buNone/>
                      </a:pPr>
                      <a:r>
                        <a:rPr lang="en-US" sz="1800"/>
                        <a:t>28</a:t>
                      </a:r>
                      <a:endParaRPr sz="1800"/>
                    </a:p>
                  </a:txBody>
                  <a:tcPr marT="91425" marB="91425" marR="91425" marL="91425"/>
                </a:tc>
                <a:tc>
                  <a:txBody>
                    <a:bodyPr>
                      <a:noAutofit/>
                    </a:bodyPr>
                    <a:lstStyle/>
                    <a:p>
                      <a:pPr indent="0" lvl="0" marL="0" rtl="0" algn="ctr">
                        <a:spcBef>
                          <a:spcPts val="0"/>
                        </a:spcBef>
                        <a:spcAft>
                          <a:spcPts val="0"/>
                        </a:spcAft>
                        <a:buNone/>
                      </a:pPr>
                      <a:r>
                        <a:rPr lang="en-US" sz="1800"/>
                        <a:t>31</a:t>
                      </a:r>
                      <a:endParaRPr sz="1800"/>
                    </a:p>
                  </a:txBody>
                  <a:tcPr marT="91425" marB="91425" marR="91425" marL="91425"/>
                </a:tc>
                <a:tc>
                  <a:txBody>
                    <a:bodyPr>
                      <a:noAutofit/>
                    </a:bodyPr>
                    <a:lstStyle/>
                    <a:p>
                      <a:pPr indent="0" lvl="0" marL="0" rtl="0" algn="ctr">
                        <a:spcBef>
                          <a:spcPts val="0"/>
                        </a:spcBef>
                        <a:spcAft>
                          <a:spcPts val="0"/>
                        </a:spcAft>
                        <a:buNone/>
                      </a:pPr>
                      <a:r>
                        <a:rPr lang="en-US" sz="1800"/>
                        <a:t>19</a:t>
                      </a:r>
                      <a:endParaRPr sz="1800"/>
                    </a:p>
                  </a:txBody>
                  <a:tcPr marT="91425" marB="91425" marR="91425" marL="91425"/>
                </a:tc>
                <a:tc>
                  <a:txBody>
                    <a:bodyPr>
                      <a:noAutofit/>
                    </a:bodyPr>
                    <a:lstStyle/>
                    <a:p>
                      <a:pPr indent="0" lvl="0" marL="0" rtl="0" algn="ctr">
                        <a:spcBef>
                          <a:spcPts val="0"/>
                        </a:spcBef>
                        <a:spcAft>
                          <a:spcPts val="0"/>
                        </a:spcAft>
                        <a:buNone/>
                      </a:pPr>
                      <a:r>
                        <a:rPr lang="en-US" sz="1800"/>
                        <a:t>77</a:t>
                      </a:r>
                      <a:endParaRPr sz="1800"/>
                    </a:p>
                  </a:txBody>
                  <a:tcPr marT="91425" marB="91425" marR="91425" marL="91425"/>
                </a:tc>
                <a:tc>
                  <a:txBody>
                    <a:bodyPr>
                      <a:noAutofit/>
                    </a:bodyPr>
                    <a:lstStyle/>
                    <a:p>
                      <a:pPr indent="0" lvl="0" marL="0" rtl="0" algn="ctr">
                        <a:spcBef>
                          <a:spcPts val="0"/>
                        </a:spcBef>
                        <a:spcAft>
                          <a:spcPts val="0"/>
                        </a:spcAft>
                        <a:buNone/>
                      </a:pPr>
                      <a:r>
                        <a:rPr lang="en-US" sz="1800"/>
                        <a:t>59</a:t>
                      </a:r>
                      <a:endParaRPr sz="1800"/>
                    </a:p>
                  </a:txBody>
                  <a:tcPr marT="91425" marB="91425" marR="91425" marL="91425"/>
                </a:tc>
              </a:tr>
            </a:tbl>
          </a:graphicData>
        </a:graphic>
      </p:graphicFrame>
      <p:sp>
        <p:nvSpPr>
          <p:cNvPr id="1176" name="Google Shape;1176;p197"/>
          <p:cNvSpPr txBox="1"/>
          <p:nvPr/>
        </p:nvSpPr>
        <p:spPr>
          <a:xfrm>
            <a:off x="319250" y="6426700"/>
            <a:ext cx="7683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3"/>
              </a:rPr>
              <a:t>http://www.fairfaxcounty.gov/demogrph/youthpdf.htm</a:t>
            </a:r>
            <a:r>
              <a:rPr lang="en-US"/>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98"/>
          <p:cNvSpPr txBox="1"/>
          <p:nvPr>
            <p:ph type="title"/>
          </p:nvPr>
        </p:nvSpPr>
        <p:spPr>
          <a:xfrm>
            <a:off x="609600" y="-27537"/>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000000"/>
                </a:solidFill>
              </a:rPr>
              <a:t>% Students Reporting Depressive Symptoms (left) </a:t>
            </a:r>
            <a:endParaRPr sz="3500">
              <a:solidFill>
                <a:srgbClr val="000000"/>
              </a:solidFill>
            </a:endParaRPr>
          </a:p>
          <a:p>
            <a:pPr indent="0" lvl="0" marL="0" rtl="0" algn="ctr">
              <a:spcBef>
                <a:spcPts val="0"/>
              </a:spcBef>
              <a:spcAft>
                <a:spcPts val="0"/>
              </a:spcAft>
              <a:buNone/>
            </a:pPr>
            <a:r>
              <a:rPr lang="en-US" sz="3500">
                <a:solidFill>
                  <a:srgbClr val="000000"/>
                </a:solidFill>
              </a:rPr>
              <a:t>and % Students Reporting Food Insecurity (right)</a:t>
            </a:r>
            <a:endParaRPr sz="3500">
              <a:solidFill>
                <a:srgbClr val="000000"/>
              </a:solidFill>
            </a:endParaRPr>
          </a:p>
        </p:txBody>
      </p:sp>
      <p:sp>
        <p:nvSpPr>
          <p:cNvPr id="1183" name="Google Shape;1183;p198"/>
          <p:cNvSpPr txBox="1"/>
          <p:nvPr/>
        </p:nvSpPr>
        <p:spPr>
          <a:xfrm>
            <a:off x="188133" y="1222967"/>
            <a:ext cx="564300" cy="414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pic>
        <p:nvPicPr>
          <p:cNvPr descr="heatheat_over_depress_food.png" id="1184" name="Google Shape;1184;p198"/>
          <p:cNvPicPr preferRelativeResize="0"/>
          <p:nvPr/>
        </p:nvPicPr>
        <p:blipFill rotWithShape="1">
          <a:blip r:embed="rId3">
            <a:alphaModFix/>
          </a:blip>
          <a:srcRect b="0" l="0" r="4415" t="7355"/>
          <a:stretch/>
        </p:blipFill>
        <p:spPr>
          <a:xfrm>
            <a:off x="2206450" y="1295400"/>
            <a:ext cx="9245055" cy="5389900"/>
          </a:xfrm>
          <a:prstGeom prst="rect">
            <a:avLst/>
          </a:prstGeom>
          <a:noFill/>
          <a:ln>
            <a:noFill/>
          </a:ln>
        </p:spPr>
      </p:pic>
      <p:sp>
        <p:nvSpPr>
          <p:cNvPr id="1185" name="Google Shape;1185;p198"/>
          <p:cNvSpPr txBox="1"/>
          <p:nvPr/>
        </p:nvSpPr>
        <p:spPr>
          <a:xfrm>
            <a:off x="466025" y="1908200"/>
            <a:ext cx="1613100" cy="38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AA84F"/>
                </a:solidFill>
              </a:rPr>
              <a:t>Shades of green = relatively good  (light) to good dark)</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Red = bad; e.g. high % of students with depressive symptoms</a:t>
            </a:r>
            <a:endParaRPr b="1">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b="1" lang="en-US">
                <a:solidFill>
                  <a:srgbClr val="BF9000"/>
                </a:solidFill>
              </a:rPr>
              <a:t>Shades of gold = in the middle from light gold (top middle) to dark gold (bottom middle)</a:t>
            </a:r>
            <a:endParaRPr b="1">
              <a:solidFill>
                <a:srgbClr val="BF9000"/>
              </a:solidFill>
            </a:endParaRPr>
          </a:p>
        </p:txBody>
      </p:sp>
      <p:sp>
        <p:nvSpPr>
          <p:cNvPr id="1186" name="Google Shape;1186;p198"/>
          <p:cNvSpPr txBox="1"/>
          <p:nvPr/>
        </p:nvSpPr>
        <p:spPr>
          <a:xfrm>
            <a:off x="931150" y="6312900"/>
            <a:ext cx="70530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Each area on the map is a high school pyramid boundary that includes the high school, middle schools, and elementary schools for that boundary.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99"/>
          <p:cNvSpPr txBox="1"/>
          <p:nvPr>
            <p:ph type="title"/>
          </p:nvPr>
        </p:nvSpPr>
        <p:spPr>
          <a:xfrm>
            <a:off x="609600" y="70396"/>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sz="3500"/>
              <a:t>% Students Reporting Depressive Symptoms (left) </a:t>
            </a:r>
            <a:endParaRPr sz="3500"/>
          </a:p>
          <a:p>
            <a:pPr indent="0" lvl="0" marL="0" rtl="0" algn="ctr">
              <a:spcBef>
                <a:spcPts val="0"/>
              </a:spcBef>
              <a:spcAft>
                <a:spcPts val="0"/>
              </a:spcAft>
              <a:buNone/>
            </a:pPr>
            <a:r>
              <a:rPr lang="en-US" sz="3500"/>
              <a:t>and % Students Reporting Physical Activity (right)</a:t>
            </a:r>
            <a:endParaRPr/>
          </a:p>
        </p:txBody>
      </p:sp>
      <p:sp>
        <p:nvSpPr>
          <p:cNvPr id="1193" name="Google Shape;1193;p199"/>
          <p:cNvSpPr txBox="1"/>
          <p:nvPr>
            <p:ph idx="1" type="body"/>
          </p:nvPr>
        </p:nvSpPr>
        <p:spPr>
          <a:xfrm>
            <a:off x="2396700" y="1341425"/>
            <a:ext cx="9552300" cy="4794600"/>
          </a:xfrm>
          <a:prstGeom prst="rect">
            <a:avLst/>
          </a:prstGeom>
          <a:ln cap="flat" cmpd="sng" w="9525">
            <a:solidFill>
              <a:srgbClr val="9FC5E8"/>
            </a:solidFill>
            <a:prstDash val="solid"/>
            <a:round/>
            <a:headEnd len="sm" w="sm" type="none"/>
            <a:tailEnd len="sm" w="sm" type="none"/>
          </a:ln>
        </p:spPr>
        <p:txBody>
          <a:bodyPr anchorCtr="0" anchor="t" bIns="121900" lIns="121900" spcFirstLastPara="1" rIns="121900" wrap="square" tIns="121900">
            <a:noAutofit/>
          </a:bodyPr>
          <a:lstStyle/>
          <a:p>
            <a:pPr indent="215900" lvl="0" marL="914400" rtl="0" algn="l">
              <a:spcBef>
                <a:spcPts val="700"/>
              </a:spcBef>
              <a:spcAft>
                <a:spcPts val="0"/>
              </a:spcAft>
              <a:buNone/>
            </a:pPr>
            <a:r>
              <a:t/>
            </a:r>
            <a:endParaRPr/>
          </a:p>
        </p:txBody>
      </p:sp>
      <p:pic>
        <p:nvPicPr>
          <p:cNvPr descr="heatheat_over_depress_physical.png" id="1194" name="Google Shape;1194;p199"/>
          <p:cNvPicPr preferRelativeResize="0"/>
          <p:nvPr/>
        </p:nvPicPr>
        <p:blipFill rotWithShape="1">
          <a:blip r:embed="rId3">
            <a:alphaModFix/>
          </a:blip>
          <a:srcRect b="-6889" l="696" r="5150" t="6890"/>
          <a:stretch/>
        </p:blipFill>
        <p:spPr>
          <a:xfrm>
            <a:off x="2743842" y="1341425"/>
            <a:ext cx="9205140" cy="5384922"/>
          </a:xfrm>
          <a:prstGeom prst="rect">
            <a:avLst/>
          </a:prstGeom>
          <a:noFill/>
          <a:ln>
            <a:noFill/>
          </a:ln>
        </p:spPr>
      </p:pic>
      <p:sp>
        <p:nvSpPr>
          <p:cNvPr id="1195" name="Google Shape;1195;p199"/>
          <p:cNvSpPr txBox="1"/>
          <p:nvPr/>
        </p:nvSpPr>
        <p:spPr>
          <a:xfrm>
            <a:off x="404250" y="1873775"/>
            <a:ext cx="1674900" cy="3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AA84F"/>
                </a:solidFill>
              </a:rPr>
              <a:t>Shades of green = relatively good  (light) to good dark)</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Red = bad; e.g. high % of students with depressive symptoms</a:t>
            </a:r>
            <a:endParaRPr b="1">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en-US">
                <a:solidFill>
                  <a:srgbClr val="BF9000"/>
                </a:solidFill>
              </a:rPr>
              <a:t>Shades of gold = in the middle from light gold (top middle) to dark gold (bottom middle)</a:t>
            </a:r>
            <a:endParaRPr b="1">
              <a:solidFill>
                <a:srgbClr val="BF9000"/>
              </a:solidFill>
            </a:endParaRPr>
          </a:p>
        </p:txBody>
      </p:sp>
      <p:sp>
        <p:nvSpPr>
          <p:cNvPr id="1196" name="Google Shape;1196;p199"/>
          <p:cNvSpPr txBox="1"/>
          <p:nvPr/>
        </p:nvSpPr>
        <p:spPr>
          <a:xfrm>
            <a:off x="1021775" y="6288375"/>
            <a:ext cx="7369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Each area on the map is a high school pyramid boundary that includes the high school, middle schools, and elementary schools for that boundary.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200"/>
          <p:cNvSpPr txBox="1"/>
          <p:nvPr>
            <p:ph type="title"/>
          </p:nvPr>
        </p:nvSpPr>
        <p:spPr>
          <a:xfrm>
            <a:off x="609600" y="70396"/>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sz="3500"/>
              <a:t>% Students Reporting Depressive Symptoms (left) </a:t>
            </a:r>
            <a:endParaRPr sz="3500"/>
          </a:p>
          <a:p>
            <a:pPr indent="0" lvl="0" marL="0" rtl="0" algn="ctr">
              <a:spcBef>
                <a:spcPts val="0"/>
              </a:spcBef>
              <a:spcAft>
                <a:spcPts val="0"/>
              </a:spcAft>
              <a:buClr>
                <a:schemeClr val="dk1"/>
              </a:buClr>
              <a:buSzPts val="1100"/>
              <a:buFont typeface="Arial"/>
              <a:buNone/>
            </a:pPr>
            <a:r>
              <a:rPr lang="en-US" sz="3500"/>
              <a:t>and % Students Reporting Parents’ Help Available (right)</a:t>
            </a:r>
            <a:endParaRPr/>
          </a:p>
        </p:txBody>
      </p:sp>
      <p:sp>
        <p:nvSpPr>
          <p:cNvPr id="1203" name="Google Shape;1203;p200"/>
          <p:cNvSpPr txBox="1"/>
          <p:nvPr>
            <p:ph idx="1" type="body"/>
          </p:nvPr>
        </p:nvSpPr>
        <p:spPr>
          <a:xfrm>
            <a:off x="2252300" y="1341425"/>
            <a:ext cx="9330000" cy="5516700"/>
          </a:xfrm>
          <a:prstGeom prst="rect">
            <a:avLst/>
          </a:prstGeom>
        </p:spPr>
        <p:txBody>
          <a:bodyPr anchorCtr="0" anchor="t" bIns="121900" lIns="121900" spcFirstLastPara="1" rIns="121900" wrap="square" tIns="121900">
            <a:noAutofit/>
          </a:bodyPr>
          <a:lstStyle/>
          <a:p>
            <a:pPr indent="215900" lvl="0" marL="914400" rtl="0" algn="l">
              <a:spcBef>
                <a:spcPts val="700"/>
              </a:spcBef>
              <a:spcAft>
                <a:spcPts val="0"/>
              </a:spcAft>
              <a:buNone/>
            </a:pPr>
            <a:r>
              <a:t/>
            </a:r>
            <a:endParaRPr/>
          </a:p>
        </p:txBody>
      </p:sp>
      <p:pic>
        <p:nvPicPr>
          <p:cNvPr descr="heatheat_over_depress_parent.png" id="1204" name="Google Shape;1204;p200"/>
          <p:cNvPicPr preferRelativeResize="0"/>
          <p:nvPr/>
        </p:nvPicPr>
        <p:blipFill rotWithShape="1">
          <a:blip r:embed="rId3">
            <a:alphaModFix/>
          </a:blip>
          <a:srcRect b="-6669" l="1134" r="4329" t="6669"/>
          <a:stretch/>
        </p:blipFill>
        <p:spPr>
          <a:xfrm>
            <a:off x="2804968" y="1312275"/>
            <a:ext cx="9271515" cy="5516699"/>
          </a:xfrm>
          <a:prstGeom prst="rect">
            <a:avLst/>
          </a:prstGeom>
          <a:noFill/>
          <a:ln>
            <a:noFill/>
          </a:ln>
        </p:spPr>
      </p:pic>
      <p:sp>
        <p:nvSpPr>
          <p:cNvPr id="1205" name="Google Shape;1205;p200"/>
          <p:cNvSpPr txBox="1"/>
          <p:nvPr/>
        </p:nvSpPr>
        <p:spPr>
          <a:xfrm>
            <a:off x="404250" y="1873775"/>
            <a:ext cx="1674900" cy="3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AA84F"/>
                </a:solidFill>
              </a:rPr>
              <a:t>Shades of green = relatively good  (light) to good dark)</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Red = bad; e.g. high % of students with depressive symptoms</a:t>
            </a:r>
            <a:endParaRPr b="1">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en-US">
                <a:solidFill>
                  <a:srgbClr val="BF9000"/>
                </a:solidFill>
              </a:rPr>
              <a:t>Shades of gold = in the middle from light gold (top middle) to dark gold (bottom middle)</a:t>
            </a:r>
            <a:endParaRPr b="1">
              <a:solidFill>
                <a:srgbClr val="BF9000"/>
              </a:solidFill>
            </a:endParaRPr>
          </a:p>
        </p:txBody>
      </p:sp>
      <p:sp>
        <p:nvSpPr>
          <p:cNvPr id="1206" name="Google Shape;1206;p200"/>
          <p:cNvSpPr txBox="1"/>
          <p:nvPr/>
        </p:nvSpPr>
        <p:spPr>
          <a:xfrm>
            <a:off x="2469575" y="6288375"/>
            <a:ext cx="7369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Each area on the map is a high school pyramid boundary that includes the high school, middle schools, and elementary schools for that boundary.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201"/>
          <p:cNvSpPr txBox="1"/>
          <p:nvPr>
            <p:ph type="title"/>
          </p:nvPr>
        </p:nvSpPr>
        <p:spPr>
          <a:xfrm>
            <a:off x="609600" y="70396"/>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sz="3500"/>
              <a:t>% Students Reporting Depressive Symptoms (left) </a:t>
            </a:r>
            <a:endParaRPr sz="3500"/>
          </a:p>
          <a:p>
            <a:pPr indent="0" lvl="0" marL="0" rtl="0" algn="ctr">
              <a:spcBef>
                <a:spcPts val="0"/>
              </a:spcBef>
              <a:spcAft>
                <a:spcPts val="0"/>
              </a:spcAft>
              <a:buNone/>
            </a:pPr>
            <a:r>
              <a:rPr lang="en-US" sz="3500"/>
              <a:t>and % Students Reporting Extracurricular Regularly (right)</a:t>
            </a:r>
            <a:endParaRPr/>
          </a:p>
        </p:txBody>
      </p:sp>
      <p:sp>
        <p:nvSpPr>
          <p:cNvPr id="1213" name="Google Shape;1213;p201"/>
          <p:cNvSpPr txBox="1"/>
          <p:nvPr>
            <p:ph idx="1" type="body"/>
          </p:nvPr>
        </p:nvSpPr>
        <p:spPr>
          <a:xfrm>
            <a:off x="2815400" y="2035750"/>
            <a:ext cx="9196800" cy="4201500"/>
          </a:xfrm>
          <a:prstGeom prst="rect">
            <a:avLst/>
          </a:prstGeom>
        </p:spPr>
        <p:txBody>
          <a:bodyPr anchorCtr="0" anchor="t" bIns="121900" lIns="121900" spcFirstLastPara="1" rIns="121900" wrap="square" tIns="121900">
            <a:noAutofit/>
          </a:bodyPr>
          <a:lstStyle/>
          <a:p>
            <a:pPr indent="215900" lvl="0" marL="914400" rtl="0" algn="l">
              <a:spcBef>
                <a:spcPts val="700"/>
              </a:spcBef>
              <a:spcAft>
                <a:spcPts val="0"/>
              </a:spcAft>
              <a:buNone/>
            </a:pPr>
            <a:r>
              <a:t/>
            </a:r>
            <a:endParaRPr/>
          </a:p>
        </p:txBody>
      </p:sp>
      <p:pic>
        <p:nvPicPr>
          <p:cNvPr descr="heatheat_over_depress_extra.png" id="1214" name="Google Shape;1214;p201"/>
          <p:cNvPicPr preferRelativeResize="0"/>
          <p:nvPr/>
        </p:nvPicPr>
        <p:blipFill rotWithShape="1">
          <a:blip r:embed="rId3">
            <a:alphaModFix/>
          </a:blip>
          <a:srcRect b="0" l="0" r="4131" t="7629"/>
          <a:stretch/>
        </p:blipFill>
        <p:spPr>
          <a:xfrm>
            <a:off x="2598825" y="1340375"/>
            <a:ext cx="9196920" cy="4984225"/>
          </a:xfrm>
          <a:prstGeom prst="rect">
            <a:avLst/>
          </a:prstGeom>
          <a:noFill/>
          <a:ln>
            <a:noFill/>
          </a:ln>
        </p:spPr>
      </p:pic>
      <p:sp>
        <p:nvSpPr>
          <p:cNvPr id="1215" name="Google Shape;1215;p201"/>
          <p:cNvSpPr txBox="1"/>
          <p:nvPr/>
        </p:nvSpPr>
        <p:spPr>
          <a:xfrm>
            <a:off x="404250" y="1873775"/>
            <a:ext cx="1674900" cy="3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AA84F"/>
                </a:solidFill>
              </a:rPr>
              <a:t>Shades of green = relatively good  (light) to good dark)</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Red = bad; e.g. high % of students with depressive symptoms</a:t>
            </a:r>
            <a:endParaRPr b="1">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en-US">
                <a:solidFill>
                  <a:srgbClr val="BF9000"/>
                </a:solidFill>
              </a:rPr>
              <a:t>Shades of gold = in the middle from light gold (top middle) to dark gold (bottom middle)</a:t>
            </a:r>
            <a:endParaRPr b="1">
              <a:solidFill>
                <a:srgbClr val="BF9000"/>
              </a:solidFill>
            </a:endParaRPr>
          </a:p>
        </p:txBody>
      </p:sp>
      <p:sp>
        <p:nvSpPr>
          <p:cNvPr id="1216" name="Google Shape;1216;p201"/>
          <p:cNvSpPr txBox="1"/>
          <p:nvPr/>
        </p:nvSpPr>
        <p:spPr>
          <a:xfrm>
            <a:off x="2469575" y="6288375"/>
            <a:ext cx="73698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Each area on the map is a high school pyramid boundary that includes the high school, middle schools, and elementary schools for that boundary.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202"/>
          <p:cNvSpPr txBox="1"/>
          <p:nvPr>
            <p:ph type="title"/>
          </p:nvPr>
        </p:nvSpPr>
        <p:spPr>
          <a:xfrm>
            <a:off x="609600" y="97921"/>
            <a:ext cx="10972800" cy="1143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US" sz="3500"/>
              <a:t>% Students Reporting Depressive Symptoms and Availability of Parks in Fairfax County (black shaded areas)</a:t>
            </a:r>
            <a:endParaRPr/>
          </a:p>
        </p:txBody>
      </p:sp>
      <p:sp>
        <p:nvSpPr>
          <p:cNvPr id="1223" name="Google Shape;1223;p202"/>
          <p:cNvSpPr txBox="1"/>
          <p:nvPr>
            <p:ph idx="1" type="body"/>
          </p:nvPr>
        </p:nvSpPr>
        <p:spPr>
          <a:xfrm>
            <a:off x="609600" y="1341425"/>
            <a:ext cx="7747500" cy="4526100"/>
          </a:xfrm>
          <a:prstGeom prst="rect">
            <a:avLst/>
          </a:prstGeom>
        </p:spPr>
        <p:txBody>
          <a:bodyPr anchorCtr="0" anchor="t" bIns="121900" lIns="121900" spcFirstLastPara="1" rIns="121900" wrap="square" tIns="121900">
            <a:noAutofit/>
          </a:bodyPr>
          <a:lstStyle/>
          <a:p>
            <a:pPr indent="215900" lvl="0" marL="914400" rtl="0" algn="l">
              <a:spcBef>
                <a:spcPts val="700"/>
              </a:spcBef>
              <a:spcAft>
                <a:spcPts val="0"/>
              </a:spcAft>
              <a:buNone/>
            </a:pPr>
            <a:r>
              <a:t/>
            </a:r>
            <a:endParaRPr/>
          </a:p>
        </p:txBody>
      </p:sp>
      <p:pic>
        <p:nvPicPr>
          <p:cNvPr descr="parks_depress_overlay.png" id="1224" name="Google Shape;1224;p202"/>
          <p:cNvPicPr preferRelativeResize="0"/>
          <p:nvPr/>
        </p:nvPicPr>
        <p:blipFill rotWithShape="1">
          <a:blip r:embed="rId3">
            <a:alphaModFix/>
          </a:blip>
          <a:srcRect b="9345" l="9436" r="0" t="7948"/>
          <a:stretch/>
        </p:blipFill>
        <p:spPr>
          <a:xfrm>
            <a:off x="609600" y="1341425"/>
            <a:ext cx="7800714" cy="4526102"/>
          </a:xfrm>
          <a:prstGeom prst="rect">
            <a:avLst/>
          </a:prstGeom>
          <a:noFill/>
          <a:ln>
            <a:noFill/>
          </a:ln>
        </p:spPr>
      </p:pic>
      <p:sp>
        <p:nvSpPr>
          <p:cNvPr id="1225" name="Google Shape;1225;p202"/>
          <p:cNvSpPr txBox="1"/>
          <p:nvPr/>
        </p:nvSpPr>
        <p:spPr>
          <a:xfrm>
            <a:off x="9061050" y="1727225"/>
            <a:ext cx="1674900" cy="3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6AA84F"/>
                </a:solidFill>
              </a:rPr>
              <a:t>Shades of green = relatively good  (light) to good dark)</a:t>
            </a:r>
            <a:endParaRPr b="1">
              <a:solidFill>
                <a:srgbClr val="6AA84F"/>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Red = bad; e.g. high % of students with depressive symptoms</a:t>
            </a:r>
            <a:endParaRPr b="1">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b="1" lang="en-US">
                <a:solidFill>
                  <a:srgbClr val="BF9000"/>
                </a:solidFill>
              </a:rPr>
              <a:t>Shades of gold = in the middle from light gold (top middle) to dark gold (bottom middle)</a:t>
            </a:r>
            <a:endParaRPr b="1">
              <a:solidFill>
                <a:srgbClr val="BF9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203"/>
          <p:cNvSpPr txBox="1"/>
          <p:nvPr>
            <p:ph type="title"/>
          </p:nvPr>
        </p:nvSpPr>
        <p:spPr>
          <a:xfrm>
            <a:off x="609600" y="222796"/>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Psychology Today Web Scrape</a:t>
            </a:r>
            <a:r>
              <a:rPr lang="en-US">
                <a:solidFill>
                  <a:srgbClr val="44546A"/>
                </a:solidFill>
              </a:rPr>
              <a:t> </a:t>
            </a:r>
            <a:endParaRPr>
              <a:solidFill>
                <a:srgbClr val="44546A"/>
              </a:solidFill>
            </a:endParaRPr>
          </a:p>
        </p:txBody>
      </p:sp>
      <p:sp>
        <p:nvSpPr>
          <p:cNvPr id="1232" name="Google Shape;1232;p203"/>
          <p:cNvSpPr txBox="1"/>
          <p:nvPr>
            <p:ph idx="1" type="body"/>
          </p:nvPr>
        </p:nvSpPr>
        <p:spPr>
          <a:xfrm>
            <a:off x="609600" y="1341424"/>
            <a:ext cx="10972800" cy="5059500"/>
          </a:xfrm>
          <a:prstGeom prst="rect">
            <a:avLst/>
          </a:prstGeom>
        </p:spPr>
        <p:txBody>
          <a:bodyPr anchorCtr="0" anchor="t" bIns="121900" lIns="121900" spcFirstLastPara="1" rIns="121900" wrap="square" tIns="121900">
            <a:noAutofit/>
          </a:bodyPr>
          <a:lstStyle/>
          <a:p>
            <a:pPr indent="-431800" lvl="0" marL="457200" rtl="0" algn="l">
              <a:spcBef>
                <a:spcPts val="700"/>
              </a:spcBef>
              <a:spcAft>
                <a:spcPts val="0"/>
              </a:spcAft>
              <a:buSzPts val="3200"/>
              <a:buChar char="•"/>
            </a:pPr>
            <a:r>
              <a:rPr lang="en-US" sz="3200"/>
              <a:t>SAMHSA lists mental health service providers that are funded by a state agency -- incomplete </a:t>
            </a:r>
            <a:endParaRPr sz="3200"/>
          </a:p>
          <a:p>
            <a:pPr indent="-431800" lvl="0" marL="457200" rtl="0" algn="l">
              <a:spcBef>
                <a:spcPts val="0"/>
              </a:spcBef>
              <a:spcAft>
                <a:spcPts val="0"/>
              </a:spcAft>
              <a:buSzPts val="3200"/>
              <a:buChar char="•"/>
            </a:pPr>
            <a:r>
              <a:rPr lang="en-US" sz="3200"/>
              <a:t>psychologytoday.com has a directory of mental health service providers</a:t>
            </a:r>
            <a:endParaRPr sz="3200"/>
          </a:p>
          <a:p>
            <a:pPr indent="-431800" lvl="0" marL="457200" rtl="0" algn="l">
              <a:spcBef>
                <a:spcPts val="0"/>
              </a:spcBef>
              <a:spcAft>
                <a:spcPts val="0"/>
              </a:spcAft>
              <a:buSzPts val="3200"/>
              <a:buChar char="•"/>
            </a:pPr>
            <a:r>
              <a:rPr lang="en-US" sz="3200"/>
              <a:t>Scraped addresses of every therapist, psychologist, and psychiatrist in Fairfax County listed on their website </a:t>
            </a:r>
            <a:endParaRPr sz="3200"/>
          </a:p>
          <a:p>
            <a:pPr indent="-431800" lvl="0" marL="457200" rtl="0" algn="l">
              <a:spcBef>
                <a:spcPts val="0"/>
              </a:spcBef>
              <a:spcAft>
                <a:spcPts val="0"/>
              </a:spcAft>
              <a:buSzPts val="3200"/>
              <a:buChar char="•"/>
            </a:pPr>
            <a:r>
              <a:rPr lang="en-US" sz="3200"/>
              <a:t>Converted address strings to lat-longs in Google API</a:t>
            </a:r>
            <a:endParaRPr sz="3200"/>
          </a:p>
          <a:p>
            <a:pPr indent="-431800" lvl="0" marL="457200" rtl="0" algn="l">
              <a:spcBef>
                <a:spcPts val="0"/>
              </a:spcBef>
              <a:spcAft>
                <a:spcPts val="0"/>
              </a:spcAft>
              <a:buSzPts val="3200"/>
              <a:buChar char="•"/>
            </a:pPr>
            <a:r>
              <a:rPr lang="en-US" sz="3200"/>
              <a:t>Overlaid locations on a heat map of students reporting depressive symptoms by school boundary</a:t>
            </a:r>
            <a:endParaRPr sz="32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204"/>
          <p:cNvSpPr txBox="1"/>
          <p:nvPr>
            <p:ph type="title"/>
          </p:nvPr>
        </p:nvSpPr>
        <p:spPr>
          <a:xfrm>
            <a:off x="609600" y="198121"/>
            <a:ext cx="10972800" cy="11433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US">
                <a:solidFill>
                  <a:srgbClr val="44546A"/>
                </a:solidFill>
              </a:rPr>
              <a:t>Steps Ahead</a:t>
            </a:r>
            <a:endParaRPr>
              <a:solidFill>
                <a:srgbClr val="44546A"/>
              </a:solidFill>
            </a:endParaRPr>
          </a:p>
        </p:txBody>
      </p:sp>
      <p:sp>
        <p:nvSpPr>
          <p:cNvPr id="1239" name="Google Shape;1239;p204"/>
          <p:cNvSpPr txBox="1"/>
          <p:nvPr>
            <p:ph idx="1" type="body"/>
          </p:nvPr>
        </p:nvSpPr>
        <p:spPr>
          <a:xfrm>
            <a:off x="609600" y="1341437"/>
            <a:ext cx="10972800" cy="4526100"/>
          </a:xfrm>
          <a:prstGeom prst="rect">
            <a:avLst/>
          </a:prstGeom>
        </p:spPr>
        <p:txBody>
          <a:bodyPr anchorCtr="0" anchor="t" bIns="121900" lIns="121900" spcFirstLastPara="1" rIns="121900" wrap="square" tIns="121900">
            <a:noAutofit/>
          </a:bodyPr>
          <a:lstStyle/>
          <a:p>
            <a:pPr indent="-463550" lvl="0" marL="457200" marR="0" rtl="0" algn="l">
              <a:lnSpc>
                <a:spcPct val="100000"/>
              </a:lnSpc>
              <a:spcBef>
                <a:spcPts val="700"/>
              </a:spcBef>
              <a:spcAft>
                <a:spcPts val="0"/>
              </a:spcAft>
              <a:buClr>
                <a:srgbClr val="44546A"/>
              </a:buClr>
              <a:buSzPts val="3700"/>
              <a:buFont typeface="Arial"/>
              <a:buChar char="•"/>
            </a:pPr>
            <a:r>
              <a:rPr lang="en-US">
                <a:solidFill>
                  <a:srgbClr val="44546A"/>
                </a:solidFill>
              </a:rPr>
              <a:t>Creating a synthetic data set of all residents in Fairfax county using PUMS_PERSONAL and ACS to capture ACS variables of interest by high school pyramid boundary</a:t>
            </a:r>
            <a:endParaRPr>
              <a:solidFill>
                <a:srgbClr val="44546A"/>
              </a:solidFill>
            </a:endParaRPr>
          </a:p>
          <a:p>
            <a:pPr indent="-431800" lvl="1" marL="1828800" marR="0" rtl="0" algn="l">
              <a:lnSpc>
                <a:spcPct val="100000"/>
              </a:lnSpc>
              <a:spcBef>
                <a:spcPts val="0"/>
              </a:spcBef>
              <a:spcAft>
                <a:spcPts val="0"/>
              </a:spcAft>
              <a:buClr>
                <a:srgbClr val="44546A"/>
              </a:buClr>
              <a:buSzPts val="3200"/>
              <a:buChar char="–"/>
            </a:pPr>
            <a:r>
              <a:rPr lang="en-US">
                <a:solidFill>
                  <a:srgbClr val="44546A"/>
                </a:solidFill>
              </a:rPr>
              <a:t>Reason for imputation: ACS variables are by ZCTAs and not School Boundaries</a:t>
            </a:r>
            <a:endParaRPr>
              <a:solidFill>
                <a:srgbClr val="44546A"/>
              </a:solidFill>
            </a:endParaRPr>
          </a:p>
          <a:p>
            <a:pPr indent="-463550" lvl="0" marL="457200" marR="0" rtl="0" algn="l">
              <a:lnSpc>
                <a:spcPct val="100000"/>
              </a:lnSpc>
              <a:spcBef>
                <a:spcPts val="0"/>
              </a:spcBef>
              <a:spcAft>
                <a:spcPts val="0"/>
              </a:spcAft>
              <a:buClr>
                <a:srgbClr val="44546A"/>
              </a:buClr>
              <a:buSzPts val="3700"/>
              <a:buChar char="•"/>
            </a:pPr>
            <a:r>
              <a:rPr lang="en-US">
                <a:solidFill>
                  <a:srgbClr val="44546A"/>
                </a:solidFill>
              </a:rPr>
              <a:t>Run a simple logistic model with the Fairfax Youth Survey microdata </a:t>
            </a:r>
            <a:endParaRPr>
              <a:solidFill>
                <a:srgbClr val="44546A"/>
              </a:solidFill>
            </a:endParaRPr>
          </a:p>
          <a:p>
            <a:pPr indent="0" lvl="0" marL="0" rtl="0" algn="l">
              <a:spcBef>
                <a:spcPts val="700"/>
              </a:spcBef>
              <a:spcAft>
                <a:spcPts val="0"/>
              </a:spcAft>
              <a:buNone/>
            </a:pPr>
            <a:r>
              <a:t/>
            </a:r>
            <a:endParaRPr>
              <a:solidFill>
                <a:srgbClr val="44546A"/>
              </a:solidFill>
            </a:endParaRPr>
          </a:p>
        </p:txBody>
      </p:sp>
      <p:sp>
        <p:nvSpPr>
          <p:cNvPr id="1240" name="Google Shape;1240;p204"/>
          <p:cNvSpPr txBox="1"/>
          <p:nvPr/>
        </p:nvSpPr>
        <p:spPr>
          <a:xfrm>
            <a:off x="1318050" y="6313400"/>
            <a:ext cx="7369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ZCTA are Zip Code Tabulation Areas used by Census Bureau</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124"/>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a:t>OpenHub: Organizations</a:t>
            </a:r>
            <a:endParaRPr i="0" u="none" cap="none" strike="noStrike">
              <a:solidFill>
                <a:schemeClr val="dk2"/>
              </a:solidFill>
            </a:endParaRPr>
          </a:p>
        </p:txBody>
      </p:sp>
      <p:pic>
        <p:nvPicPr>
          <p:cNvPr descr="Screen Shot 2017-07-11 at 6.44.42 PM.png" id="515" name="Google Shape;515;p124"/>
          <p:cNvPicPr preferRelativeResize="0"/>
          <p:nvPr/>
        </p:nvPicPr>
        <p:blipFill>
          <a:blip r:embed="rId3">
            <a:alphaModFix/>
          </a:blip>
          <a:stretch>
            <a:fillRect/>
          </a:stretch>
        </p:blipFill>
        <p:spPr>
          <a:xfrm>
            <a:off x="0" y="1398348"/>
            <a:ext cx="12191999" cy="4213703"/>
          </a:xfrm>
          <a:prstGeom prst="rect">
            <a:avLst/>
          </a:prstGeom>
          <a:noFill/>
          <a:ln>
            <a:noFill/>
          </a:ln>
        </p:spPr>
      </p:pic>
      <p:sp>
        <p:nvSpPr>
          <p:cNvPr id="516" name="Google Shape;516;p124"/>
          <p:cNvSpPr/>
          <p:nvPr/>
        </p:nvSpPr>
        <p:spPr>
          <a:xfrm>
            <a:off x="1533350" y="3982525"/>
            <a:ext cx="1879200" cy="197700"/>
          </a:xfrm>
          <a:prstGeom prst="roundRect">
            <a:avLst>
              <a:gd fmla="val 16667" name="adj"/>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4"/>
          <p:cNvSpPr/>
          <p:nvPr/>
        </p:nvSpPr>
        <p:spPr>
          <a:xfrm rot="-1817206">
            <a:off x="805704" y="4277580"/>
            <a:ext cx="775091" cy="7543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24"/>
          <p:cNvSpPr txBox="1"/>
          <p:nvPr/>
        </p:nvSpPr>
        <p:spPr>
          <a:xfrm>
            <a:off x="313400" y="4543300"/>
            <a:ext cx="26541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Outside committers working on portfolio projects</a:t>
            </a:r>
            <a:endParaRPr/>
          </a:p>
        </p:txBody>
      </p:sp>
      <p:sp>
        <p:nvSpPr>
          <p:cNvPr id="519" name="Google Shape;519;p124"/>
          <p:cNvSpPr/>
          <p:nvPr/>
        </p:nvSpPr>
        <p:spPr>
          <a:xfrm>
            <a:off x="8532400" y="4140250"/>
            <a:ext cx="1879200" cy="197700"/>
          </a:xfrm>
          <a:prstGeom prst="roundRect">
            <a:avLst>
              <a:gd fmla="val 16667" name="adj"/>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4"/>
          <p:cNvSpPr/>
          <p:nvPr/>
        </p:nvSpPr>
        <p:spPr>
          <a:xfrm rot="-8889691">
            <a:off x="10330602" y="4506130"/>
            <a:ext cx="775127" cy="7543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24"/>
          <p:cNvSpPr txBox="1"/>
          <p:nvPr/>
        </p:nvSpPr>
        <p:spPr>
          <a:xfrm>
            <a:off x="9533600" y="4771900"/>
            <a:ext cx="26541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Outside projects affiliators are committing to</a:t>
            </a:r>
            <a:endParaRPr/>
          </a:p>
        </p:txBody>
      </p:sp>
      <p:sp>
        <p:nvSpPr>
          <p:cNvPr id="522" name="Google Shape;522;p124"/>
          <p:cNvSpPr txBox="1"/>
          <p:nvPr/>
        </p:nvSpPr>
        <p:spPr>
          <a:xfrm>
            <a:off x="839550" y="6263275"/>
            <a:ext cx="54306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Source: </a:t>
            </a:r>
            <a:r>
              <a:rPr lang="en-US">
                <a:latin typeface="Trebuchet MS"/>
                <a:ea typeface="Trebuchet MS"/>
                <a:cs typeface="Trebuchet MS"/>
                <a:sym typeface="Trebuchet MS"/>
              </a:rPr>
              <a:t>https://www.openhub.net/orgs/mozilla</a:t>
            </a:r>
            <a:endParaRPr>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244" name="Shape 1244"/>
        <p:cNvGrpSpPr/>
        <p:nvPr/>
      </p:nvGrpSpPr>
      <p:grpSpPr>
        <a:xfrm>
          <a:off x="0" y="0"/>
          <a:ext cx="0" cy="0"/>
          <a:chOff x="0" y="0"/>
          <a:chExt cx="0" cy="0"/>
        </a:xfrm>
      </p:grpSpPr>
      <p:sp>
        <p:nvSpPr>
          <p:cNvPr id="1245" name="Google Shape;1245;p205"/>
          <p:cNvSpPr txBox="1"/>
          <p:nvPr>
            <p:ph type="ctrTitle"/>
          </p:nvPr>
        </p:nvSpPr>
        <p:spPr>
          <a:xfrm>
            <a:off x="235750" y="1131950"/>
            <a:ext cx="78438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Community Projects: </a:t>
            </a:r>
            <a:endParaRPr sz="3200"/>
          </a:p>
          <a:p>
            <a:pPr indent="0" lvl="0" marL="0" marR="0" rtl="0" algn="ctr">
              <a:lnSpc>
                <a:spcPct val="90000"/>
              </a:lnSpc>
              <a:spcBef>
                <a:spcPts val="0"/>
              </a:spcBef>
              <a:spcAft>
                <a:spcPts val="0"/>
              </a:spcAft>
              <a:buClr>
                <a:schemeClr val="dk2"/>
              </a:buClr>
              <a:buFont typeface="Raleway"/>
              <a:buNone/>
            </a:pPr>
            <a:r>
              <a:rPr lang="en-US" sz="3200"/>
              <a:t>Roanoke - Refugees</a:t>
            </a:r>
            <a:endParaRPr sz="3200"/>
          </a:p>
        </p:txBody>
      </p:sp>
      <p:sp>
        <p:nvSpPr>
          <p:cNvPr id="1246" name="Google Shape;1246;p205"/>
          <p:cNvSpPr txBox="1"/>
          <p:nvPr/>
        </p:nvSpPr>
        <p:spPr>
          <a:xfrm>
            <a:off x="682650" y="3884550"/>
            <a:ext cx="7782300" cy="12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Team: Claire Kelling, Adrienne Rogers, </a:t>
            </a:r>
            <a:r>
              <a:rPr lang="en-US" sz="1800">
                <a:solidFill>
                  <a:schemeClr val="dk1"/>
                </a:solidFill>
              </a:rPr>
              <a:t>Hannah Brinkley</a:t>
            </a:r>
            <a:endParaRPr sz="1800">
              <a:solidFill>
                <a:schemeClr val="dk1"/>
              </a:solidFill>
            </a:endParaRPr>
          </a:p>
          <a:p>
            <a:pPr indent="0" lvl="0" marL="0" rtl="0" algn="l">
              <a:spcBef>
                <a:spcPts val="0"/>
              </a:spcBef>
              <a:spcAft>
                <a:spcPts val="0"/>
              </a:spcAft>
              <a:buNone/>
            </a:pPr>
            <a:r>
              <a:rPr lang="en-US" sz="1800"/>
              <a:t>Kyle Morgan, Craig Mortan</a:t>
            </a:r>
            <a:endParaRPr sz="1800"/>
          </a:p>
          <a:p>
            <a:pPr indent="0" lvl="0" marL="0" rtl="0" algn="l">
              <a:spcBef>
                <a:spcPts val="0"/>
              </a:spcBef>
              <a:spcAft>
                <a:spcPts val="0"/>
              </a:spcAft>
              <a:buNone/>
            </a:pPr>
            <a:r>
              <a:rPr lang="en-US" sz="1800"/>
              <a:t>SDAL:  Gizem Korkmaz, M. Orr</a:t>
            </a:r>
            <a:endParaRPr sz="1800"/>
          </a:p>
          <a:p>
            <a:pPr indent="0" lvl="0" marL="0" rtl="0" algn="l">
              <a:spcBef>
                <a:spcPts val="0"/>
              </a:spcBef>
              <a:spcAft>
                <a:spcPts val="0"/>
              </a:spcAft>
              <a:buNone/>
            </a:pPr>
            <a:r>
              <a:rPr lang="en-US" sz="1800"/>
              <a:t>Sponsor:  Virginia Tech Global Forum for Urban and Regional Resiliency</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206"/>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Description</a:t>
            </a:r>
            <a:endParaRPr/>
          </a:p>
        </p:txBody>
      </p:sp>
      <p:sp>
        <p:nvSpPr>
          <p:cNvPr id="1253" name="Google Shape;1253;p206"/>
          <p:cNvSpPr txBox="1"/>
          <p:nvPr>
            <p:ph idx="2" type="body"/>
          </p:nvPr>
        </p:nvSpPr>
        <p:spPr>
          <a:xfrm>
            <a:off x="591025" y="1040850"/>
            <a:ext cx="11312400" cy="5047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SzPts val="2400"/>
              <a:buChar char="-"/>
            </a:pPr>
            <a:r>
              <a:rPr lang="en-US" sz="2400"/>
              <a:t>Part of the Community Indicators Project</a:t>
            </a:r>
            <a:endParaRPr sz="2400"/>
          </a:p>
          <a:p>
            <a:pPr indent="-381000" lvl="0" marL="457200" rtl="0" algn="l">
              <a:lnSpc>
                <a:spcPct val="115000"/>
              </a:lnSpc>
              <a:spcBef>
                <a:spcPts val="0"/>
              </a:spcBef>
              <a:spcAft>
                <a:spcPts val="0"/>
              </a:spcAft>
              <a:buSzPts val="2400"/>
              <a:buChar char="-"/>
            </a:pPr>
            <a:r>
              <a:rPr lang="en-US" sz="2400"/>
              <a:t>SPIA, Global Forum and other groups are interested in expanding capacity at Virginia Tech for understanding refugees</a:t>
            </a:r>
            <a:endParaRPr sz="2400"/>
          </a:p>
          <a:p>
            <a:pPr indent="-381000" lvl="0" marL="457200" rtl="0" algn="l">
              <a:lnSpc>
                <a:spcPct val="115000"/>
              </a:lnSpc>
              <a:spcBef>
                <a:spcPts val="0"/>
              </a:spcBef>
              <a:spcAft>
                <a:spcPts val="0"/>
              </a:spcAft>
              <a:buSzPts val="2400"/>
              <a:buChar char="-"/>
            </a:pPr>
            <a:r>
              <a:rPr lang="en-US" sz="2400"/>
              <a:t>Research Questions:</a:t>
            </a:r>
            <a:endParaRPr sz="2400"/>
          </a:p>
          <a:p>
            <a:pPr indent="-381000" lvl="1" marL="914400" rtl="0" algn="l">
              <a:lnSpc>
                <a:spcPct val="115000"/>
              </a:lnSpc>
              <a:spcBef>
                <a:spcPts val="0"/>
              </a:spcBef>
              <a:spcAft>
                <a:spcPts val="0"/>
              </a:spcAft>
              <a:buSzPts val="2400"/>
              <a:buChar char="-"/>
            </a:pPr>
            <a:r>
              <a:rPr lang="en-US" sz="2400"/>
              <a:t>1) How can we measure the </a:t>
            </a:r>
            <a:r>
              <a:rPr b="1" lang="en-US" sz="2400"/>
              <a:t>integration </a:t>
            </a:r>
            <a:r>
              <a:rPr lang="en-US" sz="2400"/>
              <a:t>of refugees into host communities and countries?</a:t>
            </a:r>
            <a:endParaRPr sz="2400"/>
          </a:p>
          <a:p>
            <a:pPr indent="-381000" lvl="1" marL="914400" rtl="0" algn="l">
              <a:lnSpc>
                <a:spcPct val="115000"/>
              </a:lnSpc>
              <a:spcBef>
                <a:spcPts val="0"/>
              </a:spcBef>
              <a:spcAft>
                <a:spcPts val="0"/>
              </a:spcAft>
              <a:buSzPts val="2400"/>
              <a:buChar char="-"/>
            </a:pPr>
            <a:r>
              <a:rPr lang="en-US" sz="2400"/>
              <a:t>2) How can we measure the </a:t>
            </a:r>
            <a:r>
              <a:rPr b="1" lang="en-US" sz="2400"/>
              <a:t>economic impact</a:t>
            </a:r>
            <a:r>
              <a:rPr lang="en-US" sz="2400"/>
              <a:t> of refugees on host communities and countries?</a:t>
            </a:r>
            <a:endParaRPr sz="2400"/>
          </a:p>
          <a:p>
            <a:pPr indent="-381000" lvl="0" marL="457200" rtl="0" algn="l">
              <a:lnSpc>
                <a:spcPct val="115000"/>
              </a:lnSpc>
              <a:spcBef>
                <a:spcPts val="0"/>
              </a:spcBef>
              <a:spcAft>
                <a:spcPts val="0"/>
              </a:spcAft>
              <a:buSzPts val="2400"/>
              <a:buChar char="-"/>
            </a:pPr>
            <a:r>
              <a:rPr lang="en-US" sz="2400"/>
              <a:t>Literature Review:</a:t>
            </a:r>
            <a:endParaRPr sz="2400"/>
          </a:p>
          <a:p>
            <a:pPr indent="-381000" lvl="1" marL="914400" rtl="0" algn="l">
              <a:lnSpc>
                <a:spcPct val="115000"/>
              </a:lnSpc>
              <a:spcBef>
                <a:spcPts val="0"/>
              </a:spcBef>
              <a:spcAft>
                <a:spcPts val="0"/>
              </a:spcAft>
              <a:buSzPts val="2400"/>
              <a:buChar char="-"/>
            </a:pPr>
            <a:r>
              <a:rPr lang="en-US" sz="2400"/>
              <a:t>Cleveland Case Study</a:t>
            </a:r>
            <a:endParaRPr sz="2400"/>
          </a:p>
          <a:p>
            <a:pPr indent="-381000" lvl="1" marL="914400" rtl="0" algn="l">
              <a:lnSpc>
                <a:spcPct val="115000"/>
              </a:lnSpc>
              <a:spcBef>
                <a:spcPts val="1000"/>
              </a:spcBef>
              <a:spcAft>
                <a:spcPts val="0"/>
              </a:spcAft>
              <a:buSzPts val="2400"/>
              <a:buChar char="-"/>
            </a:pPr>
            <a:r>
              <a:rPr lang="en-US" sz="2400"/>
              <a:t>UN provided guidance on research questions to the Virginia Tech teams</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207"/>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Local Data Analysis</a:t>
            </a:r>
            <a:endParaRPr/>
          </a:p>
        </p:txBody>
      </p:sp>
      <p:sp>
        <p:nvSpPr>
          <p:cNvPr id="1260" name="Google Shape;1260;p207"/>
          <p:cNvSpPr txBox="1"/>
          <p:nvPr>
            <p:ph idx="2" type="body"/>
          </p:nvPr>
        </p:nvSpPr>
        <p:spPr>
          <a:xfrm>
            <a:off x="215650" y="963625"/>
            <a:ext cx="11139600" cy="1178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800"/>
              <a:t>Virginia Department of Health:</a:t>
            </a:r>
            <a:endParaRPr sz="1800"/>
          </a:p>
          <a:p>
            <a:pPr indent="-342900" lvl="1" marL="914400" rtl="0" algn="l">
              <a:spcBef>
                <a:spcPts val="500"/>
              </a:spcBef>
              <a:spcAft>
                <a:spcPts val="0"/>
              </a:spcAft>
              <a:buSzPts val="1800"/>
              <a:buChar char="-"/>
            </a:pPr>
            <a:r>
              <a:rPr lang="en-US" sz="1800"/>
              <a:t>Most refugees in Roanoke are young (0-19)</a:t>
            </a:r>
            <a:endParaRPr sz="1800"/>
          </a:p>
          <a:p>
            <a:pPr indent="-342900" lvl="1" marL="914400" rtl="0" algn="l">
              <a:spcBef>
                <a:spcPts val="0"/>
              </a:spcBef>
              <a:spcAft>
                <a:spcPts val="0"/>
              </a:spcAft>
              <a:buSzPts val="1800"/>
              <a:buChar char="-"/>
            </a:pPr>
            <a:r>
              <a:rPr lang="en-US" sz="1800"/>
              <a:t>Gender distribution is fairly even over time</a:t>
            </a:r>
            <a:endParaRPr sz="1800"/>
          </a:p>
        </p:txBody>
      </p:sp>
      <p:pic>
        <p:nvPicPr>
          <p:cNvPr descr="ref_by_age.png" id="1261" name="Google Shape;1261;p207"/>
          <p:cNvPicPr preferRelativeResize="0"/>
          <p:nvPr/>
        </p:nvPicPr>
        <p:blipFill>
          <a:blip r:embed="rId3">
            <a:alphaModFix/>
          </a:blip>
          <a:stretch>
            <a:fillRect/>
          </a:stretch>
        </p:blipFill>
        <p:spPr>
          <a:xfrm>
            <a:off x="5789600" y="589475"/>
            <a:ext cx="5846425" cy="5846400"/>
          </a:xfrm>
          <a:prstGeom prst="rect">
            <a:avLst/>
          </a:prstGeom>
          <a:noFill/>
          <a:ln>
            <a:noFill/>
          </a:ln>
        </p:spPr>
      </p:pic>
      <p:pic>
        <p:nvPicPr>
          <p:cNvPr descr="ref_by_gender.png" id="1262" name="Google Shape;1262;p207"/>
          <p:cNvPicPr preferRelativeResize="0"/>
          <p:nvPr/>
        </p:nvPicPr>
        <p:blipFill>
          <a:blip r:embed="rId4">
            <a:alphaModFix/>
          </a:blip>
          <a:stretch>
            <a:fillRect/>
          </a:stretch>
        </p:blipFill>
        <p:spPr>
          <a:xfrm>
            <a:off x="1097725" y="2208350"/>
            <a:ext cx="4379900" cy="43799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208"/>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Local Data Analysis</a:t>
            </a:r>
            <a:endParaRPr/>
          </a:p>
        </p:txBody>
      </p:sp>
      <p:sp>
        <p:nvSpPr>
          <p:cNvPr id="1269" name="Google Shape;1269;p208"/>
          <p:cNvSpPr txBox="1"/>
          <p:nvPr>
            <p:ph idx="2" type="body"/>
          </p:nvPr>
        </p:nvSpPr>
        <p:spPr>
          <a:xfrm>
            <a:off x="-18575" y="811225"/>
            <a:ext cx="6439500" cy="2084400"/>
          </a:xfrm>
          <a:prstGeom prst="rect">
            <a:avLst/>
          </a:prstGeom>
        </p:spPr>
        <p:txBody>
          <a:bodyPr anchorCtr="0" anchor="t" bIns="91425" lIns="91425" spcFirstLastPara="1" rIns="91425" wrap="square" tIns="91425">
            <a:noAutofit/>
          </a:bodyPr>
          <a:lstStyle/>
          <a:p>
            <a:pPr indent="0" lvl="0" marL="457200" rtl="0" algn="l">
              <a:spcBef>
                <a:spcPts val="1000"/>
              </a:spcBef>
              <a:spcAft>
                <a:spcPts val="0"/>
              </a:spcAft>
              <a:buNone/>
            </a:pPr>
            <a:r>
              <a:rPr lang="en-US" sz="1800"/>
              <a:t>Virginia Department of Health:</a:t>
            </a:r>
            <a:endParaRPr sz="1800"/>
          </a:p>
          <a:p>
            <a:pPr indent="-342900" lvl="1" marL="914400" rtl="0" algn="l">
              <a:spcBef>
                <a:spcPts val="500"/>
              </a:spcBef>
              <a:spcAft>
                <a:spcPts val="0"/>
              </a:spcAft>
              <a:buSzPts val="1800"/>
              <a:buChar char="-"/>
            </a:pPr>
            <a:r>
              <a:rPr lang="en-US" sz="1800"/>
              <a:t>Not much of a seasonal trend (such as spikes in the beginning of the year)</a:t>
            </a:r>
            <a:endParaRPr sz="1800"/>
          </a:p>
          <a:p>
            <a:pPr indent="-342900" lvl="1" marL="914400" rtl="0" algn="l">
              <a:spcBef>
                <a:spcPts val="0"/>
              </a:spcBef>
              <a:spcAft>
                <a:spcPts val="0"/>
              </a:spcAft>
              <a:buSzPts val="1800"/>
              <a:buChar char="-"/>
            </a:pPr>
            <a:r>
              <a:rPr lang="en-US" sz="1800"/>
              <a:t>Most refugees in Roanoke are from Afghanistan, Democratic Republic of the Congo, and Bhutan (with recent increases from Syria)</a:t>
            </a:r>
            <a:endParaRPr sz="1800"/>
          </a:p>
        </p:txBody>
      </p:sp>
      <p:pic>
        <p:nvPicPr>
          <p:cNvPr descr="ref_by_month.png" id="1270" name="Google Shape;1270;p208"/>
          <p:cNvPicPr preferRelativeResize="0"/>
          <p:nvPr/>
        </p:nvPicPr>
        <p:blipFill>
          <a:blip r:embed="rId3">
            <a:alphaModFix/>
          </a:blip>
          <a:stretch>
            <a:fillRect/>
          </a:stretch>
        </p:blipFill>
        <p:spPr>
          <a:xfrm>
            <a:off x="1084000" y="2688400"/>
            <a:ext cx="4264375" cy="4264375"/>
          </a:xfrm>
          <a:prstGeom prst="rect">
            <a:avLst/>
          </a:prstGeom>
          <a:noFill/>
          <a:ln>
            <a:noFill/>
          </a:ln>
        </p:spPr>
      </p:pic>
      <p:pic>
        <p:nvPicPr>
          <p:cNvPr descr="ref_by_orig.png" id="1271" name="Google Shape;1271;p208"/>
          <p:cNvPicPr preferRelativeResize="0"/>
          <p:nvPr/>
        </p:nvPicPr>
        <p:blipFill>
          <a:blip r:embed="rId4">
            <a:alphaModFix/>
          </a:blip>
          <a:stretch>
            <a:fillRect/>
          </a:stretch>
        </p:blipFill>
        <p:spPr>
          <a:xfrm>
            <a:off x="6420925" y="981400"/>
            <a:ext cx="5676899" cy="56768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209"/>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Local Data Analysis</a:t>
            </a:r>
            <a:endParaRPr/>
          </a:p>
        </p:txBody>
      </p:sp>
      <p:sp>
        <p:nvSpPr>
          <p:cNvPr id="1278" name="Google Shape;1278;p209"/>
          <p:cNvSpPr txBox="1"/>
          <p:nvPr>
            <p:ph idx="2" type="body"/>
          </p:nvPr>
        </p:nvSpPr>
        <p:spPr>
          <a:xfrm>
            <a:off x="591023" y="1092825"/>
            <a:ext cx="9348000" cy="47763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1000"/>
              </a:spcBef>
              <a:spcAft>
                <a:spcPts val="0"/>
              </a:spcAft>
              <a:buClr>
                <a:schemeClr val="dk2"/>
              </a:buClr>
              <a:buSzPts val="2400"/>
              <a:buFont typeface="Arial"/>
              <a:buChar char="-"/>
            </a:pPr>
            <a:r>
              <a:rPr lang="en-US" sz="2400"/>
              <a:t>Virginia Newcomer Information System:</a:t>
            </a:r>
            <a:endParaRPr sz="2400"/>
          </a:p>
          <a:p>
            <a:pPr indent="-381000" lvl="1" marL="914400" marR="0" rtl="0" algn="l">
              <a:lnSpc>
                <a:spcPct val="115000"/>
              </a:lnSpc>
              <a:spcBef>
                <a:spcPts val="0"/>
              </a:spcBef>
              <a:spcAft>
                <a:spcPts val="0"/>
              </a:spcAft>
              <a:buSzPts val="2400"/>
              <a:buChar char="-"/>
            </a:pPr>
            <a:r>
              <a:rPr lang="en-US" sz="2400"/>
              <a:t>Clients: Asylee, Refugees, SIV virus, Other (Trafficking Victims and Cuban Haitian Entrants)</a:t>
            </a:r>
            <a:endParaRPr sz="2400"/>
          </a:p>
          <a:p>
            <a:pPr indent="-381000" lvl="1" marL="914400" marR="0" rtl="0" algn="l">
              <a:lnSpc>
                <a:spcPct val="115000"/>
              </a:lnSpc>
              <a:spcBef>
                <a:spcPts val="0"/>
              </a:spcBef>
              <a:spcAft>
                <a:spcPts val="0"/>
              </a:spcAft>
              <a:buSzPts val="2400"/>
              <a:buChar char="-"/>
            </a:pPr>
            <a:r>
              <a:rPr lang="en-US" sz="2400"/>
              <a:t>Clients entering employment within 90 days of intake:</a:t>
            </a:r>
            <a:endParaRPr sz="2400"/>
          </a:p>
          <a:p>
            <a:pPr indent="-381000" lvl="2" marL="1371600" marR="0" rtl="0" algn="l">
              <a:lnSpc>
                <a:spcPct val="115000"/>
              </a:lnSpc>
              <a:spcBef>
                <a:spcPts val="0"/>
              </a:spcBef>
              <a:spcAft>
                <a:spcPts val="0"/>
              </a:spcAft>
              <a:buSzPts val="2400"/>
              <a:buChar char="-"/>
            </a:pPr>
            <a:r>
              <a:rPr lang="en-US" sz="2400"/>
              <a:t>Roanoke: 51%</a:t>
            </a:r>
            <a:endParaRPr sz="2400"/>
          </a:p>
          <a:p>
            <a:pPr indent="-381000" lvl="2" marL="1371600" marR="0" rtl="0" algn="l">
              <a:lnSpc>
                <a:spcPct val="115000"/>
              </a:lnSpc>
              <a:spcBef>
                <a:spcPts val="0"/>
              </a:spcBef>
              <a:spcAft>
                <a:spcPts val="0"/>
              </a:spcAft>
              <a:buSzPts val="2400"/>
              <a:buChar char="-"/>
            </a:pPr>
            <a:r>
              <a:rPr lang="en-US" sz="2400"/>
              <a:t>State Average: 48%</a:t>
            </a:r>
            <a:endParaRPr sz="2400"/>
          </a:p>
          <a:p>
            <a:pPr indent="-381000" lvl="1" marL="914400" marR="0" rtl="0" algn="l">
              <a:lnSpc>
                <a:spcPct val="115000"/>
              </a:lnSpc>
              <a:spcBef>
                <a:spcPts val="0"/>
              </a:spcBef>
              <a:spcAft>
                <a:spcPts val="0"/>
              </a:spcAft>
              <a:buSzPts val="2400"/>
              <a:buChar char="-"/>
            </a:pPr>
            <a:r>
              <a:rPr lang="en-US" sz="2400"/>
              <a:t>Percent of employed Clients working Full Time:</a:t>
            </a:r>
            <a:endParaRPr sz="2400"/>
          </a:p>
          <a:p>
            <a:pPr indent="-381000" lvl="2" marL="1371600" marR="0" rtl="0" algn="l">
              <a:lnSpc>
                <a:spcPct val="115000"/>
              </a:lnSpc>
              <a:spcBef>
                <a:spcPts val="0"/>
              </a:spcBef>
              <a:spcAft>
                <a:spcPts val="0"/>
              </a:spcAft>
              <a:buSzPts val="2400"/>
              <a:buChar char="-"/>
            </a:pPr>
            <a:r>
              <a:rPr lang="en-US" sz="2400"/>
              <a:t>Roanoke: 73%</a:t>
            </a:r>
            <a:endParaRPr sz="2400"/>
          </a:p>
          <a:p>
            <a:pPr indent="-381000" lvl="2" marL="1371600" marR="0" rtl="0" algn="l">
              <a:lnSpc>
                <a:spcPct val="115000"/>
              </a:lnSpc>
              <a:spcBef>
                <a:spcPts val="0"/>
              </a:spcBef>
              <a:spcAft>
                <a:spcPts val="0"/>
              </a:spcAft>
              <a:buSzPts val="2400"/>
              <a:buChar char="-"/>
            </a:pPr>
            <a:r>
              <a:rPr lang="en-US" sz="2400"/>
              <a:t>State Average: 68%</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210"/>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Refugee Indicators Index</a:t>
            </a:r>
            <a:endParaRPr/>
          </a:p>
        </p:txBody>
      </p:sp>
      <p:sp>
        <p:nvSpPr>
          <p:cNvPr id="1285" name="Google Shape;1285;p210"/>
          <p:cNvSpPr txBox="1"/>
          <p:nvPr>
            <p:ph idx="2" type="body"/>
          </p:nvPr>
        </p:nvSpPr>
        <p:spPr>
          <a:xfrm>
            <a:off x="591025" y="1092825"/>
            <a:ext cx="4180800" cy="52926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1800"/>
              <a:t>Used American Community Survey (ACS) data tables from Roanoke County, Roanoke City, and Salem City at the Census Tract level</a:t>
            </a:r>
            <a:endParaRPr sz="1800"/>
          </a:p>
          <a:p>
            <a:pPr indent="-342900" lvl="0" marL="457200" rtl="0" algn="l">
              <a:lnSpc>
                <a:spcPct val="115000"/>
              </a:lnSpc>
              <a:spcBef>
                <a:spcPts val="1000"/>
              </a:spcBef>
              <a:spcAft>
                <a:spcPts val="0"/>
              </a:spcAft>
              <a:buSzPts val="1800"/>
              <a:buChar char="●"/>
            </a:pPr>
            <a:r>
              <a:rPr lang="en-US" sz="1800"/>
              <a:t>Variables used from the ACS:</a:t>
            </a:r>
            <a:endParaRPr sz="1800"/>
          </a:p>
          <a:p>
            <a:pPr indent="-342900" lvl="1" marL="914400" rtl="0" algn="l">
              <a:lnSpc>
                <a:spcPct val="115000"/>
              </a:lnSpc>
              <a:spcBef>
                <a:spcPts val="0"/>
              </a:spcBef>
              <a:spcAft>
                <a:spcPts val="0"/>
              </a:spcAft>
              <a:buSzPts val="1800"/>
              <a:buChar char="○"/>
            </a:pPr>
            <a:r>
              <a:rPr lang="en-US" sz="1800"/>
              <a:t>Number of foreign-born people who are not citizens</a:t>
            </a:r>
            <a:endParaRPr sz="1800"/>
          </a:p>
          <a:p>
            <a:pPr indent="-342900" lvl="1" marL="914400" rtl="0" algn="l">
              <a:lnSpc>
                <a:spcPct val="115000"/>
              </a:lnSpc>
              <a:spcBef>
                <a:spcPts val="0"/>
              </a:spcBef>
              <a:spcAft>
                <a:spcPts val="0"/>
              </a:spcAft>
              <a:buSzPts val="1800"/>
              <a:buChar char="○"/>
            </a:pPr>
            <a:r>
              <a:rPr lang="en-US" sz="1800"/>
              <a:t>Number of people from countries that the U.S. takes refugees from</a:t>
            </a:r>
            <a:endParaRPr sz="1800"/>
          </a:p>
          <a:p>
            <a:pPr indent="-342900" lvl="1" marL="914400" rtl="0" algn="l">
              <a:lnSpc>
                <a:spcPct val="115000"/>
              </a:lnSpc>
              <a:spcBef>
                <a:spcPts val="0"/>
              </a:spcBef>
              <a:spcAft>
                <a:spcPts val="0"/>
              </a:spcAft>
              <a:buSzPts val="1800"/>
              <a:buChar char="○"/>
            </a:pPr>
            <a:r>
              <a:rPr lang="en-US" sz="1800"/>
              <a:t>Number of people who either speak English poorly or do not speak English at all</a:t>
            </a:r>
            <a:endParaRPr sz="1800"/>
          </a:p>
        </p:txBody>
      </p:sp>
      <p:pic>
        <p:nvPicPr>
          <p:cNvPr descr="Refugee_Indicators_Map.jpg" id="1286" name="Google Shape;1286;p210"/>
          <p:cNvPicPr preferRelativeResize="0"/>
          <p:nvPr/>
        </p:nvPicPr>
        <p:blipFill>
          <a:blip r:embed="rId3">
            <a:alphaModFix/>
          </a:blip>
          <a:stretch>
            <a:fillRect/>
          </a:stretch>
        </p:blipFill>
        <p:spPr>
          <a:xfrm>
            <a:off x="4967725" y="1187702"/>
            <a:ext cx="6818349" cy="51137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211"/>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Economic Indicators Index</a:t>
            </a:r>
            <a:endParaRPr/>
          </a:p>
        </p:txBody>
      </p:sp>
      <p:sp>
        <p:nvSpPr>
          <p:cNvPr id="1293" name="Google Shape;1293;p211"/>
          <p:cNvSpPr txBox="1"/>
          <p:nvPr>
            <p:ph idx="1" type="body"/>
          </p:nvPr>
        </p:nvSpPr>
        <p:spPr>
          <a:xfrm>
            <a:off x="5183201" y="1092825"/>
            <a:ext cx="6526200" cy="4768200"/>
          </a:xfrm>
          <a:prstGeom prst="rect">
            <a:avLst/>
          </a:prstGeom>
        </p:spPr>
        <p:txBody>
          <a:bodyPr anchorCtr="0" anchor="t" bIns="91425" lIns="91425" spcFirstLastPara="1" rIns="91425" wrap="square" tIns="91425">
            <a:noAutofit/>
          </a:bodyPr>
          <a:lstStyle/>
          <a:p>
            <a:pPr indent="0" lvl="0" marL="203200" rtl="0" algn="l">
              <a:spcBef>
                <a:spcPts val="1000"/>
              </a:spcBef>
              <a:spcAft>
                <a:spcPts val="0"/>
              </a:spcAft>
              <a:buNone/>
            </a:pPr>
            <a:r>
              <a:rPr lang="en-US" sz="1800"/>
              <a:t>Vulnerable populations based on Socio-Economic Factors</a:t>
            </a:r>
            <a:endParaRPr sz="1800"/>
          </a:p>
        </p:txBody>
      </p:sp>
      <p:sp>
        <p:nvSpPr>
          <p:cNvPr id="1294" name="Google Shape;1294;p211"/>
          <p:cNvSpPr txBox="1"/>
          <p:nvPr>
            <p:ph idx="2" type="body"/>
          </p:nvPr>
        </p:nvSpPr>
        <p:spPr>
          <a:xfrm>
            <a:off x="591025" y="1092826"/>
            <a:ext cx="4349100" cy="5307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800"/>
              <a:t>Similar to the Refugee Indicator’s approach, we put together a map of some variables that have to do with economic vulnerability</a:t>
            </a:r>
            <a:endParaRPr sz="1800"/>
          </a:p>
          <a:p>
            <a:pPr indent="-342900" lvl="0" marL="457200" rtl="0" algn="l">
              <a:spcBef>
                <a:spcPts val="1000"/>
              </a:spcBef>
              <a:spcAft>
                <a:spcPts val="0"/>
              </a:spcAft>
              <a:buSzPts val="1800"/>
              <a:buChar char="●"/>
            </a:pPr>
            <a:r>
              <a:rPr lang="en-US" sz="1800"/>
              <a:t>Variables we looked at were all on the household level:</a:t>
            </a:r>
            <a:endParaRPr sz="1800"/>
          </a:p>
          <a:p>
            <a:pPr indent="-330200" lvl="1" marL="914400" rtl="0" algn="l">
              <a:spcBef>
                <a:spcPts val="0"/>
              </a:spcBef>
              <a:spcAft>
                <a:spcPts val="0"/>
              </a:spcAft>
              <a:buSzPts val="1600"/>
              <a:buChar char="○"/>
            </a:pPr>
            <a:r>
              <a:rPr lang="en-US" sz="1600"/>
              <a:t>households that received food stamps</a:t>
            </a:r>
            <a:endParaRPr sz="1600"/>
          </a:p>
          <a:p>
            <a:pPr indent="-330200" lvl="1" marL="914400" rtl="0" algn="l">
              <a:spcBef>
                <a:spcPts val="0"/>
              </a:spcBef>
              <a:spcAft>
                <a:spcPts val="0"/>
              </a:spcAft>
              <a:buSzPts val="1600"/>
              <a:buChar char="○"/>
            </a:pPr>
            <a:r>
              <a:rPr lang="en-US" sz="1600"/>
              <a:t>households that have no vehicle</a:t>
            </a:r>
            <a:endParaRPr sz="1600"/>
          </a:p>
          <a:p>
            <a:pPr indent="-330200" lvl="1" marL="914400" rtl="0" algn="l">
              <a:spcBef>
                <a:spcPts val="0"/>
              </a:spcBef>
              <a:spcAft>
                <a:spcPts val="0"/>
              </a:spcAft>
              <a:buSzPts val="1600"/>
              <a:buChar char="○"/>
            </a:pPr>
            <a:r>
              <a:rPr lang="en-US" sz="1600"/>
              <a:t>households that have income below the poverty line</a:t>
            </a:r>
            <a:endParaRPr sz="1600"/>
          </a:p>
          <a:p>
            <a:pPr indent="-330200" lvl="1" marL="914400" rtl="0" algn="l">
              <a:spcBef>
                <a:spcPts val="0"/>
              </a:spcBef>
              <a:spcAft>
                <a:spcPts val="0"/>
              </a:spcAft>
              <a:buSzPts val="1600"/>
              <a:buChar char="○"/>
            </a:pPr>
            <a:r>
              <a:rPr lang="en-US" sz="1600"/>
              <a:t>households that spend more than 50% of their income on rent / mortgage</a:t>
            </a:r>
            <a:endParaRPr sz="1600"/>
          </a:p>
          <a:p>
            <a:pPr indent="-342900" lvl="0" marL="457200" rtl="0" algn="l">
              <a:spcBef>
                <a:spcPts val="0"/>
              </a:spcBef>
              <a:spcAft>
                <a:spcPts val="0"/>
              </a:spcAft>
              <a:buSzPts val="1800"/>
              <a:buChar char="●"/>
            </a:pPr>
            <a:r>
              <a:rPr lang="en-US" sz="1800"/>
              <a:t>Variables were found for the census block level to keep it homogenous</a:t>
            </a:r>
            <a:endParaRPr sz="1800"/>
          </a:p>
          <a:p>
            <a:pPr indent="-342900" lvl="0" marL="457200" rtl="0" algn="l">
              <a:spcBef>
                <a:spcPts val="0"/>
              </a:spcBef>
              <a:spcAft>
                <a:spcPts val="0"/>
              </a:spcAft>
              <a:buSzPts val="1800"/>
              <a:buChar char="●"/>
            </a:pPr>
            <a:r>
              <a:rPr lang="en-US" sz="1800"/>
              <a:t>Similar to the map before, a lot of the variables have high composite scores closer to the city of Roanoke</a:t>
            </a:r>
            <a:endParaRPr sz="1800"/>
          </a:p>
        </p:txBody>
      </p:sp>
      <p:pic>
        <p:nvPicPr>
          <p:cNvPr descr="Vulnerable Populations Map.jpeg" id="1295" name="Google Shape;1295;p211"/>
          <p:cNvPicPr preferRelativeResize="0"/>
          <p:nvPr/>
        </p:nvPicPr>
        <p:blipFill rotWithShape="1">
          <a:blip r:embed="rId3">
            <a:alphaModFix/>
          </a:blip>
          <a:srcRect b="3531" l="0" r="0" t="5460"/>
          <a:stretch/>
        </p:blipFill>
        <p:spPr>
          <a:xfrm>
            <a:off x="5381075" y="1727025"/>
            <a:ext cx="6392299" cy="43393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212"/>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Refugees and Socio Economic Indicators</a:t>
            </a:r>
            <a:endParaRPr/>
          </a:p>
        </p:txBody>
      </p:sp>
      <p:sp>
        <p:nvSpPr>
          <p:cNvPr id="1302" name="Google Shape;1302;p212"/>
          <p:cNvSpPr txBox="1"/>
          <p:nvPr>
            <p:ph idx="2" type="body"/>
          </p:nvPr>
        </p:nvSpPr>
        <p:spPr>
          <a:xfrm>
            <a:off x="591028" y="1529675"/>
            <a:ext cx="5712600" cy="4776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t>Refugee Indicator &amp; Socio-Economic Indicator</a:t>
            </a:r>
            <a:endParaRPr sz="2400"/>
          </a:p>
          <a:p>
            <a:pPr indent="-381000" lvl="0" marL="457200" rtl="0" algn="l">
              <a:spcBef>
                <a:spcPts val="1000"/>
              </a:spcBef>
              <a:spcAft>
                <a:spcPts val="0"/>
              </a:spcAft>
              <a:buSzPts val="2400"/>
              <a:buChar char="-"/>
            </a:pPr>
            <a:r>
              <a:rPr lang="en-US" sz="2400"/>
              <a:t>These two indices do not seem to be well correlated (46 census tracts)</a:t>
            </a:r>
            <a:endParaRPr sz="2400"/>
          </a:p>
          <a:p>
            <a:pPr indent="-381000" lvl="1" marL="914400" rtl="0" algn="l">
              <a:spcBef>
                <a:spcPts val="0"/>
              </a:spcBef>
              <a:spcAft>
                <a:spcPts val="0"/>
              </a:spcAft>
              <a:buSzPts val="2400"/>
              <a:buChar char="-"/>
            </a:pPr>
            <a:r>
              <a:rPr lang="en-US" sz="2400"/>
              <a:t>Correlation: 0.4382</a:t>
            </a:r>
            <a:endParaRPr sz="2400"/>
          </a:p>
          <a:p>
            <a:pPr indent="-381000" lvl="1" marL="914400" rtl="0" algn="l">
              <a:spcBef>
                <a:spcPts val="0"/>
              </a:spcBef>
              <a:spcAft>
                <a:spcPts val="0"/>
              </a:spcAft>
              <a:buSzPts val="2400"/>
              <a:buChar char="-"/>
            </a:pPr>
            <a:r>
              <a:rPr lang="en-US" sz="2400"/>
              <a:t>Regression r</a:t>
            </a:r>
            <a:r>
              <a:rPr baseline="30000" lang="en-US" sz="2400"/>
              <a:t>2</a:t>
            </a:r>
            <a:r>
              <a:rPr lang="en-US" sz="2400"/>
              <a:t>: 0.192</a:t>
            </a:r>
            <a:endParaRPr sz="2400"/>
          </a:p>
          <a:p>
            <a:pPr indent="0" lvl="0" marL="0" rtl="0" algn="l">
              <a:spcBef>
                <a:spcPts val="1000"/>
              </a:spcBef>
              <a:spcAft>
                <a:spcPts val="0"/>
              </a:spcAft>
              <a:buNone/>
            </a:pPr>
            <a:r>
              <a:t/>
            </a:r>
            <a:endParaRPr sz="2400"/>
          </a:p>
          <a:p>
            <a:pPr indent="-381000" lvl="0" marL="457200" rtl="0" algn="l">
              <a:spcBef>
                <a:spcPts val="1000"/>
              </a:spcBef>
              <a:spcAft>
                <a:spcPts val="0"/>
              </a:spcAft>
              <a:buSzPts val="2400"/>
              <a:buChar char="-"/>
            </a:pPr>
            <a:r>
              <a:rPr lang="en-US" sz="2400"/>
              <a:t>Considering additional/removing variables</a:t>
            </a:r>
            <a:endParaRPr sz="2400"/>
          </a:p>
          <a:p>
            <a:pPr indent="0" lvl="0" marL="0" rtl="0" algn="l">
              <a:spcBef>
                <a:spcPts val="1000"/>
              </a:spcBef>
              <a:spcAft>
                <a:spcPts val="0"/>
              </a:spcAft>
              <a:buNone/>
            </a:pPr>
            <a:r>
              <a:rPr lang="en-US" sz="2400"/>
              <a:t> </a:t>
            </a:r>
            <a:endParaRPr sz="2400"/>
          </a:p>
        </p:txBody>
      </p:sp>
      <p:pic>
        <p:nvPicPr>
          <p:cNvPr descr="corr_ind.png" id="1303" name="Google Shape;1303;p212"/>
          <p:cNvPicPr preferRelativeResize="0"/>
          <p:nvPr/>
        </p:nvPicPr>
        <p:blipFill>
          <a:blip r:embed="rId3">
            <a:alphaModFix/>
          </a:blip>
          <a:stretch>
            <a:fillRect/>
          </a:stretch>
        </p:blipFill>
        <p:spPr>
          <a:xfrm>
            <a:off x="6303628" y="1131913"/>
            <a:ext cx="5571812" cy="557181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213"/>
          <p:cNvSpPr txBox="1"/>
          <p:nvPr>
            <p:ph type="title"/>
          </p:nvPr>
        </p:nvSpPr>
        <p:spPr>
          <a:xfrm>
            <a:off x="831850" y="0"/>
            <a:ext cx="10515600" cy="10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Economic Indicators</a:t>
            </a:r>
            <a:endParaRPr/>
          </a:p>
        </p:txBody>
      </p:sp>
      <p:sp>
        <p:nvSpPr>
          <p:cNvPr id="1310" name="Google Shape;1310;p213"/>
          <p:cNvSpPr txBox="1"/>
          <p:nvPr>
            <p:ph idx="1" type="body"/>
          </p:nvPr>
        </p:nvSpPr>
        <p:spPr>
          <a:xfrm>
            <a:off x="831850" y="1250575"/>
            <a:ext cx="2994600" cy="4839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solidFill>
                  <a:schemeClr val="dk2"/>
                </a:solidFill>
              </a:rPr>
              <a:t>Cleveland Case Study: </a:t>
            </a:r>
            <a:endParaRPr>
              <a:solidFill>
                <a:schemeClr val="dk2"/>
              </a:solidFill>
            </a:endParaRPr>
          </a:p>
          <a:p>
            <a:pPr indent="-406400" lvl="0" marL="457200" rtl="0" algn="l">
              <a:spcBef>
                <a:spcPts val="1000"/>
              </a:spcBef>
              <a:spcAft>
                <a:spcPts val="0"/>
              </a:spcAft>
              <a:buClr>
                <a:schemeClr val="dk2"/>
              </a:buClr>
              <a:buSzPts val="2800"/>
              <a:buChar char="-"/>
            </a:pPr>
            <a:r>
              <a:rPr lang="en-US">
                <a:solidFill>
                  <a:schemeClr val="dk2"/>
                </a:solidFill>
              </a:rPr>
              <a:t>Used a survey of refugee organizations and refugees to obtain data on refugee spending, housing, and employment</a:t>
            </a:r>
            <a:endParaRPr>
              <a:solidFill>
                <a:schemeClr val="dk2"/>
              </a:solidFill>
            </a:endParaRPr>
          </a:p>
        </p:txBody>
      </p:sp>
      <p:pic>
        <p:nvPicPr>
          <p:cNvPr id="1311" name="Google Shape;1311;p213"/>
          <p:cNvPicPr preferRelativeResize="0"/>
          <p:nvPr/>
        </p:nvPicPr>
        <p:blipFill>
          <a:blip r:embed="rId3">
            <a:alphaModFix/>
          </a:blip>
          <a:stretch>
            <a:fillRect/>
          </a:stretch>
        </p:blipFill>
        <p:spPr>
          <a:xfrm>
            <a:off x="3750303" y="1084800"/>
            <a:ext cx="8365500" cy="5375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214"/>
          <p:cNvSpPr txBox="1"/>
          <p:nvPr>
            <p:ph type="title"/>
          </p:nvPr>
        </p:nvSpPr>
        <p:spPr>
          <a:xfrm>
            <a:off x="591014" y="345688"/>
            <a:ext cx="10764300" cy="63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Challenges</a:t>
            </a:r>
            <a:endParaRPr/>
          </a:p>
        </p:txBody>
      </p:sp>
      <p:sp>
        <p:nvSpPr>
          <p:cNvPr id="1318" name="Google Shape;1318;p214"/>
          <p:cNvSpPr txBox="1"/>
          <p:nvPr>
            <p:ph idx="2" type="body"/>
          </p:nvPr>
        </p:nvSpPr>
        <p:spPr>
          <a:xfrm>
            <a:off x="591039" y="1092825"/>
            <a:ext cx="11165400" cy="47763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400"/>
              <a:t>Challenges of measuring economic impact:</a:t>
            </a:r>
            <a:endParaRPr sz="2400"/>
          </a:p>
          <a:p>
            <a:pPr indent="-381000" lvl="0" marL="457200" rtl="0" algn="l">
              <a:lnSpc>
                <a:spcPct val="115000"/>
              </a:lnSpc>
              <a:spcBef>
                <a:spcPts val="1000"/>
              </a:spcBef>
              <a:spcAft>
                <a:spcPts val="0"/>
              </a:spcAft>
              <a:buSzPts val="2400"/>
              <a:buChar char="-"/>
            </a:pPr>
            <a:r>
              <a:rPr lang="en-US" sz="2400"/>
              <a:t>Lack of access to refugees / local data</a:t>
            </a:r>
            <a:endParaRPr sz="2400"/>
          </a:p>
          <a:p>
            <a:pPr indent="-381000" lvl="0" marL="457200" rtl="0" algn="l">
              <a:lnSpc>
                <a:spcPct val="115000"/>
              </a:lnSpc>
              <a:spcBef>
                <a:spcPts val="0"/>
              </a:spcBef>
              <a:spcAft>
                <a:spcPts val="0"/>
              </a:spcAft>
              <a:buSzPts val="2400"/>
              <a:buChar char="-"/>
            </a:pPr>
            <a:r>
              <a:rPr lang="en-US" sz="2400"/>
              <a:t>Staggered arrival dates</a:t>
            </a:r>
            <a:endParaRPr sz="2400"/>
          </a:p>
          <a:p>
            <a:pPr indent="-381000" lvl="0" marL="457200" rtl="0" algn="l">
              <a:lnSpc>
                <a:spcPct val="115000"/>
              </a:lnSpc>
              <a:spcBef>
                <a:spcPts val="0"/>
              </a:spcBef>
              <a:spcAft>
                <a:spcPts val="0"/>
              </a:spcAft>
              <a:buSzPts val="2400"/>
              <a:buChar char="-"/>
            </a:pPr>
            <a:r>
              <a:rPr lang="en-US" sz="2400"/>
              <a:t>Getting input from local businesses</a:t>
            </a:r>
            <a:endParaRPr sz="2400"/>
          </a:p>
          <a:p>
            <a:pPr indent="-381000" lvl="0" marL="457200" rtl="0" algn="l">
              <a:lnSpc>
                <a:spcPct val="115000"/>
              </a:lnSpc>
              <a:spcBef>
                <a:spcPts val="0"/>
              </a:spcBef>
              <a:spcAft>
                <a:spcPts val="0"/>
              </a:spcAft>
              <a:buSzPts val="2400"/>
              <a:buChar char="-"/>
            </a:pPr>
            <a:r>
              <a:rPr lang="en-US" sz="2400"/>
              <a:t>Infeasibility of determining whether refugees are “replacing” other workers or simply filling open jobs</a:t>
            </a:r>
            <a:endParaRPr sz="2400"/>
          </a:p>
          <a:p>
            <a:pPr indent="0" lvl="0" marL="0" rtl="0" algn="l">
              <a:lnSpc>
                <a:spcPct val="115000"/>
              </a:lnSpc>
              <a:spcBef>
                <a:spcPts val="1000"/>
              </a:spcBef>
              <a:spcAft>
                <a:spcPts val="0"/>
              </a:spcAft>
              <a:buNone/>
            </a:pPr>
            <a:r>
              <a:rPr lang="en-US" sz="2400"/>
              <a:t>Cleveland Case Study:</a:t>
            </a:r>
            <a:endParaRPr sz="2400"/>
          </a:p>
          <a:p>
            <a:pPr indent="-381000" lvl="0" marL="457200" rtl="0" algn="l">
              <a:lnSpc>
                <a:spcPct val="115000"/>
              </a:lnSpc>
              <a:spcBef>
                <a:spcPts val="1000"/>
              </a:spcBef>
              <a:spcAft>
                <a:spcPts val="0"/>
              </a:spcAft>
              <a:buSzPts val="2400"/>
              <a:buChar char="-"/>
            </a:pPr>
            <a:r>
              <a:rPr lang="en-US" sz="2400"/>
              <a:t>Not a viable option due to our lack of access to refugees that would have been necessary for a survey</a:t>
            </a:r>
            <a:endParaRPr sz="2400"/>
          </a:p>
          <a:p>
            <a:pPr indent="0" lvl="0" marL="0" rtl="0" algn="l">
              <a:lnSpc>
                <a:spcPct val="115000"/>
              </a:lnSpc>
              <a:spcBef>
                <a:spcPts val="100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